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68.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76.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43.xml"/>
  <Override ContentType="application/vnd.openxmlformats-officedocument.presentationml.notesSlide+xml" PartName="/ppt/notesSlides/notesSlide151.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16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148.xml"/>
  <Override ContentType="application/vnd.openxmlformats-officedocument.presentationml.notesSlide+xml" PartName="/ppt/notesSlides/notesSlide39.xml"/>
  <Override ContentType="application/vnd.openxmlformats-officedocument.presentationml.notesSlide+xml" PartName="/ppt/notesSlides/notesSlide135.xml"/>
  <Override ContentType="application/vnd.openxmlformats-officedocument.presentationml.notesSlide+xml" PartName="/ppt/notesSlides/notesSlide137.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1.xml"/>
  <Override ContentType="application/vnd.openxmlformats-officedocument.presentationml.notesSlide+xml" PartName="/ppt/notesSlides/notesSlide153.xml"/>
  <Override ContentType="application/vnd.openxmlformats-officedocument.presentationml.notesSlide+xml" PartName="/ppt/notesSlides/notesSlide123.xml"/>
  <Override ContentType="application/vnd.openxmlformats-officedocument.presentationml.notesSlide+xml" PartName="/ppt/notesSlides/notesSlide110.xml"/>
  <Override ContentType="application/vnd.openxmlformats-officedocument.presentationml.notesSlide+xml" PartName="/ppt/notesSlides/notesSlide171.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163.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155.xml"/>
  <Override ContentType="application/vnd.openxmlformats-officedocument.presentationml.notesSlide+xml" PartName="/ppt/notesSlides/notesSlide46.xml"/>
  <Override ContentType="application/vnd.openxmlformats-officedocument.presentationml.notesSlide+xml" PartName="/ppt/notesSlides/notesSlide172.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5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161.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174.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150.xml"/>
  <Override ContentType="application/vnd.openxmlformats-officedocument.presentationml.notesSlide+xml" PartName="/ppt/notesSlides/notesSlide14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59.xml"/>
  <Override ContentType="application/vnd.openxmlformats-officedocument.presentationml.notesSlide+xml" PartName="/ppt/notesSlides/notesSlide124.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169.xml"/>
  <Override ContentType="application/vnd.openxmlformats-officedocument.presentationml.notesSlide+xml" PartName="/ppt/notesSlides/notesSlide177.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60.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52.xml"/>
  <Override ContentType="application/vnd.openxmlformats-officedocument.presentationml.notesSlide+xml" PartName="/ppt/notesSlides/notesSlide165.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170.xml"/>
  <Override ContentType="application/vnd.openxmlformats-officedocument.presentationml.notesSlide+xml" PartName="/ppt/notesSlides/notesSlide167.xml"/>
  <Override ContentType="application/vnd.openxmlformats-officedocument.presentationml.notesSlide+xml" PartName="/ppt/notesSlides/notesSlide58.xml"/>
  <Override ContentType="application/vnd.openxmlformats-officedocument.presentationml.notesSlide+xml" PartName="/ppt/notesSlides/notesSlide140.xml"/>
  <Override ContentType="application/vnd.openxmlformats-officedocument.presentationml.notesSlide+xml" PartName="/ppt/notesSlides/notesSlide154.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149.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139.xml"/>
  <Override ContentType="application/vnd.openxmlformats-officedocument.presentationml.notesSlide+xml" PartName="/ppt/notesSlides/notesSlide55.xml"/>
  <Override ContentType="application/vnd.openxmlformats-officedocument.presentationml.notesSlide+xml" PartName="/ppt/notesSlides/notesSlide156.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1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164.xml"/>
  <Override ContentType="application/vnd.openxmlformats-officedocument.presentationml.notesSlide+xml" PartName="/ppt/notesSlides/notesSlide38.xml"/>
  <Override ContentType="application/vnd.openxmlformats-officedocument.presentationml.notesSlide+xml" PartName="/ppt/notesSlides/notesSlide173.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128.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162.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45.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158.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75.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121.xml"/>
  <Override ContentType="application/vnd.openxmlformats-officedocument.presentationml.slide+xml" PartName="/ppt/slides/slide164.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48.xml"/>
  <Override ContentType="application/vnd.openxmlformats-officedocument.presentationml.slide+xml" PartName="/ppt/slides/slide17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5.xml"/>
  <Override ContentType="application/vnd.openxmlformats-officedocument.presentationml.slide+xml" PartName="/ppt/slides/slide17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156.xml"/>
  <Override ContentType="application/vnd.openxmlformats-officedocument.presentationml.slide+xml" PartName="/ppt/slides/slide170.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71.xml"/>
  <Override ContentType="application/vnd.openxmlformats-officedocument.presentationml.slide+xml" PartName="/ppt/slides/slide166.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36.xml"/>
  <Override ContentType="application/vnd.openxmlformats-officedocument.presentationml.slide+xml" PartName="/ppt/slides/slide154.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141.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68.xml"/>
  <Override ContentType="application/vnd.openxmlformats-officedocument.presentationml.slide+xml" PartName="/ppt/slides/slide118.xml"/>
  <Override ContentType="application/vnd.openxmlformats-officedocument.presentationml.slide+xml" PartName="/ppt/slides/slide142.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152.xml"/>
  <Override ContentType="application/vnd.openxmlformats-officedocument.presentationml.slide+xml" PartName="/ppt/slides/slide125.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20.xml"/>
  <Override ContentType="application/vnd.openxmlformats-officedocument.presentationml.slide+xml" PartName="/ppt/slides/slide16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31.xml"/>
  <Override ContentType="application/vnd.openxmlformats-officedocument.presentationml.slide+xml" PartName="/ppt/slides/slide159.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163.xml"/>
  <Override ContentType="application/vnd.openxmlformats-officedocument.presentationml.slide+xml" PartName="/ppt/slides/slide31.xml"/>
  <Override ContentType="application/vnd.openxmlformats-officedocument.presentationml.slide+xml" PartName="/ppt/slides/slide127.xml"/>
  <Override ContentType="application/vnd.openxmlformats-officedocument.presentationml.slide+xml" PartName="/ppt/slides/slide146.xml"/>
  <Override ContentType="application/vnd.openxmlformats-officedocument.presentationml.slide+xml" PartName="/ppt/slides/slide150.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176.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15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57.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165.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30.xml"/>
  <Override ContentType="application/vnd.openxmlformats-officedocument.presentationml.slide+xml" PartName="/ppt/slides/slide173.xml"/>
  <Override ContentType="application/vnd.openxmlformats-officedocument.presentationml.slide+xml" PartName="/ppt/slides/slide147.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11.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153.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171.xml"/>
  <Override ContentType="application/vnd.openxmlformats-officedocument.presentationml.slide+xml" PartName="/ppt/slides/slide149.xml"/>
  <Override ContentType="application/vnd.openxmlformats-officedocument.presentationml.slide+xml" PartName="/ppt/slides/slide49.xml"/>
  <Override ContentType="application/vnd.openxmlformats-officedocument.presentationml.slide+xml" PartName="/ppt/slides/slide124.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167.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169.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51.xml"/>
  <Override ContentType="application/vnd.openxmlformats-officedocument.presentationml.slide+xml" PartName="/ppt/slides/slide177.xml"/>
  <Override ContentType="application/vnd.openxmlformats-officedocument.presentationml.slide+xml" PartName="/ppt/slides/slide109.xml"/>
  <Override ContentType="application/vnd.openxmlformats-officedocument.presentationml.slide+xml" PartName="/ppt/slides/slide134.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160.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43.xml"/>
  <Override ContentType="application/vnd.openxmlformats-officedocument.presentationml.slide+xml" PartName="/ppt/slides/slide117.xml"/>
  <Override ContentType="application/vnd.openxmlformats-officedocument.presentationml.slide+xml" PartName="/ppt/slides/slide145.xml"/>
  <Override ContentType="application/vnd.openxmlformats-officedocument.presentationml.slide+xml" PartName="/ppt/slides/slide132.xml"/>
  <Override ContentType="application/vnd.openxmlformats-officedocument.presentationml.slide+xml" PartName="/ppt/slides/slide162.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128.xml"/>
  <Override ContentType="application/vnd.openxmlformats-officedocument.presentationml.slide+xml" PartName="/ppt/slides/slide15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 id="350" r:id="rId101"/>
    <p:sldId id="351" r:id="rId102"/>
    <p:sldId id="352" r:id="rId103"/>
    <p:sldId id="353" r:id="rId104"/>
    <p:sldId id="354" r:id="rId105"/>
    <p:sldId id="355" r:id="rId106"/>
    <p:sldId id="356" r:id="rId107"/>
    <p:sldId id="357" r:id="rId108"/>
    <p:sldId id="358" r:id="rId109"/>
    <p:sldId id="359" r:id="rId110"/>
    <p:sldId id="360" r:id="rId111"/>
    <p:sldId id="361" r:id="rId112"/>
    <p:sldId id="362" r:id="rId113"/>
    <p:sldId id="363" r:id="rId114"/>
    <p:sldId id="364" r:id="rId115"/>
    <p:sldId id="365" r:id="rId116"/>
    <p:sldId id="366" r:id="rId117"/>
    <p:sldId id="367" r:id="rId118"/>
    <p:sldId id="368" r:id="rId119"/>
    <p:sldId id="369" r:id="rId120"/>
    <p:sldId id="370" r:id="rId121"/>
    <p:sldId id="371" r:id="rId122"/>
    <p:sldId id="372" r:id="rId123"/>
    <p:sldId id="373" r:id="rId124"/>
    <p:sldId id="374" r:id="rId125"/>
    <p:sldId id="375" r:id="rId126"/>
    <p:sldId id="376" r:id="rId127"/>
    <p:sldId id="377" r:id="rId128"/>
    <p:sldId id="378" r:id="rId129"/>
    <p:sldId id="379" r:id="rId130"/>
    <p:sldId id="380" r:id="rId131"/>
    <p:sldId id="381" r:id="rId132"/>
    <p:sldId id="382" r:id="rId133"/>
    <p:sldId id="383" r:id="rId134"/>
    <p:sldId id="384" r:id="rId135"/>
    <p:sldId id="385" r:id="rId136"/>
    <p:sldId id="386" r:id="rId137"/>
    <p:sldId id="387" r:id="rId138"/>
    <p:sldId id="388" r:id="rId139"/>
    <p:sldId id="389" r:id="rId140"/>
    <p:sldId id="390" r:id="rId141"/>
    <p:sldId id="391" r:id="rId142"/>
    <p:sldId id="392" r:id="rId143"/>
    <p:sldId id="393" r:id="rId144"/>
    <p:sldId id="394" r:id="rId145"/>
    <p:sldId id="395" r:id="rId146"/>
    <p:sldId id="396" r:id="rId147"/>
    <p:sldId id="397" r:id="rId148"/>
    <p:sldId id="398" r:id="rId149"/>
    <p:sldId id="399" r:id="rId150"/>
    <p:sldId id="400" r:id="rId151"/>
    <p:sldId id="401" r:id="rId152"/>
    <p:sldId id="402" r:id="rId153"/>
    <p:sldId id="403" r:id="rId154"/>
    <p:sldId id="404" r:id="rId155"/>
    <p:sldId id="405" r:id="rId156"/>
    <p:sldId id="406" r:id="rId157"/>
    <p:sldId id="407" r:id="rId158"/>
    <p:sldId id="408" r:id="rId159"/>
    <p:sldId id="409" r:id="rId160"/>
    <p:sldId id="410" r:id="rId161"/>
    <p:sldId id="411" r:id="rId162"/>
    <p:sldId id="412" r:id="rId163"/>
    <p:sldId id="413" r:id="rId164"/>
    <p:sldId id="414" r:id="rId165"/>
    <p:sldId id="415" r:id="rId166"/>
    <p:sldId id="416" r:id="rId167"/>
    <p:sldId id="417" r:id="rId168"/>
    <p:sldId id="418" r:id="rId169"/>
    <p:sldId id="419" r:id="rId170"/>
    <p:sldId id="420" r:id="rId171"/>
    <p:sldId id="421" r:id="rId172"/>
    <p:sldId id="422" r:id="rId173"/>
    <p:sldId id="423" r:id="rId174"/>
    <p:sldId id="424" r:id="rId175"/>
    <p:sldId id="425" r:id="rId176"/>
    <p:sldId id="426" r:id="rId177"/>
    <p:sldId id="427" r:id="rId178"/>
    <p:sldId id="428" r:id="rId179"/>
    <p:sldId id="429" r:id="rId180"/>
    <p:sldId id="430" r:id="rId181"/>
    <p:sldId id="431" r:id="rId182"/>
    <p:sldId id="432" r:id="rId183"/>
  </p:sldIdLst>
  <p:sldSz cy="5143500" cx="9144000"/>
  <p:notesSz cx="6858000" cy="9947275"/>
  <p:embeddedFontLst>
    <p:embeddedFont>
      <p:font typeface="Inter"/>
      <p:regular r:id="rId184"/>
      <p:bold r:id="rId185"/>
    </p:embeddedFont>
    <p:embeddedFont>
      <p:font typeface="Tahoma"/>
      <p:regular r:id="rId186"/>
      <p:bold r:id="rId18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http://customooxmlschemas.google.com/">
      <go:slidesCustomData xmlns:go="http://customooxmlschemas.google.com/" r:id="rId188" roundtripDataSignature="AMtx7mj517V1KOJ2EiqiDBrZzkdj86+h1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54649D39-2450-452C-8324-794EEC37609D}">
  <a:tblStyle styleId="{54649D39-2450-452C-8324-794EEC37609D}" styleName="Table_0">
    <a:wholeTbl>
      <a:tcTxStyle b="off" i="off">
        <a:font>
          <a:latin typeface="Arial"/>
          <a:ea typeface="Arial"/>
          <a:cs typeface="Arial"/>
        </a:font>
        <a:srgbClr val="000000"/>
      </a:tcTx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250C8513-175A-453B-AC5C-FC1057570D27}" styleName="Table_1">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07" Type="http://schemas.openxmlformats.org/officeDocument/2006/relationships/slide" Target="slides/slide101.xml"/><Relationship Id="rId106" Type="http://schemas.openxmlformats.org/officeDocument/2006/relationships/slide" Target="slides/slide100.xml"/><Relationship Id="rId105" Type="http://schemas.openxmlformats.org/officeDocument/2006/relationships/slide" Target="slides/slide99.xml"/><Relationship Id="rId104" Type="http://schemas.openxmlformats.org/officeDocument/2006/relationships/slide" Target="slides/slide98.xml"/><Relationship Id="rId109" Type="http://schemas.openxmlformats.org/officeDocument/2006/relationships/slide" Target="slides/slide103.xml"/><Relationship Id="rId108" Type="http://schemas.openxmlformats.org/officeDocument/2006/relationships/slide" Target="slides/slide102.xml"/><Relationship Id="rId48" Type="http://schemas.openxmlformats.org/officeDocument/2006/relationships/slide" Target="slides/slide42.xml"/><Relationship Id="rId187" Type="http://schemas.openxmlformats.org/officeDocument/2006/relationships/font" Target="fonts/Tahoma-bold.fntdata"/><Relationship Id="rId47" Type="http://schemas.openxmlformats.org/officeDocument/2006/relationships/slide" Target="slides/slide41.xml"/><Relationship Id="rId186" Type="http://schemas.openxmlformats.org/officeDocument/2006/relationships/font" Target="fonts/Tahoma-regular.fntdata"/><Relationship Id="rId185" Type="http://schemas.openxmlformats.org/officeDocument/2006/relationships/font" Target="fonts/Inter-bold.fntdata"/><Relationship Id="rId49" Type="http://schemas.openxmlformats.org/officeDocument/2006/relationships/slide" Target="slides/slide43.xml"/><Relationship Id="rId184" Type="http://schemas.openxmlformats.org/officeDocument/2006/relationships/font" Target="fonts/Inter-regular.fntdata"/><Relationship Id="rId103" Type="http://schemas.openxmlformats.org/officeDocument/2006/relationships/slide" Target="slides/slide97.xml"/><Relationship Id="rId102" Type="http://schemas.openxmlformats.org/officeDocument/2006/relationships/slide" Target="slides/slide96.xml"/><Relationship Id="rId101" Type="http://schemas.openxmlformats.org/officeDocument/2006/relationships/slide" Target="slides/slide95.xml"/><Relationship Id="rId100" Type="http://schemas.openxmlformats.org/officeDocument/2006/relationships/slide" Target="slides/slide94.xml"/><Relationship Id="rId188" Type="http://customschemas.google.com/relationships/presentationmetadata" Target="metadata"/><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183" Type="http://schemas.openxmlformats.org/officeDocument/2006/relationships/slide" Target="slides/slide177.xml"/><Relationship Id="rId32" Type="http://schemas.openxmlformats.org/officeDocument/2006/relationships/slide" Target="slides/slide26.xml"/><Relationship Id="rId182" Type="http://schemas.openxmlformats.org/officeDocument/2006/relationships/slide" Target="slides/slide176.xml"/><Relationship Id="rId35" Type="http://schemas.openxmlformats.org/officeDocument/2006/relationships/slide" Target="slides/slide29.xml"/><Relationship Id="rId181" Type="http://schemas.openxmlformats.org/officeDocument/2006/relationships/slide" Target="slides/slide175.xml"/><Relationship Id="rId34" Type="http://schemas.openxmlformats.org/officeDocument/2006/relationships/slide" Target="slides/slide28.xml"/><Relationship Id="rId180" Type="http://schemas.openxmlformats.org/officeDocument/2006/relationships/slide" Target="slides/slide174.xml"/><Relationship Id="rId37" Type="http://schemas.openxmlformats.org/officeDocument/2006/relationships/slide" Target="slides/slide31.xml"/><Relationship Id="rId176" Type="http://schemas.openxmlformats.org/officeDocument/2006/relationships/slide" Target="slides/slide170.xml"/><Relationship Id="rId36" Type="http://schemas.openxmlformats.org/officeDocument/2006/relationships/slide" Target="slides/slide30.xml"/><Relationship Id="rId175" Type="http://schemas.openxmlformats.org/officeDocument/2006/relationships/slide" Target="slides/slide169.xml"/><Relationship Id="rId39" Type="http://schemas.openxmlformats.org/officeDocument/2006/relationships/slide" Target="slides/slide33.xml"/><Relationship Id="rId174" Type="http://schemas.openxmlformats.org/officeDocument/2006/relationships/slide" Target="slides/slide168.xml"/><Relationship Id="rId38" Type="http://schemas.openxmlformats.org/officeDocument/2006/relationships/slide" Target="slides/slide32.xml"/><Relationship Id="rId173" Type="http://schemas.openxmlformats.org/officeDocument/2006/relationships/slide" Target="slides/slide167.xml"/><Relationship Id="rId179" Type="http://schemas.openxmlformats.org/officeDocument/2006/relationships/slide" Target="slides/slide173.xml"/><Relationship Id="rId178" Type="http://schemas.openxmlformats.org/officeDocument/2006/relationships/slide" Target="slides/slide172.xml"/><Relationship Id="rId177" Type="http://schemas.openxmlformats.org/officeDocument/2006/relationships/slide" Target="slides/slide171.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29" Type="http://schemas.openxmlformats.org/officeDocument/2006/relationships/slide" Target="slides/slide123.xml"/><Relationship Id="rId128" Type="http://schemas.openxmlformats.org/officeDocument/2006/relationships/slide" Target="slides/slide122.xml"/><Relationship Id="rId127" Type="http://schemas.openxmlformats.org/officeDocument/2006/relationships/slide" Target="slides/slide121.xml"/><Relationship Id="rId126" Type="http://schemas.openxmlformats.org/officeDocument/2006/relationships/slide" Target="slides/slide120.xml"/><Relationship Id="rId26" Type="http://schemas.openxmlformats.org/officeDocument/2006/relationships/slide" Target="slides/slide20.xml"/><Relationship Id="rId121" Type="http://schemas.openxmlformats.org/officeDocument/2006/relationships/slide" Target="slides/slide115.xml"/><Relationship Id="rId25" Type="http://schemas.openxmlformats.org/officeDocument/2006/relationships/slide" Target="slides/slide19.xml"/><Relationship Id="rId120" Type="http://schemas.openxmlformats.org/officeDocument/2006/relationships/slide" Target="slides/slide114.xml"/><Relationship Id="rId28" Type="http://schemas.openxmlformats.org/officeDocument/2006/relationships/slide" Target="slides/slide22.xml"/><Relationship Id="rId27" Type="http://schemas.openxmlformats.org/officeDocument/2006/relationships/slide" Target="slides/slide21.xml"/><Relationship Id="rId125" Type="http://schemas.openxmlformats.org/officeDocument/2006/relationships/slide" Target="slides/slide119.xml"/><Relationship Id="rId29" Type="http://schemas.openxmlformats.org/officeDocument/2006/relationships/slide" Target="slides/slide23.xml"/><Relationship Id="rId124" Type="http://schemas.openxmlformats.org/officeDocument/2006/relationships/slide" Target="slides/slide118.xml"/><Relationship Id="rId123" Type="http://schemas.openxmlformats.org/officeDocument/2006/relationships/slide" Target="slides/slide117.xml"/><Relationship Id="rId122" Type="http://schemas.openxmlformats.org/officeDocument/2006/relationships/slide" Target="slides/slide116.xml"/><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slide" Target="slides/slide91.xml"/><Relationship Id="rId96" Type="http://schemas.openxmlformats.org/officeDocument/2006/relationships/slide" Target="slides/slide90.xml"/><Relationship Id="rId11" Type="http://schemas.openxmlformats.org/officeDocument/2006/relationships/slide" Target="slides/slide5.xml"/><Relationship Id="rId99" Type="http://schemas.openxmlformats.org/officeDocument/2006/relationships/slide" Target="slides/slide93.xml"/><Relationship Id="rId10" Type="http://schemas.openxmlformats.org/officeDocument/2006/relationships/slide" Target="slides/slide4.xml"/><Relationship Id="rId98" Type="http://schemas.openxmlformats.org/officeDocument/2006/relationships/slide" Target="slides/slide92.xml"/><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18" Type="http://schemas.openxmlformats.org/officeDocument/2006/relationships/slide" Target="slides/slide112.xml"/><Relationship Id="rId117" Type="http://schemas.openxmlformats.org/officeDocument/2006/relationships/slide" Target="slides/slide111.xml"/><Relationship Id="rId116" Type="http://schemas.openxmlformats.org/officeDocument/2006/relationships/slide" Target="slides/slide110.xml"/><Relationship Id="rId115" Type="http://schemas.openxmlformats.org/officeDocument/2006/relationships/slide" Target="slides/slide109.xml"/><Relationship Id="rId119" Type="http://schemas.openxmlformats.org/officeDocument/2006/relationships/slide" Target="slides/slide113.xml"/><Relationship Id="rId15" Type="http://schemas.openxmlformats.org/officeDocument/2006/relationships/slide" Target="slides/slide9.xml"/><Relationship Id="rId110" Type="http://schemas.openxmlformats.org/officeDocument/2006/relationships/slide" Target="slides/slide104.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14" Type="http://schemas.openxmlformats.org/officeDocument/2006/relationships/slide" Target="slides/slide108.xml"/><Relationship Id="rId18" Type="http://schemas.openxmlformats.org/officeDocument/2006/relationships/slide" Target="slides/slide12.xml"/><Relationship Id="rId113" Type="http://schemas.openxmlformats.org/officeDocument/2006/relationships/slide" Target="slides/slide107.xml"/><Relationship Id="rId112" Type="http://schemas.openxmlformats.org/officeDocument/2006/relationships/slide" Target="slides/slide106.xml"/><Relationship Id="rId111" Type="http://schemas.openxmlformats.org/officeDocument/2006/relationships/slide" Target="slides/slide105.xml"/><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150" Type="http://schemas.openxmlformats.org/officeDocument/2006/relationships/slide" Target="slides/slide144.xml"/><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149" Type="http://schemas.openxmlformats.org/officeDocument/2006/relationships/slide" Target="slides/slide143.xml"/><Relationship Id="rId4" Type="http://schemas.openxmlformats.org/officeDocument/2006/relationships/tableStyles" Target="tableStyles.xml"/><Relationship Id="rId148" Type="http://schemas.openxmlformats.org/officeDocument/2006/relationships/slide" Target="slides/slide142.xml"/><Relationship Id="rId9" Type="http://schemas.openxmlformats.org/officeDocument/2006/relationships/slide" Target="slides/slide3.xml"/><Relationship Id="rId143" Type="http://schemas.openxmlformats.org/officeDocument/2006/relationships/slide" Target="slides/slide137.xml"/><Relationship Id="rId142" Type="http://schemas.openxmlformats.org/officeDocument/2006/relationships/slide" Target="slides/slide136.xml"/><Relationship Id="rId141" Type="http://schemas.openxmlformats.org/officeDocument/2006/relationships/slide" Target="slides/slide135.xml"/><Relationship Id="rId140" Type="http://schemas.openxmlformats.org/officeDocument/2006/relationships/slide" Target="slides/slide134.xml"/><Relationship Id="rId5" Type="http://schemas.openxmlformats.org/officeDocument/2006/relationships/slideMaster" Target="slideMasters/slideMaster1.xml"/><Relationship Id="rId147" Type="http://schemas.openxmlformats.org/officeDocument/2006/relationships/slide" Target="slides/slide141.xml"/><Relationship Id="rId6" Type="http://schemas.openxmlformats.org/officeDocument/2006/relationships/notesMaster" Target="notesMasters/notesMaster1.xml"/><Relationship Id="rId146" Type="http://schemas.openxmlformats.org/officeDocument/2006/relationships/slide" Target="slides/slide140.xml"/><Relationship Id="rId7" Type="http://schemas.openxmlformats.org/officeDocument/2006/relationships/slide" Target="slides/slide1.xml"/><Relationship Id="rId145" Type="http://schemas.openxmlformats.org/officeDocument/2006/relationships/slide" Target="slides/slide139.xml"/><Relationship Id="rId8" Type="http://schemas.openxmlformats.org/officeDocument/2006/relationships/slide" Target="slides/slide2.xml"/><Relationship Id="rId144" Type="http://schemas.openxmlformats.org/officeDocument/2006/relationships/slide" Target="slides/slide138.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139" Type="http://schemas.openxmlformats.org/officeDocument/2006/relationships/slide" Target="slides/slide133.xml"/><Relationship Id="rId138" Type="http://schemas.openxmlformats.org/officeDocument/2006/relationships/slide" Target="slides/slide132.xml"/><Relationship Id="rId137" Type="http://schemas.openxmlformats.org/officeDocument/2006/relationships/slide" Target="slides/slide131.xml"/><Relationship Id="rId132" Type="http://schemas.openxmlformats.org/officeDocument/2006/relationships/slide" Target="slides/slide126.xml"/><Relationship Id="rId131" Type="http://schemas.openxmlformats.org/officeDocument/2006/relationships/slide" Target="slides/slide125.xml"/><Relationship Id="rId130" Type="http://schemas.openxmlformats.org/officeDocument/2006/relationships/slide" Target="slides/slide124.xml"/><Relationship Id="rId136" Type="http://schemas.openxmlformats.org/officeDocument/2006/relationships/slide" Target="slides/slide130.xml"/><Relationship Id="rId135" Type="http://schemas.openxmlformats.org/officeDocument/2006/relationships/slide" Target="slides/slide129.xml"/><Relationship Id="rId134" Type="http://schemas.openxmlformats.org/officeDocument/2006/relationships/slide" Target="slides/slide128.xml"/><Relationship Id="rId133" Type="http://schemas.openxmlformats.org/officeDocument/2006/relationships/slide" Target="slides/slide127.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172" Type="http://schemas.openxmlformats.org/officeDocument/2006/relationships/slide" Target="slides/slide166.xml"/><Relationship Id="rId65" Type="http://schemas.openxmlformats.org/officeDocument/2006/relationships/slide" Target="slides/slide59.xml"/><Relationship Id="rId171" Type="http://schemas.openxmlformats.org/officeDocument/2006/relationships/slide" Target="slides/slide165.xml"/><Relationship Id="rId68" Type="http://schemas.openxmlformats.org/officeDocument/2006/relationships/slide" Target="slides/slide62.xml"/><Relationship Id="rId170" Type="http://schemas.openxmlformats.org/officeDocument/2006/relationships/slide" Target="slides/slide164.xml"/><Relationship Id="rId67" Type="http://schemas.openxmlformats.org/officeDocument/2006/relationships/slide" Target="slides/slide61.xml"/><Relationship Id="rId60" Type="http://schemas.openxmlformats.org/officeDocument/2006/relationships/slide" Target="slides/slide54.xml"/><Relationship Id="rId165" Type="http://schemas.openxmlformats.org/officeDocument/2006/relationships/slide" Target="slides/slide159.xml"/><Relationship Id="rId69" Type="http://schemas.openxmlformats.org/officeDocument/2006/relationships/slide" Target="slides/slide63.xml"/><Relationship Id="rId164" Type="http://schemas.openxmlformats.org/officeDocument/2006/relationships/slide" Target="slides/slide158.xml"/><Relationship Id="rId163" Type="http://schemas.openxmlformats.org/officeDocument/2006/relationships/slide" Target="slides/slide157.xml"/><Relationship Id="rId162" Type="http://schemas.openxmlformats.org/officeDocument/2006/relationships/slide" Target="slides/slide156.xml"/><Relationship Id="rId169" Type="http://schemas.openxmlformats.org/officeDocument/2006/relationships/slide" Target="slides/slide163.xml"/><Relationship Id="rId168" Type="http://schemas.openxmlformats.org/officeDocument/2006/relationships/slide" Target="slides/slide162.xml"/><Relationship Id="rId167" Type="http://schemas.openxmlformats.org/officeDocument/2006/relationships/slide" Target="slides/slide161.xml"/><Relationship Id="rId166" Type="http://schemas.openxmlformats.org/officeDocument/2006/relationships/slide" Target="slides/slide160.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161" Type="http://schemas.openxmlformats.org/officeDocument/2006/relationships/slide" Target="slides/slide155.xml"/><Relationship Id="rId54" Type="http://schemas.openxmlformats.org/officeDocument/2006/relationships/slide" Target="slides/slide48.xml"/><Relationship Id="rId160" Type="http://schemas.openxmlformats.org/officeDocument/2006/relationships/slide" Target="slides/slide154.xml"/><Relationship Id="rId57" Type="http://schemas.openxmlformats.org/officeDocument/2006/relationships/slide" Target="slides/slide51.xml"/><Relationship Id="rId56" Type="http://schemas.openxmlformats.org/officeDocument/2006/relationships/slide" Target="slides/slide50.xml"/><Relationship Id="rId159" Type="http://schemas.openxmlformats.org/officeDocument/2006/relationships/slide" Target="slides/slide153.xml"/><Relationship Id="rId59" Type="http://schemas.openxmlformats.org/officeDocument/2006/relationships/slide" Target="slides/slide53.xml"/><Relationship Id="rId154" Type="http://schemas.openxmlformats.org/officeDocument/2006/relationships/slide" Target="slides/slide148.xml"/><Relationship Id="rId58" Type="http://schemas.openxmlformats.org/officeDocument/2006/relationships/slide" Target="slides/slide52.xml"/><Relationship Id="rId153" Type="http://schemas.openxmlformats.org/officeDocument/2006/relationships/slide" Target="slides/slide147.xml"/><Relationship Id="rId152" Type="http://schemas.openxmlformats.org/officeDocument/2006/relationships/slide" Target="slides/slide146.xml"/><Relationship Id="rId151" Type="http://schemas.openxmlformats.org/officeDocument/2006/relationships/slide" Target="slides/slide145.xml"/><Relationship Id="rId158" Type="http://schemas.openxmlformats.org/officeDocument/2006/relationships/slide" Target="slides/slide152.xml"/><Relationship Id="rId157" Type="http://schemas.openxmlformats.org/officeDocument/2006/relationships/slide" Target="slides/slide151.xml"/><Relationship Id="rId156" Type="http://schemas.openxmlformats.org/officeDocument/2006/relationships/slide" Target="slides/slide150.xml"/><Relationship Id="rId155" Type="http://schemas.openxmlformats.org/officeDocument/2006/relationships/slide" Target="slides/slide14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114300" y="746125"/>
            <a:ext cx="6629400" cy="3730625"/>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724956"/>
            <a:ext cx="5486400" cy="4476274"/>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p1:notes"/>
          <p:cNvSpPr txBox="1"/>
          <p:nvPr>
            <p:ph idx="1" type="body"/>
          </p:nvPr>
        </p:nvSpPr>
        <p:spPr>
          <a:xfrm>
            <a:off x="685800" y="4724956"/>
            <a:ext cx="5486400" cy="4476274"/>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notes"/>
          <p:cNvSpPr/>
          <p:nvPr>
            <p:ph idx="2" type="sldImg"/>
          </p:nvPr>
        </p:nvSpPr>
        <p:spPr>
          <a:xfrm>
            <a:off x="114300" y="746125"/>
            <a:ext cx="6629400" cy="3730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p10:notes"/>
          <p:cNvSpPr txBox="1"/>
          <p:nvPr>
            <p:ph idx="1" type="body"/>
          </p:nvPr>
        </p:nvSpPr>
        <p:spPr>
          <a:xfrm>
            <a:off x="685800" y="4724956"/>
            <a:ext cx="5486400" cy="4476274"/>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0:notes"/>
          <p:cNvSpPr/>
          <p:nvPr>
            <p:ph idx="2" type="sldImg"/>
          </p:nvPr>
        </p:nvSpPr>
        <p:spPr>
          <a:xfrm>
            <a:off x="114300" y="746125"/>
            <a:ext cx="6629400" cy="3730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5" name="Shape 1755"/>
        <p:cNvGrpSpPr/>
        <p:nvPr/>
      </p:nvGrpSpPr>
      <p:grpSpPr>
        <a:xfrm>
          <a:off x="0" y="0"/>
          <a:ext cx="0" cy="0"/>
          <a:chOff x="0" y="0"/>
          <a:chExt cx="0" cy="0"/>
        </a:xfrm>
      </p:grpSpPr>
      <p:sp>
        <p:nvSpPr>
          <p:cNvPr id="1756" name="Google Shape;1756;p100:notes"/>
          <p:cNvSpPr/>
          <p:nvPr>
            <p:ph idx="2" type="sldImg"/>
          </p:nvPr>
        </p:nvSpPr>
        <p:spPr>
          <a:xfrm>
            <a:off x="444500" y="1243013"/>
            <a:ext cx="5969000" cy="335756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57" name="Google Shape;1757;p100:notes"/>
          <p:cNvSpPr txBox="1"/>
          <p:nvPr>
            <p:ph idx="1" type="body"/>
          </p:nvPr>
        </p:nvSpPr>
        <p:spPr>
          <a:xfrm>
            <a:off x="685800" y="4787126"/>
            <a:ext cx="5486400" cy="3916903"/>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1758" name="Google Shape;1758;p100:notes"/>
          <p:cNvSpPr txBox="1"/>
          <p:nvPr>
            <p:ph idx="12" type="sldNum"/>
          </p:nvPr>
        </p:nvSpPr>
        <p:spPr>
          <a:xfrm>
            <a:off x="3884613" y="9448185"/>
            <a:ext cx="2971800" cy="498996"/>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1759" name="Google Shape;1759;p100:notes"/>
          <p:cNvSpPr txBox="1"/>
          <p:nvPr>
            <p:ph idx="3" type="hdr"/>
          </p:nvPr>
        </p:nvSpPr>
        <p:spPr>
          <a:xfrm>
            <a:off x="0" y="0"/>
            <a:ext cx="2971800" cy="49899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MIT-WPU</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2" name="Shape 1772"/>
        <p:cNvGrpSpPr/>
        <p:nvPr/>
      </p:nvGrpSpPr>
      <p:grpSpPr>
        <a:xfrm>
          <a:off x="0" y="0"/>
          <a:ext cx="0" cy="0"/>
          <a:chOff x="0" y="0"/>
          <a:chExt cx="0" cy="0"/>
        </a:xfrm>
      </p:grpSpPr>
      <p:sp>
        <p:nvSpPr>
          <p:cNvPr id="1773" name="Google Shape;1773;p101:notes"/>
          <p:cNvSpPr/>
          <p:nvPr>
            <p:ph idx="2" type="sldImg"/>
          </p:nvPr>
        </p:nvSpPr>
        <p:spPr>
          <a:xfrm>
            <a:off x="444500" y="1243013"/>
            <a:ext cx="5969000" cy="335756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74" name="Google Shape;1774;p101:notes"/>
          <p:cNvSpPr txBox="1"/>
          <p:nvPr>
            <p:ph idx="1" type="body"/>
          </p:nvPr>
        </p:nvSpPr>
        <p:spPr>
          <a:xfrm>
            <a:off x="685800" y="4787126"/>
            <a:ext cx="5486400" cy="3916903"/>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1775" name="Google Shape;1775;p101:notes"/>
          <p:cNvSpPr txBox="1"/>
          <p:nvPr>
            <p:ph idx="12" type="sldNum"/>
          </p:nvPr>
        </p:nvSpPr>
        <p:spPr>
          <a:xfrm>
            <a:off x="3884613" y="9448185"/>
            <a:ext cx="2971800" cy="498996"/>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1776" name="Google Shape;1776;p101:notes"/>
          <p:cNvSpPr txBox="1"/>
          <p:nvPr>
            <p:ph idx="3" type="hdr"/>
          </p:nvPr>
        </p:nvSpPr>
        <p:spPr>
          <a:xfrm>
            <a:off x="0" y="0"/>
            <a:ext cx="2971800" cy="49899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MIT-WPU</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8" name="Shape 1788"/>
        <p:cNvGrpSpPr/>
        <p:nvPr/>
      </p:nvGrpSpPr>
      <p:grpSpPr>
        <a:xfrm>
          <a:off x="0" y="0"/>
          <a:ext cx="0" cy="0"/>
          <a:chOff x="0" y="0"/>
          <a:chExt cx="0" cy="0"/>
        </a:xfrm>
      </p:grpSpPr>
      <p:sp>
        <p:nvSpPr>
          <p:cNvPr id="1789" name="Google Shape;1789;p102:notes"/>
          <p:cNvSpPr/>
          <p:nvPr>
            <p:ph idx="2" type="sldImg"/>
          </p:nvPr>
        </p:nvSpPr>
        <p:spPr>
          <a:xfrm>
            <a:off x="444500" y="1243013"/>
            <a:ext cx="5969000" cy="335756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90" name="Google Shape;1790;p102:notes"/>
          <p:cNvSpPr txBox="1"/>
          <p:nvPr>
            <p:ph idx="1" type="body"/>
          </p:nvPr>
        </p:nvSpPr>
        <p:spPr>
          <a:xfrm>
            <a:off x="685800" y="4787126"/>
            <a:ext cx="5486400" cy="3916903"/>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1791" name="Google Shape;1791;p102:notes"/>
          <p:cNvSpPr txBox="1"/>
          <p:nvPr>
            <p:ph idx="12" type="sldNum"/>
          </p:nvPr>
        </p:nvSpPr>
        <p:spPr>
          <a:xfrm>
            <a:off x="3884613" y="9448185"/>
            <a:ext cx="2971800" cy="498996"/>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1792" name="Google Shape;1792;p102:notes"/>
          <p:cNvSpPr txBox="1"/>
          <p:nvPr>
            <p:ph idx="3" type="hdr"/>
          </p:nvPr>
        </p:nvSpPr>
        <p:spPr>
          <a:xfrm>
            <a:off x="0" y="0"/>
            <a:ext cx="2971800" cy="49899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MIT-WPU</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4" name="Shape 1804"/>
        <p:cNvGrpSpPr/>
        <p:nvPr/>
      </p:nvGrpSpPr>
      <p:grpSpPr>
        <a:xfrm>
          <a:off x="0" y="0"/>
          <a:ext cx="0" cy="0"/>
          <a:chOff x="0" y="0"/>
          <a:chExt cx="0" cy="0"/>
        </a:xfrm>
      </p:grpSpPr>
      <p:sp>
        <p:nvSpPr>
          <p:cNvPr id="1805" name="Google Shape;1805;p103:notes"/>
          <p:cNvSpPr/>
          <p:nvPr>
            <p:ph idx="2" type="sldImg"/>
          </p:nvPr>
        </p:nvSpPr>
        <p:spPr>
          <a:xfrm>
            <a:off x="444500" y="1243013"/>
            <a:ext cx="5969000" cy="335756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06" name="Google Shape;1806;p103:notes"/>
          <p:cNvSpPr txBox="1"/>
          <p:nvPr>
            <p:ph idx="1" type="body"/>
          </p:nvPr>
        </p:nvSpPr>
        <p:spPr>
          <a:xfrm>
            <a:off x="685800" y="4787126"/>
            <a:ext cx="5486400" cy="3916903"/>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1807" name="Google Shape;1807;p103:notes"/>
          <p:cNvSpPr txBox="1"/>
          <p:nvPr>
            <p:ph idx="12" type="sldNum"/>
          </p:nvPr>
        </p:nvSpPr>
        <p:spPr>
          <a:xfrm>
            <a:off x="3884613" y="9448185"/>
            <a:ext cx="2971800" cy="498996"/>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1808" name="Google Shape;1808;p103:notes"/>
          <p:cNvSpPr txBox="1"/>
          <p:nvPr>
            <p:ph idx="3" type="hdr"/>
          </p:nvPr>
        </p:nvSpPr>
        <p:spPr>
          <a:xfrm>
            <a:off x="0" y="0"/>
            <a:ext cx="2971800" cy="49899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MIT-WPU</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1" name="Shape 1821"/>
        <p:cNvGrpSpPr/>
        <p:nvPr/>
      </p:nvGrpSpPr>
      <p:grpSpPr>
        <a:xfrm>
          <a:off x="0" y="0"/>
          <a:ext cx="0" cy="0"/>
          <a:chOff x="0" y="0"/>
          <a:chExt cx="0" cy="0"/>
        </a:xfrm>
      </p:grpSpPr>
      <p:sp>
        <p:nvSpPr>
          <p:cNvPr id="1822" name="Google Shape;1822;p104:notes"/>
          <p:cNvSpPr/>
          <p:nvPr>
            <p:ph idx="2" type="sldImg"/>
          </p:nvPr>
        </p:nvSpPr>
        <p:spPr>
          <a:xfrm>
            <a:off x="444500" y="1243013"/>
            <a:ext cx="5969000" cy="335756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23" name="Google Shape;1823;p104:notes"/>
          <p:cNvSpPr txBox="1"/>
          <p:nvPr>
            <p:ph idx="1" type="body"/>
          </p:nvPr>
        </p:nvSpPr>
        <p:spPr>
          <a:xfrm>
            <a:off x="685800" y="4787126"/>
            <a:ext cx="5486400" cy="3916903"/>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1824" name="Google Shape;1824;p104:notes"/>
          <p:cNvSpPr txBox="1"/>
          <p:nvPr>
            <p:ph idx="12" type="sldNum"/>
          </p:nvPr>
        </p:nvSpPr>
        <p:spPr>
          <a:xfrm>
            <a:off x="3884613" y="9448185"/>
            <a:ext cx="2971800" cy="498996"/>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1825" name="Google Shape;1825;p104:notes"/>
          <p:cNvSpPr txBox="1"/>
          <p:nvPr>
            <p:ph idx="3" type="hdr"/>
          </p:nvPr>
        </p:nvSpPr>
        <p:spPr>
          <a:xfrm>
            <a:off x="0" y="0"/>
            <a:ext cx="2971800" cy="49899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MIT-WPU</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9" name="Shape 1839"/>
        <p:cNvGrpSpPr/>
        <p:nvPr/>
      </p:nvGrpSpPr>
      <p:grpSpPr>
        <a:xfrm>
          <a:off x="0" y="0"/>
          <a:ext cx="0" cy="0"/>
          <a:chOff x="0" y="0"/>
          <a:chExt cx="0" cy="0"/>
        </a:xfrm>
      </p:grpSpPr>
      <p:sp>
        <p:nvSpPr>
          <p:cNvPr id="1840" name="Google Shape;1840;p105:notes"/>
          <p:cNvSpPr/>
          <p:nvPr>
            <p:ph idx="2" type="sldImg"/>
          </p:nvPr>
        </p:nvSpPr>
        <p:spPr>
          <a:xfrm>
            <a:off x="444500" y="1243013"/>
            <a:ext cx="5969000" cy="335756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41" name="Google Shape;1841;p105:notes"/>
          <p:cNvSpPr txBox="1"/>
          <p:nvPr>
            <p:ph idx="1" type="body"/>
          </p:nvPr>
        </p:nvSpPr>
        <p:spPr>
          <a:xfrm>
            <a:off x="685800" y="4787126"/>
            <a:ext cx="5486400" cy="3916903"/>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1842" name="Google Shape;1842;p105:notes"/>
          <p:cNvSpPr txBox="1"/>
          <p:nvPr>
            <p:ph idx="12" type="sldNum"/>
          </p:nvPr>
        </p:nvSpPr>
        <p:spPr>
          <a:xfrm>
            <a:off x="3884613" y="9448185"/>
            <a:ext cx="2971800" cy="498996"/>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1843" name="Google Shape;1843;p105:notes"/>
          <p:cNvSpPr txBox="1"/>
          <p:nvPr>
            <p:ph idx="3" type="hdr"/>
          </p:nvPr>
        </p:nvSpPr>
        <p:spPr>
          <a:xfrm>
            <a:off x="0" y="0"/>
            <a:ext cx="2971800" cy="49899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MIT-WPU</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2" name="Shape 1862"/>
        <p:cNvGrpSpPr/>
        <p:nvPr/>
      </p:nvGrpSpPr>
      <p:grpSpPr>
        <a:xfrm>
          <a:off x="0" y="0"/>
          <a:ext cx="0" cy="0"/>
          <a:chOff x="0" y="0"/>
          <a:chExt cx="0" cy="0"/>
        </a:xfrm>
      </p:grpSpPr>
      <p:sp>
        <p:nvSpPr>
          <p:cNvPr id="1863" name="Google Shape;1863;p106:notes"/>
          <p:cNvSpPr/>
          <p:nvPr>
            <p:ph idx="2" type="sldImg"/>
          </p:nvPr>
        </p:nvSpPr>
        <p:spPr>
          <a:xfrm>
            <a:off x="444500" y="1243013"/>
            <a:ext cx="5969000" cy="335756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64" name="Google Shape;1864;p106:notes"/>
          <p:cNvSpPr txBox="1"/>
          <p:nvPr>
            <p:ph idx="1" type="body"/>
          </p:nvPr>
        </p:nvSpPr>
        <p:spPr>
          <a:xfrm>
            <a:off x="685800" y="4787126"/>
            <a:ext cx="5486400" cy="3916903"/>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1865" name="Google Shape;1865;p106:notes"/>
          <p:cNvSpPr txBox="1"/>
          <p:nvPr>
            <p:ph idx="12" type="sldNum"/>
          </p:nvPr>
        </p:nvSpPr>
        <p:spPr>
          <a:xfrm>
            <a:off x="3884613" y="9448185"/>
            <a:ext cx="2971800" cy="498996"/>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1866" name="Google Shape;1866;p106:notes"/>
          <p:cNvSpPr txBox="1"/>
          <p:nvPr>
            <p:ph idx="3" type="hdr"/>
          </p:nvPr>
        </p:nvSpPr>
        <p:spPr>
          <a:xfrm>
            <a:off x="0" y="0"/>
            <a:ext cx="2971800" cy="49899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MIT-WPU</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8" name="Shape 1878"/>
        <p:cNvGrpSpPr/>
        <p:nvPr/>
      </p:nvGrpSpPr>
      <p:grpSpPr>
        <a:xfrm>
          <a:off x="0" y="0"/>
          <a:ext cx="0" cy="0"/>
          <a:chOff x="0" y="0"/>
          <a:chExt cx="0" cy="0"/>
        </a:xfrm>
      </p:grpSpPr>
      <p:sp>
        <p:nvSpPr>
          <p:cNvPr id="1879" name="Google Shape;1879;p107:notes"/>
          <p:cNvSpPr/>
          <p:nvPr>
            <p:ph idx="2" type="sldImg"/>
          </p:nvPr>
        </p:nvSpPr>
        <p:spPr>
          <a:xfrm>
            <a:off x="444500" y="1243013"/>
            <a:ext cx="5969000" cy="335756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80" name="Google Shape;1880;p107:notes"/>
          <p:cNvSpPr txBox="1"/>
          <p:nvPr>
            <p:ph idx="1" type="body"/>
          </p:nvPr>
        </p:nvSpPr>
        <p:spPr>
          <a:xfrm>
            <a:off x="685800" y="4787126"/>
            <a:ext cx="5486400" cy="3916903"/>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1881" name="Google Shape;1881;p107:notes"/>
          <p:cNvSpPr txBox="1"/>
          <p:nvPr>
            <p:ph idx="12" type="sldNum"/>
          </p:nvPr>
        </p:nvSpPr>
        <p:spPr>
          <a:xfrm>
            <a:off x="3884613" y="9448185"/>
            <a:ext cx="2971800" cy="498996"/>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1882" name="Google Shape;1882;p107:notes"/>
          <p:cNvSpPr txBox="1"/>
          <p:nvPr>
            <p:ph idx="3" type="hdr"/>
          </p:nvPr>
        </p:nvSpPr>
        <p:spPr>
          <a:xfrm>
            <a:off x="0" y="0"/>
            <a:ext cx="2971800" cy="49899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MIT-WPU</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6" name="Shape 1896"/>
        <p:cNvGrpSpPr/>
        <p:nvPr/>
      </p:nvGrpSpPr>
      <p:grpSpPr>
        <a:xfrm>
          <a:off x="0" y="0"/>
          <a:ext cx="0" cy="0"/>
          <a:chOff x="0" y="0"/>
          <a:chExt cx="0" cy="0"/>
        </a:xfrm>
      </p:grpSpPr>
      <p:sp>
        <p:nvSpPr>
          <p:cNvPr id="1897" name="Google Shape;1897;p108:notes"/>
          <p:cNvSpPr/>
          <p:nvPr>
            <p:ph idx="2" type="sldImg"/>
          </p:nvPr>
        </p:nvSpPr>
        <p:spPr>
          <a:xfrm>
            <a:off x="444500" y="1243013"/>
            <a:ext cx="5969000" cy="335756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98" name="Google Shape;1898;p108:notes"/>
          <p:cNvSpPr txBox="1"/>
          <p:nvPr>
            <p:ph idx="1" type="body"/>
          </p:nvPr>
        </p:nvSpPr>
        <p:spPr>
          <a:xfrm>
            <a:off x="685800" y="4787126"/>
            <a:ext cx="5486400" cy="3916903"/>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1899" name="Google Shape;1899;p108:notes"/>
          <p:cNvSpPr txBox="1"/>
          <p:nvPr>
            <p:ph idx="12" type="sldNum"/>
          </p:nvPr>
        </p:nvSpPr>
        <p:spPr>
          <a:xfrm>
            <a:off x="3884613" y="9448185"/>
            <a:ext cx="2971800" cy="498996"/>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1900" name="Google Shape;1900;p108:notes"/>
          <p:cNvSpPr txBox="1"/>
          <p:nvPr>
            <p:ph idx="3" type="hdr"/>
          </p:nvPr>
        </p:nvSpPr>
        <p:spPr>
          <a:xfrm>
            <a:off x="0" y="0"/>
            <a:ext cx="2971800" cy="49899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MIT-WPU</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3" name="Shape 1913"/>
        <p:cNvGrpSpPr/>
        <p:nvPr/>
      </p:nvGrpSpPr>
      <p:grpSpPr>
        <a:xfrm>
          <a:off x="0" y="0"/>
          <a:ext cx="0" cy="0"/>
          <a:chOff x="0" y="0"/>
          <a:chExt cx="0" cy="0"/>
        </a:xfrm>
      </p:grpSpPr>
      <p:sp>
        <p:nvSpPr>
          <p:cNvPr id="1914" name="Google Shape;1914;p109:notes"/>
          <p:cNvSpPr/>
          <p:nvPr>
            <p:ph idx="2" type="sldImg"/>
          </p:nvPr>
        </p:nvSpPr>
        <p:spPr>
          <a:xfrm>
            <a:off x="444500" y="1243013"/>
            <a:ext cx="5969000" cy="335756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15" name="Google Shape;1915;p109:notes"/>
          <p:cNvSpPr txBox="1"/>
          <p:nvPr>
            <p:ph idx="1" type="body"/>
          </p:nvPr>
        </p:nvSpPr>
        <p:spPr>
          <a:xfrm>
            <a:off x="685800" y="4787126"/>
            <a:ext cx="5486400" cy="3916903"/>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1916" name="Google Shape;1916;p109:notes"/>
          <p:cNvSpPr txBox="1"/>
          <p:nvPr>
            <p:ph idx="12" type="sldNum"/>
          </p:nvPr>
        </p:nvSpPr>
        <p:spPr>
          <a:xfrm>
            <a:off x="3884613" y="9448185"/>
            <a:ext cx="2971800" cy="498996"/>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1917" name="Google Shape;1917;p109:notes"/>
          <p:cNvSpPr txBox="1"/>
          <p:nvPr>
            <p:ph idx="3" type="hdr"/>
          </p:nvPr>
        </p:nvSpPr>
        <p:spPr>
          <a:xfrm>
            <a:off x="0" y="0"/>
            <a:ext cx="2971800" cy="49899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MIT-WPU</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p11:notes"/>
          <p:cNvSpPr txBox="1"/>
          <p:nvPr>
            <p:ph idx="1" type="body"/>
          </p:nvPr>
        </p:nvSpPr>
        <p:spPr>
          <a:xfrm>
            <a:off x="685800" y="4724956"/>
            <a:ext cx="5486400" cy="4476274"/>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11:notes"/>
          <p:cNvSpPr/>
          <p:nvPr>
            <p:ph idx="2" type="sldImg"/>
          </p:nvPr>
        </p:nvSpPr>
        <p:spPr>
          <a:xfrm>
            <a:off x="114300" y="746125"/>
            <a:ext cx="6629400" cy="3730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9" name="Shape 1929"/>
        <p:cNvGrpSpPr/>
        <p:nvPr/>
      </p:nvGrpSpPr>
      <p:grpSpPr>
        <a:xfrm>
          <a:off x="0" y="0"/>
          <a:ext cx="0" cy="0"/>
          <a:chOff x="0" y="0"/>
          <a:chExt cx="0" cy="0"/>
        </a:xfrm>
      </p:grpSpPr>
      <p:sp>
        <p:nvSpPr>
          <p:cNvPr id="1930" name="Google Shape;1930;p110:notes"/>
          <p:cNvSpPr/>
          <p:nvPr>
            <p:ph idx="2" type="sldImg"/>
          </p:nvPr>
        </p:nvSpPr>
        <p:spPr>
          <a:xfrm>
            <a:off x="444500" y="1243013"/>
            <a:ext cx="5969000" cy="335756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31" name="Google Shape;1931;p110:notes"/>
          <p:cNvSpPr txBox="1"/>
          <p:nvPr>
            <p:ph idx="1" type="body"/>
          </p:nvPr>
        </p:nvSpPr>
        <p:spPr>
          <a:xfrm>
            <a:off x="685800" y="4787126"/>
            <a:ext cx="5486400" cy="3916903"/>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1932" name="Google Shape;1932;p110:notes"/>
          <p:cNvSpPr txBox="1"/>
          <p:nvPr>
            <p:ph idx="12" type="sldNum"/>
          </p:nvPr>
        </p:nvSpPr>
        <p:spPr>
          <a:xfrm>
            <a:off x="3884613" y="9448185"/>
            <a:ext cx="2971800" cy="498996"/>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1933" name="Google Shape;1933;p110:notes"/>
          <p:cNvSpPr txBox="1"/>
          <p:nvPr>
            <p:ph idx="3" type="hdr"/>
          </p:nvPr>
        </p:nvSpPr>
        <p:spPr>
          <a:xfrm>
            <a:off x="0" y="0"/>
            <a:ext cx="2971800" cy="49899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MIT-WPU</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9" name="Shape 1949"/>
        <p:cNvGrpSpPr/>
        <p:nvPr/>
      </p:nvGrpSpPr>
      <p:grpSpPr>
        <a:xfrm>
          <a:off x="0" y="0"/>
          <a:ext cx="0" cy="0"/>
          <a:chOff x="0" y="0"/>
          <a:chExt cx="0" cy="0"/>
        </a:xfrm>
      </p:grpSpPr>
      <p:sp>
        <p:nvSpPr>
          <p:cNvPr id="1950" name="Google Shape;1950;p111:notes"/>
          <p:cNvSpPr/>
          <p:nvPr>
            <p:ph idx="2" type="sldImg"/>
          </p:nvPr>
        </p:nvSpPr>
        <p:spPr>
          <a:xfrm>
            <a:off x="444500" y="1243013"/>
            <a:ext cx="5969000" cy="335756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51" name="Google Shape;1951;p111:notes"/>
          <p:cNvSpPr txBox="1"/>
          <p:nvPr>
            <p:ph idx="1" type="body"/>
          </p:nvPr>
        </p:nvSpPr>
        <p:spPr>
          <a:xfrm>
            <a:off x="685800" y="4787126"/>
            <a:ext cx="5486400" cy="3916903"/>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1952" name="Google Shape;1952;p111:notes"/>
          <p:cNvSpPr txBox="1"/>
          <p:nvPr>
            <p:ph idx="12" type="sldNum"/>
          </p:nvPr>
        </p:nvSpPr>
        <p:spPr>
          <a:xfrm>
            <a:off x="3884613" y="9448185"/>
            <a:ext cx="2971800" cy="498996"/>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1953" name="Google Shape;1953;p111:notes"/>
          <p:cNvSpPr txBox="1"/>
          <p:nvPr>
            <p:ph idx="3" type="hdr"/>
          </p:nvPr>
        </p:nvSpPr>
        <p:spPr>
          <a:xfrm>
            <a:off x="0" y="0"/>
            <a:ext cx="2971800" cy="49899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MIT-WPU</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7" name="Shape 1967"/>
        <p:cNvGrpSpPr/>
        <p:nvPr/>
      </p:nvGrpSpPr>
      <p:grpSpPr>
        <a:xfrm>
          <a:off x="0" y="0"/>
          <a:ext cx="0" cy="0"/>
          <a:chOff x="0" y="0"/>
          <a:chExt cx="0" cy="0"/>
        </a:xfrm>
      </p:grpSpPr>
      <p:sp>
        <p:nvSpPr>
          <p:cNvPr id="1968" name="Google Shape;1968;p112:notes"/>
          <p:cNvSpPr/>
          <p:nvPr>
            <p:ph idx="2" type="sldImg"/>
          </p:nvPr>
        </p:nvSpPr>
        <p:spPr>
          <a:xfrm>
            <a:off x="444500" y="1243013"/>
            <a:ext cx="5969000" cy="335756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69" name="Google Shape;1969;p112:notes"/>
          <p:cNvSpPr txBox="1"/>
          <p:nvPr>
            <p:ph idx="1" type="body"/>
          </p:nvPr>
        </p:nvSpPr>
        <p:spPr>
          <a:xfrm>
            <a:off x="685800" y="4787126"/>
            <a:ext cx="5486400" cy="3916903"/>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1970" name="Google Shape;1970;p112:notes"/>
          <p:cNvSpPr txBox="1"/>
          <p:nvPr>
            <p:ph idx="12" type="sldNum"/>
          </p:nvPr>
        </p:nvSpPr>
        <p:spPr>
          <a:xfrm>
            <a:off x="3884613" y="9448185"/>
            <a:ext cx="2971800" cy="498996"/>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1971" name="Google Shape;1971;p112:notes"/>
          <p:cNvSpPr txBox="1"/>
          <p:nvPr>
            <p:ph idx="3" type="hdr"/>
          </p:nvPr>
        </p:nvSpPr>
        <p:spPr>
          <a:xfrm>
            <a:off x="0" y="0"/>
            <a:ext cx="2971800" cy="49899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MIT-WPU</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3" name="Shape 1983"/>
        <p:cNvGrpSpPr/>
        <p:nvPr/>
      </p:nvGrpSpPr>
      <p:grpSpPr>
        <a:xfrm>
          <a:off x="0" y="0"/>
          <a:ext cx="0" cy="0"/>
          <a:chOff x="0" y="0"/>
          <a:chExt cx="0" cy="0"/>
        </a:xfrm>
      </p:grpSpPr>
      <p:sp>
        <p:nvSpPr>
          <p:cNvPr id="1984" name="Google Shape;1984;p113:notes"/>
          <p:cNvSpPr txBox="1"/>
          <p:nvPr>
            <p:ph idx="1" type="body"/>
          </p:nvPr>
        </p:nvSpPr>
        <p:spPr>
          <a:xfrm>
            <a:off x="685800" y="4724956"/>
            <a:ext cx="5486400" cy="4476274"/>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113:notes"/>
          <p:cNvSpPr/>
          <p:nvPr>
            <p:ph idx="2" type="sldImg"/>
          </p:nvPr>
        </p:nvSpPr>
        <p:spPr>
          <a:xfrm>
            <a:off x="114300" y="746125"/>
            <a:ext cx="6629400" cy="3730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3" name="Shape 2003"/>
        <p:cNvGrpSpPr/>
        <p:nvPr/>
      </p:nvGrpSpPr>
      <p:grpSpPr>
        <a:xfrm>
          <a:off x="0" y="0"/>
          <a:ext cx="0" cy="0"/>
          <a:chOff x="0" y="0"/>
          <a:chExt cx="0" cy="0"/>
        </a:xfrm>
      </p:grpSpPr>
      <p:sp>
        <p:nvSpPr>
          <p:cNvPr id="2004" name="Google Shape;2004;p114:notes"/>
          <p:cNvSpPr/>
          <p:nvPr>
            <p:ph idx="2" type="sldImg"/>
          </p:nvPr>
        </p:nvSpPr>
        <p:spPr>
          <a:xfrm>
            <a:off x="444500" y="1243013"/>
            <a:ext cx="5969000" cy="335756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05" name="Google Shape;2005;p114:notes"/>
          <p:cNvSpPr txBox="1"/>
          <p:nvPr>
            <p:ph idx="1" type="body"/>
          </p:nvPr>
        </p:nvSpPr>
        <p:spPr>
          <a:xfrm>
            <a:off x="685800" y="4787126"/>
            <a:ext cx="5486400" cy="3916903"/>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2006" name="Google Shape;2006;p114:notes"/>
          <p:cNvSpPr txBox="1"/>
          <p:nvPr>
            <p:ph idx="12" type="sldNum"/>
          </p:nvPr>
        </p:nvSpPr>
        <p:spPr>
          <a:xfrm>
            <a:off x="3884613" y="9448185"/>
            <a:ext cx="2971800" cy="498996"/>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2007" name="Google Shape;2007;p114:notes"/>
          <p:cNvSpPr txBox="1"/>
          <p:nvPr>
            <p:ph idx="3" type="hdr"/>
          </p:nvPr>
        </p:nvSpPr>
        <p:spPr>
          <a:xfrm>
            <a:off x="0" y="0"/>
            <a:ext cx="2971800" cy="49899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MIT-WPU</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0" name="Shape 2020"/>
        <p:cNvGrpSpPr/>
        <p:nvPr/>
      </p:nvGrpSpPr>
      <p:grpSpPr>
        <a:xfrm>
          <a:off x="0" y="0"/>
          <a:ext cx="0" cy="0"/>
          <a:chOff x="0" y="0"/>
          <a:chExt cx="0" cy="0"/>
        </a:xfrm>
      </p:grpSpPr>
      <p:sp>
        <p:nvSpPr>
          <p:cNvPr id="2021" name="Google Shape;2021;p115:notes"/>
          <p:cNvSpPr/>
          <p:nvPr>
            <p:ph idx="2" type="sldImg"/>
          </p:nvPr>
        </p:nvSpPr>
        <p:spPr>
          <a:xfrm>
            <a:off x="444500" y="1243013"/>
            <a:ext cx="5969000" cy="335756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22" name="Google Shape;2022;p115:notes"/>
          <p:cNvSpPr txBox="1"/>
          <p:nvPr>
            <p:ph idx="1" type="body"/>
          </p:nvPr>
        </p:nvSpPr>
        <p:spPr>
          <a:xfrm>
            <a:off x="685800" y="4787126"/>
            <a:ext cx="5486400" cy="3916903"/>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2023" name="Google Shape;2023;p115:notes"/>
          <p:cNvSpPr txBox="1"/>
          <p:nvPr>
            <p:ph idx="12" type="sldNum"/>
          </p:nvPr>
        </p:nvSpPr>
        <p:spPr>
          <a:xfrm>
            <a:off x="3884613" y="9448185"/>
            <a:ext cx="2971800" cy="498996"/>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2024" name="Google Shape;2024;p115:notes"/>
          <p:cNvSpPr txBox="1"/>
          <p:nvPr>
            <p:ph idx="3" type="hdr"/>
          </p:nvPr>
        </p:nvSpPr>
        <p:spPr>
          <a:xfrm>
            <a:off x="0" y="0"/>
            <a:ext cx="2971800" cy="49899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MIT-WPU</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6" name="Shape 2036"/>
        <p:cNvGrpSpPr/>
        <p:nvPr/>
      </p:nvGrpSpPr>
      <p:grpSpPr>
        <a:xfrm>
          <a:off x="0" y="0"/>
          <a:ext cx="0" cy="0"/>
          <a:chOff x="0" y="0"/>
          <a:chExt cx="0" cy="0"/>
        </a:xfrm>
      </p:grpSpPr>
      <p:sp>
        <p:nvSpPr>
          <p:cNvPr id="2037" name="Google Shape;2037;p1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38" name="Google Shape;2038;p11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2039" name="Google Shape;2039;p11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2040" name="Google Shape;2040;p116:notes"/>
          <p:cNvSpPr txBox="1"/>
          <p:nvPr>
            <p:ph idx="3" type="hdr"/>
          </p:nvPr>
        </p:nvSpPr>
        <p:spPr>
          <a:xfrm>
            <a:off x="0" y="0"/>
            <a:ext cx="2971800" cy="458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MIT-WPU</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8" name="Shape 2048"/>
        <p:cNvGrpSpPr/>
        <p:nvPr/>
      </p:nvGrpSpPr>
      <p:grpSpPr>
        <a:xfrm>
          <a:off x="0" y="0"/>
          <a:ext cx="0" cy="0"/>
          <a:chOff x="0" y="0"/>
          <a:chExt cx="0" cy="0"/>
        </a:xfrm>
      </p:grpSpPr>
      <p:sp>
        <p:nvSpPr>
          <p:cNvPr id="2049" name="Google Shape;2049;p117:notes"/>
          <p:cNvSpPr/>
          <p:nvPr>
            <p:ph idx="2" type="sldImg"/>
          </p:nvPr>
        </p:nvSpPr>
        <p:spPr>
          <a:xfrm>
            <a:off x="444500" y="1243013"/>
            <a:ext cx="5969000" cy="335756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50" name="Google Shape;2050;p117:notes"/>
          <p:cNvSpPr txBox="1"/>
          <p:nvPr>
            <p:ph idx="1" type="body"/>
          </p:nvPr>
        </p:nvSpPr>
        <p:spPr>
          <a:xfrm>
            <a:off x="685800" y="4787126"/>
            <a:ext cx="5486400" cy="3916903"/>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2051" name="Google Shape;2051;p117:notes"/>
          <p:cNvSpPr txBox="1"/>
          <p:nvPr>
            <p:ph idx="12" type="sldNum"/>
          </p:nvPr>
        </p:nvSpPr>
        <p:spPr>
          <a:xfrm>
            <a:off x="3884613" y="9448185"/>
            <a:ext cx="2971800" cy="498996"/>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2052" name="Google Shape;2052;p117:notes"/>
          <p:cNvSpPr txBox="1"/>
          <p:nvPr>
            <p:ph idx="3" type="hdr"/>
          </p:nvPr>
        </p:nvSpPr>
        <p:spPr>
          <a:xfrm>
            <a:off x="0" y="0"/>
            <a:ext cx="2971800" cy="49899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MIT-WPU</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5" name="Shape 2065"/>
        <p:cNvGrpSpPr/>
        <p:nvPr/>
      </p:nvGrpSpPr>
      <p:grpSpPr>
        <a:xfrm>
          <a:off x="0" y="0"/>
          <a:ext cx="0" cy="0"/>
          <a:chOff x="0" y="0"/>
          <a:chExt cx="0" cy="0"/>
        </a:xfrm>
      </p:grpSpPr>
      <p:sp>
        <p:nvSpPr>
          <p:cNvPr id="2066" name="Google Shape;2066;p118:notes"/>
          <p:cNvSpPr/>
          <p:nvPr>
            <p:ph idx="2" type="sldImg"/>
          </p:nvPr>
        </p:nvSpPr>
        <p:spPr>
          <a:xfrm>
            <a:off x="444500" y="1243013"/>
            <a:ext cx="5969000" cy="335756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67" name="Google Shape;2067;p118:notes"/>
          <p:cNvSpPr txBox="1"/>
          <p:nvPr>
            <p:ph idx="1" type="body"/>
          </p:nvPr>
        </p:nvSpPr>
        <p:spPr>
          <a:xfrm>
            <a:off x="685800" y="4787126"/>
            <a:ext cx="5486400" cy="3916903"/>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2068" name="Google Shape;2068;p118:notes"/>
          <p:cNvSpPr txBox="1"/>
          <p:nvPr>
            <p:ph idx="12" type="sldNum"/>
          </p:nvPr>
        </p:nvSpPr>
        <p:spPr>
          <a:xfrm>
            <a:off x="3884613" y="9448185"/>
            <a:ext cx="2971800" cy="498996"/>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2069" name="Google Shape;2069;p118:notes"/>
          <p:cNvSpPr txBox="1"/>
          <p:nvPr>
            <p:ph idx="3" type="hdr"/>
          </p:nvPr>
        </p:nvSpPr>
        <p:spPr>
          <a:xfrm>
            <a:off x="0" y="0"/>
            <a:ext cx="2971800" cy="49899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MIT-WPU</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4" name="Shape 2084"/>
        <p:cNvGrpSpPr/>
        <p:nvPr/>
      </p:nvGrpSpPr>
      <p:grpSpPr>
        <a:xfrm>
          <a:off x="0" y="0"/>
          <a:ext cx="0" cy="0"/>
          <a:chOff x="0" y="0"/>
          <a:chExt cx="0" cy="0"/>
        </a:xfrm>
      </p:grpSpPr>
      <p:sp>
        <p:nvSpPr>
          <p:cNvPr id="2085" name="Google Shape;2085;p119:notes"/>
          <p:cNvSpPr/>
          <p:nvPr>
            <p:ph idx="2" type="sldImg"/>
          </p:nvPr>
        </p:nvSpPr>
        <p:spPr>
          <a:xfrm>
            <a:off x="444500" y="1243013"/>
            <a:ext cx="5969000" cy="335756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86" name="Google Shape;2086;p119:notes"/>
          <p:cNvSpPr txBox="1"/>
          <p:nvPr>
            <p:ph idx="1" type="body"/>
          </p:nvPr>
        </p:nvSpPr>
        <p:spPr>
          <a:xfrm>
            <a:off x="685800" y="4787126"/>
            <a:ext cx="5486400" cy="3916903"/>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2087" name="Google Shape;2087;p119:notes"/>
          <p:cNvSpPr txBox="1"/>
          <p:nvPr>
            <p:ph idx="12" type="sldNum"/>
          </p:nvPr>
        </p:nvSpPr>
        <p:spPr>
          <a:xfrm>
            <a:off x="3884613" y="9448185"/>
            <a:ext cx="2971800" cy="498996"/>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2088" name="Google Shape;2088;p119:notes"/>
          <p:cNvSpPr txBox="1"/>
          <p:nvPr>
            <p:ph idx="3" type="hdr"/>
          </p:nvPr>
        </p:nvSpPr>
        <p:spPr>
          <a:xfrm>
            <a:off x="0" y="0"/>
            <a:ext cx="2971800" cy="49899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MIT-WPU</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p12:notes"/>
          <p:cNvSpPr txBox="1"/>
          <p:nvPr>
            <p:ph idx="1" type="body"/>
          </p:nvPr>
        </p:nvSpPr>
        <p:spPr>
          <a:xfrm>
            <a:off x="685800" y="4724956"/>
            <a:ext cx="5486400" cy="4476274"/>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12:notes"/>
          <p:cNvSpPr/>
          <p:nvPr>
            <p:ph idx="2" type="sldImg"/>
          </p:nvPr>
        </p:nvSpPr>
        <p:spPr>
          <a:xfrm>
            <a:off x="114300" y="746125"/>
            <a:ext cx="6629400" cy="3730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0" name="Shape 2100"/>
        <p:cNvGrpSpPr/>
        <p:nvPr/>
      </p:nvGrpSpPr>
      <p:grpSpPr>
        <a:xfrm>
          <a:off x="0" y="0"/>
          <a:ext cx="0" cy="0"/>
          <a:chOff x="0" y="0"/>
          <a:chExt cx="0" cy="0"/>
        </a:xfrm>
      </p:grpSpPr>
      <p:sp>
        <p:nvSpPr>
          <p:cNvPr id="2101" name="Google Shape;2101;p120:notes"/>
          <p:cNvSpPr/>
          <p:nvPr>
            <p:ph idx="2" type="sldImg"/>
          </p:nvPr>
        </p:nvSpPr>
        <p:spPr>
          <a:xfrm>
            <a:off x="444500" y="1243013"/>
            <a:ext cx="5969000" cy="335756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02" name="Google Shape;2102;p120:notes"/>
          <p:cNvSpPr txBox="1"/>
          <p:nvPr>
            <p:ph idx="1" type="body"/>
          </p:nvPr>
        </p:nvSpPr>
        <p:spPr>
          <a:xfrm>
            <a:off x="685800" y="4787126"/>
            <a:ext cx="5486400" cy="3916903"/>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2103" name="Google Shape;2103;p120:notes"/>
          <p:cNvSpPr txBox="1"/>
          <p:nvPr>
            <p:ph idx="12" type="sldNum"/>
          </p:nvPr>
        </p:nvSpPr>
        <p:spPr>
          <a:xfrm>
            <a:off x="3884613" y="9448185"/>
            <a:ext cx="2971800" cy="498996"/>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2104" name="Google Shape;2104;p120:notes"/>
          <p:cNvSpPr txBox="1"/>
          <p:nvPr>
            <p:ph idx="3" type="hdr"/>
          </p:nvPr>
        </p:nvSpPr>
        <p:spPr>
          <a:xfrm>
            <a:off x="0" y="0"/>
            <a:ext cx="2971800" cy="49899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MIT-WPU</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7" name="Shape 2117"/>
        <p:cNvGrpSpPr/>
        <p:nvPr/>
      </p:nvGrpSpPr>
      <p:grpSpPr>
        <a:xfrm>
          <a:off x="0" y="0"/>
          <a:ext cx="0" cy="0"/>
          <a:chOff x="0" y="0"/>
          <a:chExt cx="0" cy="0"/>
        </a:xfrm>
      </p:grpSpPr>
      <p:sp>
        <p:nvSpPr>
          <p:cNvPr id="2118" name="Google Shape;2118;p121:notes"/>
          <p:cNvSpPr/>
          <p:nvPr>
            <p:ph idx="2" type="sldImg"/>
          </p:nvPr>
        </p:nvSpPr>
        <p:spPr>
          <a:xfrm>
            <a:off x="444500" y="1243013"/>
            <a:ext cx="5969000" cy="335756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19" name="Google Shape;2119;p121:notes"/>
          <p:cNvSpPr txBox="1"/>
          <p:nvPr>
            <p:ph idx="1" type="body"/>
          </p:nvPr>
        </p:nvSpPr>
        <p:spPr>
          <a:xfrm>
            <a:off x="685800" y="4787126"/>
            <a:ext cx="5486400" cy="3916903"/>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2120" name="Google Shape;2120;p121:notes"/>
          <p:cNvSpPr txBox="1"/>
          <p:nvPr>
            <p:ph idx="12" type="sldNum"/>
          </p:nvPr>
        </p:nvSpPr>
        <p:spPr>
          <a:xfrm>
            <a:off x="3884613" y="9448185"/>
            <a:ext cx="2971800" cy="498996"/>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2121" name="Google Shape;2121;p121:notes"/>
          <p:cNvSpPr txBox="1"/>
          <p:nvPr>
            <p:ph idx="3" type="hdr"/>
          </p:nvPr>
        </p:nvSpPr>
        <p:spPr>
          <a:xfrm>
            <a:off x="0" y="0"/>
            <a:ext cx="2971800" cy="49899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MIT-WPU</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4" name="Shape 2134"/>
        <p:cNvGrpSpPr/>
        <p:nvPr/>
      </p:nvGrpSpPr>
      <p:grpSpPr>
        <a:xfrm>
          <a:off x="0" y="0"/>
          <a:ext cx="0" cy="0"/>
          <a:chOff x="0" y="0"/>
          <a:chExt cx="0" cy="0"/>
        </a:xfrm>
      </p:grpSpPr>
      <p:sp>
        <p:nvSpPr>
          <p:cNvPr id="2135" name="Google Shape;2135;p122:notes"/>
          <p:cNvSpPr/>
          <p:nvPr>
            <p:ph idx="2" type="sldImg"/>
          </p:nvPr>
        </p:nvSpPr>
        <p:spPr>
          <a:xfrm>
            <a:off x="444500" y="1243013"/>
            <a:ext cx="5969000" cy="335756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36" name="Google Shape;2136;p122:notes"/>
          <p:cNvSpPr txBox="1"/>
          <p:nvPr>
            <p:ph idx="1" type="body"/>
          </p:nvPr>
        </p:nvSpPr>
        <p:spPr>
          <a:xfrm>
            <a:off x="685800" y="4787126"/>
            <a:ext cx="5486400" cy="3916903"/>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2137" name="Google Shape;2137;p122:notes"/>
          <p:cNvSpPr txBox="1"/>
          <p:nvPr>
            <p:ph idx="12" type="sldNum"/>
          </p:nvPr>
        </p:nvSpPr>
        <p:spPr>
          <a:xfrm>
            <a:off x="3884613" y="9448185"/>
            <a:ext cx="2971800" cy="498996"/>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2138" name="Google Shape;2138;p122:notes"/>
          <p:cNvSpPr txBox="1"/>
          <p:nvPr>
            <p:ph idx="3" type="hdr"/>
          </p:nvPr>
        </p:nvSpPr>
        <p:spPr>
          <a:xfrm>
            <a:off x="0" y="0"/>
            <a:ext cx="2971800" cy="49899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MIT-WPU</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1" name="Shape 2151"/>
        <p:cNvGrpSpPr/>
        <p:nvPr/>
      </p:nvGrpSpPr>
      <p:grpSpPr>
        <a:xfrm>
          <a:off x="0" y="0"/>
          <a:ext cx="0" cy="0"/>
          <a:chOff x="0" y="0"/>
          <a:chExt cx="0" cy="0"/>
        </a:xfrm>
      </p:grpSpPr>
      <p:sp>
        <p:nvSpPr>
          <p:cNvPr id="2152" name="Google Shape;2152;p123:notes"/>
          <p:cNvSpPr/>
          <p:nvPr>
            <p:ph idx="2" type="sldImg"/>
          </p:nvPr>
        </p:nvSpPr>
        <p:spPr>
          <a:xfrm>
            <a:off x="444500" y="1243013"/>
            <a:ext cx="5969000" cy="335756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53" name="Google Shape;2153;p123:notes"/>
          <p:cNvSpPr txBox="1"/>
          <p:nvPr>
            <p:ph idx="1" type="body"/>
          </p:nvPr>
        </p:nvSpPr>
        <p:spPr>
          <a:xfrm>
            <a:off x="685800" y="4787126"/>
            <a:ext cx="5486400" cy="3916903"/>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2154" name="Google Shape;2154;p123:notes"/>
          <p:cNvSpPr txBox="1"/>
          <p:nvPr>
            <p:ph idx="12" type="sldNum"/>
          </p:nvPr>
        </p:nvSpPr>
        <p:spPr>
          <a:xfrm>
            <a:off x="3884613" y="9448185"/>
            <a:ext cx="2971800" cy="498996"/>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2155" name="Google Shape;2155;p123:notes"/>
          <p:cNvSpPr txBox="1"/>
          <p:nvPr>
            <p:ph idx="3" type="hdr"/>
          </p:nvPr>
        </p:nvSpPr>
        <p:spPr>
          <a:xfrm>
            <a:off x="0" y="0"/>
            <a:ext cx="2971800" cy="49899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MIT-WPU</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1" name="Shape 2171"/>
        <p:cNvGrpSpPr/>
        <p:nvPr/>
      </p:nvGrpSpPr>
      <p:grpSpPr>
        <a:xfrm>
          <a:off x="0" y="0"/>
          <a:ext cx="0" cy="0"/>
          <a:chOff x="0" y="0"/>
          <a:chExt cx="0" cy="0"/>
        </a:xfrm>
      </p:grpSpPr>
      <p:sp>
        <p:nvSpPr>
          <p:cNvPr id="2172" name="Google Shape;2172;p124:notes"/>
          <p:cNvSpPr/>
          <p:nvPr>
            <p:ph idx="2" type="sldImg"/>
          </p:nvPr>
        </p:nvSpPr>
        <p:spPr>
          <a:xfrm>
            <a:off x="444500" y="1243013"/>
            <a:ext cx="5969000" cy="335756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73" name="Google Shape;2173;p124:notes"/>
          <p:cNvSpPr txBox="1"/>
          <p:nvPr>
            <p:ph idx="1" type="body"/>
          </p:nvPr>
        </p:nvSpPr>
        <p:spPr>
          <a:xfrm>
            <a:off x="685800" y="4787126"/>
            <a:ext cx="5486400" cy="3916903"/>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2174" name="Google Shape;2174;p124:notes"/>
          <p:cNvSpPr txBox="1"/>
          <p:nvPr>
            <p:ph idx="12" type="sldNum"/>
          </p:nvPr>
        </p:nvSpPr>
        <p:spPr>
          <a:xfrm>
            <a:off x="3884613" y="9448185"/>
            <a:ext cx="2971800" cy="498996"/>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2175" name="Google Shape;2175;p124:notes"/>
          <p:cNvSpPr txBox="1"/>
          <p:nvPr>
            <p:ph idx="3" type="hdr"/>
          </p:nvPr>
        </p:nvSpPr>
        <p:spPr>
          <a:xfrm>
            <a:off x="0" y="0"/>
            <a:ext cx="2971800" cy="49899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MIT-WPU</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7" name="Shape 2187"/>
        <p:cNvGrpSpPr/>
        <p:nvPr/>
      </p:nvGrpSpPr>
      <p:grpSpPr>
        <a:xfrm>
          <a:off x="0" y="0"/>
          <a:ext cx="0" cy="0"/>
          <a:chOff x="0" y="0"/>
          <a:chExt cx="0" cy="0"/>
        </a:xfrm>
      </p:grpSpPr>
      <p:sp>
        <p:nvSpPr>
          <p:cNvPr id="2188" name="Google Shape;2188;p1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89" name="Google Shape;2189;p12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2190" name="Google Shape;2190;p12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2191" name="Google Shape;2191;p125:notes"/>
          <p:cNvSpPr txBox="1"/>
          <p:nvPr>
            <p:ph idx="3" type="hdr"/>
          </p:nvPr>
        </p:nvSpPr>
        <p:spPr>
          <a:xfrm>
            <a:off x="0" y="0"/>
            <a:ext cx="2971800" cy="458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MIT-WPU</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9" name="Shape 2199"/>
        <p:cNvGrpSpPr/>
        <p:nvPr/>
      </p:nvGrpSpPr>
      <p:grpSpPr>
        <a:xfrm>
          <a:off x="0" y="0"/>
          <a:ext cx="0" cy="0"/>
          <a:chOff x="0" y="0"/>
          <a:chExt cx="0" cy="0"/>
        </a:xfrm>
      </p:grpSpPr>
      <p:sp>
        <p:nvSpPr>
          <p:cNvPr id="2200" name="Google Shape;2200;p126:notes"/>
          <p:cNvSpPr/>
          <p:nvPr>
            <p:ph idx="2" type="sldImg"/>
          </p:nvPr>
        </p:nvSpPr>
        <p:spPr>
          <a:xfrm>
            <a:off x="444500" y="1243013"/>
            <a:ext cx="5969000" cy="335756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01" name="Google Shape;2201;p126:notes"/>
          <p:cNvSpPr txBox="1"/>
          <p:nvPr>
            <p:ph idx="1" type="body"/>
          </p:nvPr>
        </p:nvSpPr>
        <p:spPr>
          <a:xfrm>
            <a:off x="685800" y="4787126"/>
            <a:ext cx="5486400" cy="3916903"/>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2202" name="Google Shape;2202;p126:notes"/>
          <p:cNvSpPr txBox="1"/>
          <p:nvPr>
            <p:ph idx="12" type="sldNum"/>
          </p:nvPr>
        </p:nvSpPr>
        <p:spPr>
          <a:xfrm>
            <a:off x="3884613" y="9448185"/>
            <a:ext cx="2971800" cy="498996"/>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2203" name="Google Shape;2203;p126:notes"/>
          <p:cNvSpPr txBox="1"/>
          <p:nvPr>
            <p:ph idx="3" type="hdr"/>
          </p:nvPr>
        </p:nvSpPr>
        <p:spPr>
          <a:xfrm>
            <a:off x="0" y="0"/>
            <a:ext cx="2971800" cy="49899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MIT-WPU</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7" name="Shape 2217"/>
        <p:cNvGrpSpPr/>
        <p:nvPr/>
      </p:nvGrpSpPr>
      <p:grpSpPr>
        <a:xfrm>
          <a:off x="0" y="0"/>
          <a:ext cx="0" cy="0"/>
          <a:chOff x="0" y="0"/>
          <a:chExt cx="0" cy="0"/>
        </a:xfrm>
      </p:grpSpPr>
      <p:sp>
        <p:nvSpPr>
          <p:cNvPr id="2218" name="Google Shape;2218;p127:notes"/>
          <p:cNvSpPr txBox="1"/>
          <p:nvPr>
            <p:ph idx="1" type="body"/>
          </p:nvPr>
        </p:nvSpPr>
        <p:spPr>
          <a:xfrm>
            <a:off x="685800" y="4724956"/>
            <a:ext cx="5486400" cy="4476274"/>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19" name="Google Shape;2219;p127:notes"/>
          <p:cNvSpPr/>
          <p:nvPr>
            <p:ph idx="2" type="sldImg"/>
          </p:nvPr>
        </p:nvSpPr>
        <p:spPr>
          <a:xfrm>
            <a:off x="114300" y="746125"/>
            <a:ext cx="6629400" cy="3730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6" name="Shape 2236"/>
        <p:cNvGrpSpPr/>
        <p:nvPr/>
      </p:nvGrpSpPr>
      <p:grpSpPr>
        <a:xfrm>
          <a:off x="0" y="0"/>
          <a:ext cx="0" cy="0"/>
          <a:chOff x="0" y="0"/>
          <a:chExt cx="0" cy="0"/>
        </a:xfrm>
      </p:grpSpPr>
      <p:sp>
        <p:nvSpPr>
          <p:cNvPr id="2237" name="Google Shape;2237;p1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38" name="Google Shape;2238;p12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2239" name="Google Shape;2239;p12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2240" name="Google Shape;2240;p128:notes"/>
          <p:cNvSpPr txBox="1"/>
          <p:nvPr>
            <p:ph idx="3" type="hdr"/>
          </p:nvPr>
        </p:nvSpPr>
        <p:spPr>
          <a:xfrm>
            <a:off x="0" y="0"/>
            <a:ext cx="2971800" cy="458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MIT-WPU</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2" name="Shape 2252"/>
        <p:cNvGrpSpPr/>
        <p:nvPr/>
      </p:nvGrpSpPr>
      <p:grpSpPr>
        <a:xfrm>
          <a:off x="0" y="0"/>
          <a:ext cx="0" cy="0"/>
          <a:chOff x="0" y="0"/>
          <a:chExt cx="0" cy="0"/>
        </a:xfrm>
      </p:grpSpPr>
      <p:sp>
        <p:nvSpPr>
          <p:cNvPr id="2253" name="Google Shape;2253;p1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54" name="Google Shape;2254;p12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2255" name="Google Shape;2255;p12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2256" name="Google Shape;2256;p129:notes"/>
          <p:cNvSpPr txBox="1"/>
          <p:nvPr>
            <p:ph idx="3" type="hdr"/>
          </p:nvPr>
        </p:nvSpPr>
        <p:spPr>
          <a:xfrm>
            <a:off x="0" y="0"/>
            <a:ext cx="2971800" cy="458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MIT-WPU</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p13:notes"/>
          <p:cNvSpPr txBox="1"/>
          <p:nvPr>
            <p:ph idx="1" type="body"/>
          </p:nvPr>
        </p:nvSpPr>
        <p:spPr>
          <a:xfrm>
            <a:off x="685800" y="4724956"/>
            <a:ext cx="5486400" cy="4476274"/>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13:notes"/>
          <p:cNvSpPr/>
          <p:nvPr>
            <p:ph idx="2" type="sldImg"/>
          </p:nvPr>
        </p:nvSpPr>
        <p:spPr>
          <a:xfrm>
            <a:off x="114300" y="746125"/>
            <a:ext cx="6629400" cy="3730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8" name="Shape 2268"/>
        <p:cNvGrpSpPr/>
        <p:nvPr/>
      </p:nvGrpSpPr>
      <p:grpSpPr>
        <a:xfrm>
          <a:off x="0" y="0"/>
          <a:ext cx="0" cy="0"/>
          <a:chOff x="0" y="0"/>
          <a:chExt cx="0" cy="0"/>
        </a:xfrm>
      </p:grpSpPr>
      <p:sp>
        <p:nvSpPr>
          <p:cNvPr id="2269" name="Google Shape;2269;p1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70" name="Google Shape;2270;p13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2271" name="Google Shape;2271;p13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2272" name="Google Shape;2272;p130:notes"/>
          <p:cNvSpPr txBox="1"/>
          <p:nvPr>
            <p:ph idx="3" type="hdr"/>
          </p:nvPr>
        </p:nvSpPr>
        <p:spPr>
          <a:xfrm>
            <a:off x="0" y="0"/>
            <a:ext cx="2971800" cy="458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MIT-WPU</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5" name="Shape 2285"/>
        <p:cNvGrpSpPr/>
        <p:nvPr/>
      </p:nvGrpSpPr>
      <p:grpSpPr>
        <a:xfrm>
          <a:off x="0" y="0"/>
          <a:ext cx="0" cy="0"/>
          <a:chOff x="0" y="0"/>
          <a:chExt cx="0" cy="0"/>
        </a:xfrm>
      </p:grpSpPr>
      <p:sp>
        <p:nvSpPr>
          <p:cNvPr id="2286" name="Google Shape;2286;p131:notes"/>
          <p:cNvSpPr txBox="1"/>
          <p:nvPr>
            <p:ph idx="1" type="body"/>
          </p:nvPr>
        </p:nvSpPr>
        <p:spPr>
          <a:xfrm>
            <a:off x="685800" y="4724956"/>
            <a:ext cx="5486400" cy="4476274"/>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87" name="Google Shape;2287;p131:notes"/>
          <p:cNvSpPr/>
          <p:nvPr>
            <p:ph idx="2" type="sldImg"/>
          </p:nvPr>
        </p:nvSpPr>
        <p:spPr>
          <a:xfrm>
            <a:off x="114300" y="746125"/>
            <a:ext cx="6629400" cy="3730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5" name="Shape 2305"/>
        <p:cNvGrpSpPr/>
        <p:nvPr/>
      </p:nvGrpSpPr>
      <p:grpSpPr>
        <a:xfrm>
          <a:off x="0" y="0"/>
          <a:ext cx="0" cy="0"/>
          <a:chOff x="0" y="0"/>
          <a:chExt cx="0" cy="0"/>
        </a:xfrm>
      </p:grpSpPr>
      <p:sp>
        <p:nvSpPr>
          <p:cNvPr id="2306" name="Google Shape;2306;p132:notes"/>
          <p:cNvSpPr txBox="1"/>
          <p:nvPr>
            <p:ph idx="1" type="body"/>
          </p:nvPr>
        </p:nvSpPr>
        <p:spPr>
          <a:xfrm>
            <a:off x="685800" y="4724956"/>
            <a:ext cx="5486400" cy="4476274"/>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07" name="Google Shape;2307;p132:notes"/>
          <p:cNvSpPr/>
          <p:nvPr>
            <p:ph idx="2" type="sldImg"/>
          </p:nvPr>
        </p:nvSpPr>
        <p:spPr>
          <a:xfrm>
            <a:off x="114300" y="746125"/>
            <a:ext cx="6629400" cy="3730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4" name="Shape 2314"/>
        <p:cNvGrpSpPr/>
        <p:nvPr/>
      </p:nvGrpSpPr>
      <p:grpSpPr>
        <a:xfrm>
          <a:off x="0" y="0"/>
          <a:ext cx="0" cy="0"/>
          <a:chOff x="0" y="0"/>
          <a:chExt cx="0" cy="0"/>
        </a:xfrm>
      </p:grpSpPr>
      <p:sp>
        <p:nvSpPr>
          <p:cNvPr id="2315" name="Google Shape;2315;p133:notes"/>
          <p:cNvSpPr txBox="1"/>
          <p:nvPr>
            <p:ph idx="1" type="body"/>
          </p:nvPr>
        </p:nvSpPr>
        <p:spPr>
          <a:xfrm>
            <a:off x="685800" y="4724956"/>
            <a:ext cx="5486400" cy="4476274"/>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16" name="Google Shape;2316;p133:notes"/>
          <p:cNvSpPr/>
          <p:nvPr>
            <p:ph idx="2" type="sldImg"/>
          </p:nvPr>
        </p:nvSpPr>
        <p:spPr>
          <a:xfrm>
            <a:off x="114300" y="746125"/>
            <a:ext cx="6629400" cy="3730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8" name="Shape 2328"/>
        <p:cNvGrpSpPr/>
        <p:nvPr/>
      </p:nvGrpSpPr>
      <p:grpSpPr>
        <a:xfrm>
          <a:off x="0" y="0"/>
          <a:ext cx="0" cy="0"/>
          <a:chOff x="0" y="0"/>
          <a:chExt cx="0" cy="0"/>
        </a:xfrm>
      </p:grpSpPr>
      <p:sp>
        <p:nvSpPr>
          <p:cNvPr id="2329" name="Google Shape;2329;p134:notes"/>
          <p:cNvSpPr txBox="1"/>
          <p:nvPr>
            <p:ph idx="1" type="body"/>
          </p:nvPr>
        </p:nvSpPr>
        <p:spPr>
          <a:xfrm>
            <a:off x="685800" y="4724956"/>
            <a:ext cx="5486400" cy="4476274"/>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30" name="Google Shape;2330;p134:notes"/>
          <p:cNvSpPr/>
          <p:nvPr>
            <p:ph idx="2" type="sldImg"/>
          </p:nvPr>
        </p:nvSpPr>
        <p:spPr>
          <a:xfrm>
            <a:off x="114300" y="746125"/>
            <a:ext cx="6629400" cy="3730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8" name="Shape 2348"/>
        <p:cNvGrpSpPr/>
        <p:nvPr/>
      </p:nvGrpSpPr>
      <p:grpSpPr>
        <a:xfrm>
          <a:off x="0" y="0"/>
          <a:ext cx="0" cy="0"/>
          <a:chOff x="0" y="0"/>
          <a:chExt cx="0" cy="0"/>
        </a:xfrm>
      </p:grpSpPr>
      <p:sp>
        <p:nvSpPr>
          <p:cNvPr id="2349" name="Google Shape;2349;p1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50" name="Google Shape;2350;p13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2351" name="Google Shape;2351;p13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2352" name="Google Shape;2352;p135:notes"/>
          <p:cNvSpPr txBox="1"/>
          <p:nvPr>
            <p:ph idx="3" type="hdr"/>
          </p:nvPr>
        </p:nvSpPr>
        <p:spPr>
          <a:xfrm>
            <a:off x="0" y="0"/>
            <a:ext cx="2971800" cy="458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MIT-WPU</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1" name="Shape 2361"/>
        <p:cNvGrpSpPr/>
        <p:nvPr/>
      </p:nvGrpSpPr>
      <p:grpSpPr>
        <a:xfrm>
          <a:off x="0" y="0"/>
          <a:ext cx="0" cy="0"/>
          <a:chOff x="0" y="0"/>
          <a:chExt cx="0" cy="0"/>
        </a:xfrm>
      </p:grpSpPr>
      <p:sp>
        <p:nvSpPr>
          <p:cNvPr id="2362" name="Google Shape;2362;p136:notes"/>
          <p:cNvSpPr/>
          <p:nvPr>
            <p:ph idx="2" type="sldImg"/>
          </p:nvPr>
        </p:nvSpPr>
        <p:spPr>
          <a:xfrm>
            <a:off x="444500" y="1243013"/>
            <a:ext cx="5969000" cy="335756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63" name="Google Shape;2363;p136:notes"/>
          <p:cNvSpPr txBox="1"/>
          <p:nvPr>
            <p:ph idx="1" type="body"/>
          </p:nvPr>
        </p:nvSpPr>
        <p:spPr>
          <a:xfrm>
            <a:off x="685800" y="4787126"/>
            <a:ext cx="5486400" cy="3916903"/>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2364" name="Google Shape;2364;p136:notes"/>
          <p:cNvSpPr txBox="1"/>
          <p:nvPr>
            <p:ph idx="12" type="sldNum"/>
          </p:nvPr>
        </p:nvSpPr>
        <p:spPr>
          <a:xfrm>
            <a:off x="3884613" y="9448185"/>
            <a:ext cx="2971800" cy="498996"/>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2365" name="Google Shape;2365;p136:notes"/>
          <p:cNvSpPr txBox="1"/>
          <p:nvPr>
            <p:ph idx="3" type="hdr"/>
          </p:nvPr>
        </p:nvSpPr>
        <p:spPr>
          <a:xfrm>
            <a:off x="0" y="0"/>
            <a:ext cx="2971800" cy="49899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MIT-WPU</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7" name="Shape 2377"/>
        <p:cNvGrpSpPr/>
        <p:nvPr/>
      </p:nvGrpSpPr>
      <p:grpSpPr>
        <a:xfrm>
          <a:off x="0" y="0"/>
          <a:ext cx="0" cy="0"/>
          <a:chOff x="0" y="0"/>
          <a:chExt cx="0" cy="0"/>
        </a:xfrm>
      </p:grpSpPr>
      <p:sp>
        <p:nvSpPr>
          <p:cNvPr id="2378" name="Google Shape;2378;p1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79" name="Google Shape;2379;p13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2380" name="Google Shape;2380;p13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2381" name="Google Shape;2381;p137:notes"/>
          <p:cNvSpPr txBox="1"/>
          <p:nvPr>
            <p:ph idx="3" type="hdr"/>
          </p:nvPr>
        </p:nvSpPr>
        <p:spPr>
          <a:xfrm>
            <a:off x="0" y="0"/>
            <a:ext cx="2971800" cy="458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MIT-WPU</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0" name="Shape 2390"/>
        <p:cNvGrpSpPr/>
        <p:nvPr/>
      </p:nvGrpSpPr>
      <p:grpSpPr>
        <a:xfrm>
          <a:off x="0" y="0"/>
          <a:ext cx="0" cy="0"/>
          <a:chOff x="0" y="0"/>
          <a:chExt cx="0" cy="0"/>
        </a:xfrm>
      </p:grpSpPr>
      <p:sp>
        <p:nvSpPr>
          <p:cNvPr id="2391" name="Google Shape;2391;p138:notes"/>
          <p:cNvSpPr txBox="1"/>
          <p:nvPr>
            <p:ph idx="1" type="body"/>
          </p:nvPr>
        </p:nvSpPr>
        <p:spPr>
          <a:xfrm>
            <a:off x="685800" y="4724956"/>
            <a:ext cx="5486400" cy="4476274"/>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92" name="Google Shape;2392;p138:notes"/>
          <p:cNvSpPr/>
          <p:nvPr>
            <p:ph idx="2" type="sldImg"/>
          </p:nvPr>
        </p:nvSpPr>
        <p:spPr>
          <a:xfrm>
            <a:off x="114300" y="746125"/>
            <a:ext cx="6629400" cy="3730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4" name="Shape 2404"/>
        <p:cNvGrpSpPr/>
        <p:nvPr/>
      </p:nvGrpSpPr>
      <p:grpSpPr>
        <a:xfrm>
          <a:off x="0" y="0"/>
          <a:ext cx="0" cy="0"/>
          <a:chOff x="0" y="0"/>
          <a:chExt cx="0" cy="0"/>
        </a:xfrm>
      </p:grpSpPr>
      <p:sp>
        <p:nvSpPr>
          <p:cNvPr id="2405" name="Google Shape;2405;p139:notes"/>
          <p:cNvSpPr txBox="1"/>
          <p:nvPr>
            <p:ph idx="1" type="body"/>
          </p:nvPr>
        </p:nvSpPr>
        <p:spPr>
          <a:xfrm>
            <a:off x="685800" y="4724956"/>
            <a:ext cx="5486400" cy="4476274"/>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06" name="Google Shape;2406;p139:notes"/>
          <p:cNvSpPr/>
          <p:nvPr>
            <p:ph idx="2" type="sldImg"/>
          </p:nvPr>
        </p:nvSpPr>
        <p:spPr>
          <a:xfrm>
            <a:off x="114300" y="746125"/>
            <a:ext cx="6629400" cy="3730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p14:notes"/>
          <p:cNvSpPr txBox="1"/>
          <p:nvPr>
            <p:ph idx="1" type="body"/>
          </p:nvPr>
        </p:nvSpPr>
        <p:spPr>
          <a:xfrm>
            <a:off x="685800" y="4724956"/>
            <a:ext cx="5486400" cy="4476274"/>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14:notes"/>
          <p:cNvSpPr/>
          <p:nvPr>
            <p:ph idx="2" type="sldImg"/>
          </p:nvPr>
        </p:nvSpPr>
        <p:spPr>
          <a:xfrm>
            <a:off x="114300" y="746125"/>
            <a:ext cx="6629400" cy="3730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8" name="Shape 2418"/>
        <p:cNvGrpSpPr/>
        <p:nvPr/>
      </p:nvGrpSpPr>
      <p:grpSpPr>
        <a:xfrm>
          <a:off x="0" y="0"/>
          <a:ext cx="0" cy="0"/>
          <a:chOff x="0" y="0"/>
          <a:chExt cx="0" cy="0"/>
        </a:xfrm>
      </p:grpSpPr>
      <p:sp>
        <p:nvSpPr>
          <p:cNvPr id="2419" name="Google Shape;2419;p1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20" name="Google Shape;2420;p14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2421" name="Google Shape;2421;p14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2422" name="Google Shape;2422;p140:notes"/>
          <p:cNvSpPr txBox="1"/>
          <p:nvPr>
            <p:ph idx="3" type="hdr"/>
          </p:nvPr>
        </p:nvSpPr>
        <p:spPr>
          <a:xfrm>
            <a:off x="0" y="0"/>
            <a:ext cx="2971800" cy="458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MIT-WPU</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1" name="Shape 2431"/>
        <p:cNvGrpSpPr/>
        <p:nvPr/>
      </p:nvGrpSpPr>
      <p:grpSpPr>
        <a:xfrm>
          <a:off x="0" y="0"/>
          <a:ext cx="0" cy="0"/>
          <a:chOff x="0" y="0"/>
          <a:chExt cx="0" cy="0"/>
        </a:xfrm>
      </p:grpSpPr>
      <p:sp>
        <p:nvSpPr>
          <p:cNvPr id="2432" name="Google Shape;2432;p141:notes"/>
          <p:cNvSpPr txBox="1"/>
          <p:nvPr>
            <p:ph idx="1" type="body"/>
          </p:nvPr>
        </p:nvSpPr>
        <p:spPr>
          <a:xfrm>
            <a:off x="685800" y="4724956"/>
            <a:ext cx="5486400" cy="4476274"/>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33" name="Google Shape;2433;p141:notes"/>
          <p:cNvSpPr/>
          <p:nvPr>
            <p:ph idx="2" type="sldImg"/>
          </p:nvPr>
        </p:nvSpPr>
        <p:spPr>
          <a:xfrm>
            <a:off x="114300" y="746125"/>
            <a:ext cx="6629400" cy="3730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5" name="Shape 2445"/>
        <p:cNvGrpSpPr/>
        <p:nvPr/>
      </p:nvGrpSpPr>
      <p:grpSpPr>
        <a:xfrm>
          <a:off x="0" y="0"/>
          <a:ext cx="0" cy="0"/>
          <a:chOff x="0" y="0"/>
          <a:chExt cx="0" cy="0"/>
        </a:xfrm>
      </p:grpSpPr>
      <p:sp>
        <p:nvSpPr>
          <p:cNvPr id="2446" name="Google Shape;2446;p142:notes"/>
          <p:cNvSpPr/>
          <p:nvPr>
            <p:ph idx="2" type="sldImg"/>
          </p:nvPr>
        </p:nvSpPr>
        <p:spPr>
          <a:xfrm>
            <a:off x="444500" y="1243013"/>
            <a:ext cx="5969000" cy="335756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47" name="Google Shape;2447;p142:notes"/>
          <p:cNvSpPr txBox="1"/>
          <p:nvPr>
            <p:ph idx="1" type="body"/>
          </p:nvPr>
        </p:nvSpPr>
        <p:spPr>
          <a:xfrm>
            <a:off x="685800" y="4787126"/>
            <a:ext cx="5486400" cy="3916903"/>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2448" name="Google Shape;2448;p142:notes"/>
          <p:cNvSpPr txBox="1"/>
          <p:nvPr>
            <p:ph idx="12" type="sldNum"/>
          </p:nvPr>
        </p:nvSpPr>
        <p:spPr>
          <a:xfrm>
            <a:off x="3884613" y="9448185"/>
            <a:ext cx="2971800" cy="498996"/>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2449" name="Google Shape;2449;p142:notes"/>
          <p:cNvSpPr txBox="1"/>
          <p:nvPr>
            <p:ph idx="3" type="hdr"/>
          </p:nvPr>
        </p:nvSpPr>
        <p:spPr>
          <a:xfrm>
            <a:off x="0" y="0"/>
            <a:ext cx="2971800" cy="49899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MIT-WPU</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1" name="Shape 2461"/>
        <p:cNvGrpSpPr/>
        <p:nvPr/>
      </p:nvGrpSpPr>
      <p:grpSpPr>
        <a:xfrm>
          <a:off x="0" y="0"/>
          <a:ext cx="0" cy="0"/>
          <a:chOff x="0" y="0"/>
          <a:chExt cx="0" cy="0"/>
        </a:xfrm>
      </p:grpSpPr>
      <p:sp>
        <p:nvSpPr>
          <p:cNvPr id="2462" name="Google Shape;2462;p143:notes"/>
          <p:cNvSpPr txBox="1"/>
          <p:nvPr>
            <p:ph idx="1" type="body"/>
          </p:nvPr>
        </p:nvSpPr>
        <p:spPr>
          <a:xfrm>
            <a:off x="685800" y="4724956"/>
            <a:ext cx="5486400" cy="4476274"/>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63" name="Google Shape;2463;p143:notes"/>
          <p:cNvSpPr/>
          <p:nvPr>
            <p:ph idx="2" type="sldImg"/>
          </p:nvPr>
        </p:nvSpPr>
        <p:spPr>
          <a:xfrm>
            <a:off x="114300" y="746125"/>
            <a:ext cx="6629400" cy="3730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5" name="Shape 2475"/>
        <p:cNvGrpSpPr/>
        <p:nvPr/>
      </p:nvGrpSpPr>
      <p:grpSpPr>
        <a:xfrm>
          <a:off x="0" y="0"/>
          <a:ext cx="0" cy="0"/>
          <a:chOff x="0" y="0"/>
          <a:chExt cx="0" cy="0"/>
        </a:xfrm>
      </p:grpSpPr>
      <p:sp>
        <p:nvSpPr>
          <p:cNvPr id="2476" name="Google Shape;2476;p144:notes"/>
          <p:cNvSpPr txBox="1"/>
          <p:nvPr>
            <p:ph idx="1" type="body"/>
          </p:nvPr>
        </p:nvSpPr>
        <p:spPr>
          <a:xfrm>
            <a:off x="685800" y="4724956"/>
            <a:ext cx="5486400" cy="4476274"/>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77" name="Google Shape;2477;p144:notes"/>
          <p:cNvSpPr/>
          <p:nvPr>
            <p:ph idx="2" type="sldImg"/>
          </p:nvPr>
        </p:nvSpPr>
        <p:spPr>
          <a:xfrm>
            <a:off x="114300" y="746125"/>
            <a:ext cx="6629400" cy="3730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5" name="Shape 2485"/>
        <p:cNvGrpSpPr/>
        <p:nvPr/>
      </p:nvGrpSpPr>
      <p:grpSpPr>
        <a:xfrm>
          <a:off x="0" y="0"/>
          <a:ext cx="0" cy="0"/>
          <a:chOff x="0" y="0"/>
          <a:chExt cx="0" cy="0"/>
        </a:xfrm>
      </p:grpSpPr>
      <p:sp>
        <p:nvSpPr>
          <p:cNvPr id="2486" name="Google Shape;2486;p145:notes"/>
          <p:cNvSpPr/>
          <p:nvPr>
            <p:ph idx="2" type="sldImg"/>
          </p:nvPr>
        </p:nvSpPr>
        <p:spPr>
          <a:xfrm>
            <a:off x="444500" y="1243013"/>
            <a:ext cx="5969000" cy="335756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87" name="Google Shape;2487;p145:notes"/>
          <p:cNvSpPr txBox="1"/>
          <p:nvPr>
            <p:ph idx="1" type="body"/>
          </p:nvPr>
        </p:nvSpPr>
        <p:spPr>
          <a:xfrm>
            <a:off x="685800" y="4787126"/>
            <a:ext cx="5486400" cy="3916903"/>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2488" name="Google Shape;2488;p145:notes"/>
          <p:cNvSpPr txBox="1"/>
          <p:nvPr>
            <p:ph idx="12" type="sldNum"/>
          </p:nvPr>
        </p:nvSpPr>
        <p:spPr>
          <a:xfrm>
            <a:off x="3884613" y="9448185"/>
            <a:ext cx="2971800" cy="498996"/>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2489" name="Google Shape;2489;p145:notes"/>
          <p:cNvSpPr txBox="1"/>
          <p:nvPr>
            <p:ph idx="3" type="hdr"/>
          </p:nvPr>
        </p:nvSpPr>
        <p:spPr>
          <a:xfrm>
            <a:off x="0" y="0"/>
            <a:ext cx="2971800" cy="49899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MIT-WPU</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3" name="Shape 2503"/>
        <p:cNvGrpSpPr/>
        <p:nvPr/>
      </p:nvGrpSpPr>
      <p:grpSpPr>
        <a:xfrm>
          <a:off x="0" y="0"/>
          <a:ext cx="0" cy="0"/>
          <a:chOff x="0" y="0"/>
          <a:chExt cx="0" cy="0"/>
        </a:xfrm>
      </p:grpSpPr>
      <p:sp>
        <p:nvSpPr>
          <p:cNvPr id="2504" name="Google Shape;2504;p146:notes"/>
          <p:cNvSpPr txBox="1"/>
          <p:nvPr>
            <p:ph idx="1" type="body"/>
          </p:nvPr>
        </p:nvSpPr>
        <p:spPr>
          <a:xfrm>
            <a:off x="685800" y="4724956"/>
            <a:ext cx="5486400" cy="4476274"/>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05" name="Google Shape;2505;p146:notes"/>
          <p:cNvSpPr/>
          <p:nvPr>
            <p:ph idx="2" type="sldImg"/>
          </p:nvPr>
        </p:nvSpPr>
        <p:spPr>
          <a:xfrm>
            <a:off x="114300" y="746125"/>
            <a:ext cx="6629400" cy="3730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6" name="Shape 2516"/>
        <p:cNvGrpSpPr/>
        <p:nvPr/>
      </p:nvGrpSpPr>
      <p:grpSpPr>
        <a:xfrm>
          <a:off x="0" y="0"/>
          <a:ext cx="0" cy="0"/>
          <a:chOff x="0" y="0"/>
          <a:chExt cx="0" cy="0"/>
        </a:xfrm>
      </p:grpSpPr>
      <p:sp>
        <p:nvSpPr>
          <p:cNvPr id="2517" name="Google Shape;2517;p147:notes"/>
          <p:cNvSpPr txBox="1"/>
          <p:nvPr>
            <p:ph idx="1" type="body"/>
          </p:nvPr>
        </p:nvSpPr>
        <p:spPr>
          <a:xfrm>
            <a:off x="685800" y="4724956"/>
            <a:ext cx="5486400" cy="4476274"/>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18" name="Google Shape;2518;p147:notes"/>
          <p:cNvSpPr/>
          <p:nvPr>
            <p:ph idx="2" type="sldImg"/>
          </p:nvPr>
        </p:nvSpPr>
        <p:spPr>
          <a:xfrm>
            <a:off x="114300" y="746125"/>
            <a:ext cx="6629400" cy="3730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0" name="Shape 2530"/>
        <p:cNvGrpSpPr/>
        <p:nvPr/>
      </p:nvGrpSpPr>
      <p:grpSpPr>
        <a:xfrm>
          <a:off x="0" y="0"/>
          <a:ext cx="0" cy="0"/>
          <a:chOff x="0" y="0"/>
          <a:chExt cx="0" cy="0"/>
        </a:xfrm>
      </p:grpSpPr>
      <p:sp>
        <p:nvSpPr>
          <p:cNvPr id="2531" name="Google Shape;2531;p148:notes"/>
          <p:cNvSpPr txBox="1"/>
          <p:nvPr>
            <p:ph idx="1" type="body"/>
          </p:nvPr>
        </p:nvSpPr>
        <p:spPr>
          <a:xfrm>
            <a:off x="685800" y="4724956"/>
            <a:ext cx="5486400" cy="4476274"/>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32" name="Google Shape;2532;p148:notes"/>
          <p:cNvSpPr/>
          <p:nvPr>
            <p:ph idx="2" type="sldImg"/>
          </p:nvPr>
        </p:nvSpPr>
        <p:spPr>
          <a:xfrm>
            <a:off x="114300" y="746125"/>
            <a:ext cx="6629400" cy="3730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6" name="Shape 2546"/>
        <p:cNvGrpSpPr/>
        <p:nvPr/>
      </p:nvGrpSpPr>
      <p:grpSpPr>
        <a:xfrm>
          <a:off x="0" y="0"/>
          <a:ext cx="0" cy="0"/>
          <a:chOff x="0" y="0"/>
          <a:chExt cx="0" cy="0"/>
        </a:xfrm>
      </p:grpSpPr>
      <p:sp>
        <p:nvSpPr>
          <p:cNvPr id="2547" name="Google Shape;2547;p149:notes"/>
          <p:cNvSpPr/>
          <p:nvPr>
            <p:ph idx="2" type="sldImg"/>
          </p:nvPr>
        </p:nvSpPr>
        <p:spPr>
          <a:xfrm>
            <a:off x="444500" y="1243013"/>
            <a:ext cx="5969000" cy="335756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48" name="Google Shape;2548;p149:notes"/>
          <p:cNvSpPr txBox="1"/>
          <p:nvPr>
            <p:ph idx="1" type="body"/>
          </p:nvPr>
        </p:nvSpPr>
        <p:spPr>
          <a:xfrm>
            <a:off x="685800" y="4787126"/>
            <a:ext cx="5486400" cy="3916903"/>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2549" name="Google Shape;2549;p149:notes"/>
          <p:cNvSpPr txBox="1"/>
          <p:nvPr>
            <p:ph idx="12" type="sldNum"/>
          </p:nvPr>
        </p:nvSpPr>
        <p:spPr>
          <a:xfrm>
            <a:off x="3884613" y="9448185"/>
            <a:ext cx="2971800" cy="498996"/>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2550" name="Google Shape;2550;p149:notes"/>
          <p:cNvSpPr txBox="1"/>
          <p:nvPr>
            <p:ph idx="3" type="hdr"/>
          </p:nvPr>
        </p:nvSpPr>
        <p:spPr>
          <a:xfrm>
            <a:off x="0" y="0"/>
            <a:ext cx="2971800" cy="49899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MIT-WPU</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p15:notes"/>
          <p:cNvSpPr txBox="1"/>
          <p:nvPr>
            <p:ph idx="1" type="body"/>
          </p:nvPr>
        </p:nvSpPr>
        <p:spPr>
          <a:xfrm>
            <a:off x="685800" y="4724956"/>
            <a:ext cx="5486400" cy="4476274"/>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15:notes"/>
          <p:cNvSpPr/>
          <p:nvPr>
            <p:ph idx="2" type="sldImg"/>
          </p:nvPr>
        </p:nvSpPr>
        <p:spPr>
          <a:xfrm>
            <a:off x="114300" y="746125"/>
            <a:ext cx="6629400" cy="3730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3" name="Shape 2563"/>
        <p:cNvGrpSpPr/>
        <p:nvPr/>
      </p:nvGrpSpPr>
      <p:grpSpPr>
        <a:xfrm>
          <a:off x="0" y="0"/>
          <a:ext cx="0" cy="0"/>
          <a:chOff x="0" y="0"/>
          <a:chExt cx="0" cy="0"/>
        </a:xfrm>
      </p:grpSpPr>
      <p:sp>
        <p:nvSpPr>
          <p:cNvPr id="2564" name="Google Shape;2564;p150:notes"/>
          <p:cNvSpPr/>
          <p:nvPr>
            <p:ph idx="2" type="sldImg"/>
          </p:nvPr>
        </p:nvSpPr>
        <p:spPr>
          <a:xfrm>
            <a:off x="444500" y="1243013"/>
            <a:ext cx="5969000" cy="335756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65" name="Google Shape;2565;p150:notes"/>
          <p:cNvSpPr txBox="1"/>
          <p:nvPr>
            <p:ph idx="1" type="body"/>
          </p:nvPr>
        </p:nvSpPr>
        <p:spPr>
          <a:xfrm>
            <a:off x="685800" y="4787126"/>
            <a:ext cx="5486400" cy="3916903"/>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2566" name="Google Shape;2566;p150:notes"/>
          <p:cNvSpPr txBox="1"/>
          <p:nvPr>
            <p:ph idx="12" type="sldNum"/>
          </p:nvPr>
        </p:nvSpPr>
        <p:spPr>
          <a:xfrm>
            <a:off x="3884613" y="9448185"/>
            <a:ext cx="2971800" cy="498996"/>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2567" name="Google Shape;2567;p150:notes"/>
          <p:cNvSpPr txBox="1"/>
          <p:nvPr>
            <p:ph idx="3" type="hdr"/>
          </p:nvPr>
        </p:nvSpPr>
        <p:spPr>
          <a:xfrm>
            <a:off x="0" y="0"/>
            <a:ext cx="2971800" cy="49899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MIT-WPU</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9" name="Shape 2579"/>
        <p:cNvGrpSpPr/>
        <p:nvPr/>
      </p:nvGrpSpPr>
      <p:grpSpPr>
        <a:xfrm>
          <a:off x="0" y="0"/>
          <a:ext cx="0" cy="0"/>
          <a:chOff x="0" y="0"/>
          <a:chExt cx="0" cy="0"/>
        </a:xfrm>
      </p:grpSpPr>
      <p:sp>
        <p:nvSpPr>
          <p:cNvPr id="2580" name="Google Shape;2580;p151:notes"/>
          <p:cNvSpPr txBox="1"/>
          <p:nvPr>
            <p:ph idx="1" type="body"/>
          </p:nvPr>
        </p:nvSpPr>
        <p:spPr>
          <a:xfrm>
            <a:off x="685800" y="4724956"/>
            <a:ext cx="5486400" cy="4476274"/>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81" name="Google Shape;2581;p151:notes"/>
          <p:cNvSpPr/>
          <p:nvPr>
            <p:ph idx="2" type="sldImg"/>
          </p:nvPr>
        </p:nvSpPr>
        <p:spPr>
          <a:xfrm>
            <a:off x="114300" y="746125"/>
            <a:ext cx="6629400" cy="3730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4" name="Shape 2594"/>
        <p:cNvGrpSpPr/>
        <p:nvPr/>
      </p:nvGrpSpPr>
      <p:grpSpPr>
        <a:xfrm>
          <a:off x="0" y="0"/>
          <a:ext cx="0" cy="0"/>
          <a:chOff x="0" y="0"/>
          <a:chExt cx="0" cy="0"/>
        </a:xfrm>
      </p:grpSpPr>
      <p:sp>
        <p:nvSpPr>
          <p:cNvPr id="2595" name="Google Shape;2595;p152:notes"/>
          <p:cNvSpPr txBox="1"/>
          <p:nvPr>
            <p:ph idx="1" type="body"/>
          </p:nvPr>
        </p:nvSpPr>
        <p:spPr>
          <a:xfrm>
            <a:off x="685800" y="4724956"/>
            <a:ext cx="5486400" cy="4476274"/>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96" name="Google Shape;2596;p152:notes"/>
          <p:cNvSpPr/>
          <p:nvPr>
            <p:ph idx="2" type="sldImg"/>
          </p:nvPr>
        </p:nvSpPr>
        <p:spPr>
          <a:xfrm>
            <a:off x="114300" y="746125"/>
            <a:ext cx="6629400" cy="3730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7" name="Shape 2607"/>
        <p:cNvGrpSpPr/>
        <p:nvPr/>
      </p:nvGrpSpPr>
      <p:grpSpPr>
        <a:xfrm>
          <a:off x="0" y="0"/>
          <a:ext cx="0" cy="0"/>
          <a:chOff x="0" y="0"/>
          <a:chExt cx="0" cy="0"/>
        </a:xfrm>
      </p:grpSpPr>
      <p:sp>
        <p:nvSpPr>
          <p:cNvPr id="2608" name="Google Shape;2608;p153:notes"/>
          <p:cNvSpPr txBox="1"/>
          <p:nvPr>
            <p:ph idx="1" type="body"/>
          </p:nvPr>
        </p:nvSpPr>
        <p:spPr>
          <a:xfrm>
            <a:off x="685800" y="4724956"/>
            <a:ext cx="5486400" cy="4476274"/>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09" name="Google Shape;2609;p153:notes"/>
          <p:cNvSpPr/>
          <p:nvPr>
            <p:ph idx="2" type="sldImg"/>
          </p:nvPr>
        </p:nvSpPr>
        <p:spPr>
          <a:xfrm>
            <a:off x="114300" y="746125"/>
            <a:ext cx="6629400" cy="3730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1" name="Shape 2621"/>
        <p:cNvGrpSpPr/>
        <p:nvPr/>
      </p:nvGrpSpPr>
      <p:grpSpPr>
        <a:xfrm>
          <a:off x="0" y="0"/>
          <a:ext cx="0" cy="0"/>
          <a:chOff x="0" y="0"/>
          <a:chExt cx="0" cy="0"/>
        </a:xfrm>
      </p:grpSpPr>
      <p:sp>
        <p:nvSpPr>
          <p:cNvPr id="2622" name="Google Shape;2622;p154:notes"/>
          <p:cNvSpPr/>
          <p:nvPr>
            <p:ph idx="2" type="sldImg"/>
          </p:nvPr>
        </p:nvSpPr>
        <p:spPr>
          <a:xfrm>
            <a:off x="444500" y="1243013"/>
            <a:ext cx="5969000" cy="335756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23" name="Google Shape;2623;p154:notes"/>
          <p:cNvSpPr txBox="1"/>
          <p:nvPr>
            <p:ph idx="1" type="body"/>
          </p:nvPr>
        </p:nvSpPr>
        <p:spPr>
          <a:xfrm>
            <a:off x="685800" y="4787126"/>
            <a:ext cx="5486400" cy="3916903"/>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2624" name="Google Shape;2624;p154:notes"/>
          <p:cNvSpPr txBox="1"/>
          <p:nvPr>
            <p:ph idx="12" type="sldNum"/>
          </p:nvPr>
        </p:nvSpPr>
        <p:spPr>
          <a:xfrm>
            <a:off x="3884613" y="9448185"/>
            <a:ext cx="2971800" cy="498996"/>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2625" name="Google Shape;2625;p154:notes"/>
          <p:cNvSpPr txBox="1"/>
          <p:nvPr>
            <p:ph idx="3" type="hdr"/>
          </p:nvPr>
        </p:nvSpPr>
        <p:spPr>
          <a:xfrm>
            <a:off x="0" y="0"/>
            <a:ext cx="2971800" cy="49899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MIT-WPU</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7" name="Shape 2637"/>
        <p:cNvGrpSpPr/>
        <p:nvPr/>
      </p:nvGrpSpPr>
      <p:grpSpPr>
        <a:xfrm>
          <a:off x="0" y="0"/>
          <a:ext cx="0" cy="0"/>
          <a:chOff x="0" y="0"/>
          <a:chExt cx="0" cy="0"/>
        </a:xfrm>
      </p:grpSpPr>
      <p:sp>
        <p:nvSpPr>
          <p:cNvPr id="2638" name="Google Shape;2638;p155:notes"/>
          <p:cNvSpPr/>
          <p:nvPr>
            <p:ph idx="2" type="sldImg"/>
          </p:nvPr>
        </p:nvSpPr>
        <p:spPr>
          <a:xfrm>
            <a:off x="444500" y="1243013"/>
            <a:ext cx="5969000" cy="335756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39" name="Google Shape;2639;p155:notes"/>
          <p:cNvSpPr txBox="1"/>
          <p:nvPr>
            <p:ph idx="1" type="body"/>
          </p:nvPr>
        </p:nvSpPr>
        <p:spPr>
          <a:xfrm>
            <a:off x="685800" y="4787126"/>
            <a:ext cx="5486400" cy="3916903"/>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2640" name="Google Shape;2640;p155:notes"/>
          <p:cNvSpPr txBox="1"/>
          <p:nvPr>
            <p:ph idx="12" type="sldNum"/>
          </p:nvPr>
        </p:nvSpPr>
        <p:spPr>
          <a:xfrm>
            <a:off x="3884613" y="9448185"/>
            <a:ext cx="2971800" cy="498996"/>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2641" name="Google Shape;2641;p155:notes"/>
          <p:cNvSpPr txBox="1"/>
          <p:nvPr>
            <p:ph idx="3" type="hdr"/>
          </p:nvPr>
        </p:nvSpPr>
        <p:spPr>
          <a:xfrm>
            <a:off x="0" y="0"/>
            <a:ext cx="2971800" cy="49899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MIT-WPU</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8" name="Shape 2658"/>
        <p:cNvGrpSpPr/>
        <p:nvPr/>
      </p:nvGrpSpPr>
      <p:grpSpPr>
        <a:xfrm>
          <a:off x="0" y="0"/>
          <a:ext cx="0" cy="0"/>
          <a:chOff x="0" y="0"/>
          <a:chExt cx="0" cy="0"/>
        </a:xfrm>
      </p:grpSpPr>
      <p:sp>
        <p:nvSpPr>
          <p:cNvPr id="2659" name="Google Shape;2659;p156:notes"/>
          <p:cNvSpPr/>
          <p:nvPr>
            <p:ph idx="2" type="sldImg"/>
          </p:nvPr>
        </p:nvSpPr>
        <p:spPr>
          <a:xfrm>
            <a:off x="444500" y="1243013"/>
            <a:ext cx="5969000" cy="335756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60" name="Google Shape;2660;p156:notes"/>
          <p:cNvSpPr txBox="1"/>
          <p:nvPr>
            <p:ph idx="1" type="body"/>
          </p:nvPr>
        </p:nvSpPr>
        <p:spPr>
          <a:xfrm>
            <a:off x="685800" y="4787126"/>
            <a:ext cx="5486400" cy="3916903"/>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2661" name="Google Shape;2661;p156:notes"/>
          <p:cNvSpPr txBox="1"/>
          <p:nvPr>
            <p:ph idx="12" type="sldNum"/>
          </p:nvPr>
        </p:nvSpPr>
        <p:spPr>
          <a:xfrm>
            <a:off x="3884613" y="9448185"/>
            <a:ext cx="2971800" cy="498996"/>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2662" name="Google Shape;2662;p156:notes"/>
          <p:cNvSpPr txBox="1"/>
          <p:nvPr>
            <p:ph idx="3" type="hdr"/>
          </p:nvPr>
        </p:nvSpPr>
        <p:spPr>
          <a:xfrm>
            <a:off x="0" y="0"/>
            <a:ext cx="2971800" cy="49899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MIT-WPU</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0" name="Shape 2680"/>
        <p:cNvGrpSpPr/>
        <p:nvPr/>
      </p:nvGrpSpPr>
      <p:grpSpPr>
        <a:xfrm>
          <a:off x="0" y="0"/>
          <a:ext cx="0" cy="0"/>
          <a:chOff x="0" y="0"/>
          <a:chExt cx="0" cy="0"/>
        </a:xfrm>
      </p:grpSpPr>
      <p:sp>
        <p:nvSpPr>
          <p:cNvPr id="2681" name="Google Shape;2681;p157:notes"/>
          <p:cNvSpPr/>
          <p:nvPr>
            <p:ph idx="2" type="sldImg"/>
          </p:nvPr>
        </p:nvSpPr>
        <p:spPr>
          <a:xfrm>
            <a:off x="444500" y="1243013"/>
            <a:ext cx="5969000" cy="335756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82" name="Google Shape;2682;p157:notes"/>
          <p:cNvSpPr txBox="1"/>
          <p:nvPr>
            <p:ph idx="1" type="body"/>
          </p:nvPr>
        </p:nvSpPr>
        <p:spPr>
          <a:xfrm>
            <a:off x="685800" y="4787126"/>
            <a:ext cx="5486400" cy="3916903"/>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2683" name="Google Shape;2683;p157:notes"/>
          <p:cNvSpPr txBox="1"/>
          <p:nvPr>
            <p:ph idx="12" type="sldNum"/>
          </p:nvPr>
        </p:nvSpPr>
        <p:spPr>
          <a:xfrm>
            <a:off x="3884613" y="9448185"/>
            <a:ext cx="2971800" cy="498996"/>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2684" name="Google Shape;2684;p157:notes"/>
          <p:cNvSpPr txBox="1"/>
          <p:nvPr>
            <p:ph idx="3" type="hdr"/>
          </p:nvPr>
        </p:nvSpPr>
        <p:spPr>
          <a:xfrm>
            <a:off x="0" y="0"/>
            <a:ext cx="2971800" cy="49899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MIT-WPU</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6" name="Shape 2696"/>
        <p:cNvGrpSpPr/>
        <p:nvPr/>
      </p:nvGrpSpPr>
      <p:grpSpPr>
        <a:xfrm>
          <a:off x="0" y="0"/>
          <a:ext cx="0" cy="0"/>
          <a:chOff x="0" y="0"/>
          <a:chExt cx="0" cy="0"/>
        </a:xfrm>
      </p:grpSpPr>
      <p:sp>
        <p:nvSpPr>
          <p:cNvPr id="2697" name="Google Shape;2697;p158:notes"/>
          <p:cNvSpPr/>
          <p:nvPr>
            <p:ph idx="2" type="sldImg"/>
          </p:nvPr>
        </p:nvSpPr>
        <p:spPr>
          <a:xfrm>
            <a:off x="444500" y="1243013"/>
            <a:ext cx="5969000" cy="335756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98" name="Google Shape;2698;p158:notes"/>
          <p:cNvSpPr txBox="1"/>
          <p:nvPr>
            <p:ph idx="1" type="body"/>
          </p:nvPr>
        </p:nvSpPr>
        <p:spPr>
          <a:xfrm>
            <a:off x="685800" y="4787126"/>
            <a:ext cx="5486400" cy="3916903"/>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2699" name="Google Shape;2699;p158:notes"/>
          <p:cNvSpPr txBox="1"/>
          <p:nvPr>
            <p:ph idx="12" type="sldNum"/>
          </p:nvPr>
        </p:nvSpPr>
        <p:spPr>
          <a:xfrm>
            <a:off x="3884613" y="9448185"/>
            <a:ext cx="2971800" cy="498996"/>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2700" name="Google Shape;2700;p158:notes"/>
          <p:cNvSpPr txBox="1"/>
          <p:nvPr>
            <p:ph idx="3" type="hdr"/>
          </p:nvPr>
        </p:nvSpPr>
        <p:spPr>
          <a:xfrm>
            <a:off x="0" y="0"/>
            <a:ext cx="2971800" cy="49899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MIT-WPU</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2" name="Shape 2712"/>
        <p:cNvGrpSpPr/>
        <p:nvPr/>
      </p:nvGrpSpPr>
      <p:grpSpPr>
        <a:xfrm>
          <a:off x="0" y="0"/>
          <a:ext cx="0" cy="0"/>
          <a:chOff x="0" y="0"/>
          <a:chExt cx="0" cy="0"/>
        </a:xfrm>
      </p:grpSpPr>
      <p:sp>
        <p:nvSpPr>
          <p:cNvPr id="2713" name="Google Shape;2713;p159:notes"/>
          <p:cNvSpPr/>
          <p:nvPr>
            <p:ph idx="2" type="sldImg"/>
          </p:nvPr>
        </p:nvSpPr>
        <p:spPr>
          <a:xfrm>
            <a:off x="444500" y="1243013"/>
            <a:ext cx="5969000" cy="335756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14" name="Google Shape;2714;p159:notes"/>
          <p:cNvSpPr txBox="1"/>
          <p:nvPr>
            <p:ph idx="1" type="body"/>
          </p:nvPr>
        </p:nvSpPr>
        <p:spPr>
          <a:xfrm>
            <a:off x="685800" y="4787126"/>
            <a:ext cx="5486400" cy="391674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2715" name="Google Shape;2715;p159:notes"/>
          <p:cNvSpPr txBox="1"/>
          <p:nvPr>
            <p:ph idx="12" type="sldNum"/>
          </p:nvPr>
        </p:nvSpPr>
        <p:spPr>
          <a:xfrm>
            <a:off x="3884613" y="9448185"/>
            <a:ext cx="2971800" cy="49909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2716" name="Google Shape;2716;p159:notes"/>
          <p:cNvSpPr txBox="1"/>
          <p:nvPr>
            <p:ph idx="3" type="hdr"/>
          </p:nvPr>
        </p:nvSpPr>
        <p:spPr>
          <a:xfrm>
            <a:off x="0" y="0"/>
            <a:ext cx="2971800" cy="49909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MIT-WPU</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p16:notes"/>
          <p:cNvSpPr txBox="1"/>
          <p:nvPr>
            <p:ph idx="1" type="body"/>
          </p:nvPr>
        </p:nvSpPr>
        <p:spPr>
          <a:xfrm>
            <a:off x="685800" y="4724956"/>
            <a:ext cx="5486400" cy="4476274"/>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16:notes"/>
          <p:cNvSpPr/>
          <p:nvPr>
            <p:ph idx="2" type="sldImg"/>
          </p:nvPr>
        </p:nvSpPr>
        <p:spPr>
          <a:xfrm>
            <a:off x="114300" y="746125"/>
            <a:ext cx="6629400" cy="3730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9" name="Shape 2729"/>
        <p:cNvGrpSpPr/>
        <p:nvPr/>
      </p:nvGrpSpPr>
      <p:grpSpPr>
        <a:xfrm>
          <a:off x="0" y="0"/>
          <a:ext cx="0" cy="0"/>
          <a:chOff x="0" y="0"/>
          <a:chExt cx="0" cy="0"/>
        </a:xfrm>
      </p:grpSpPr>
      <p:sp>
        <p:nvSpPr>
          <p:cNvPr id="2730" name="Google Shape;2730;p160:notes"/>
          <p:cNvSpPr/>
          <p:nvPr>
            <p:ph idx="2" type="sldImg"/>
          </p:nvPr>
        </p:nvSpPr>
        <p:spPr>
          <a:xfrm>
            <a:off x="444500" y="1243013"/>
            <a:ext cx="5969000" cy="335756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31" name="Google Shape;2731;p160:notes"/>
          <p:cNvSpPr txBox="1"/>
          <p:nvPr>
            <p:ph idx="1" type="body"/>
          </p:nvPr>
        </p:nvSpPr>
        <p:spPr>
          <a:xfrm>
            <a:off x="685800" y="4787126"/>
            <a:ext cx="5486400" cy="391674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2732" name="Google Shape;2732;p160:notes"/>
          <p:cNvSpPr txBox="1"/>
          <p:nvPr>
            <p:ph idx="12" type="sldNum"/>
          </p:nvPr>
        </p:nvSpPr>
        <p:spPr>
          <a:xfrm>
            <a:off x="3884613" y="9448185"/>
            <a:ext cx="2971800" cy="49909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2733" name="Google Shape;2733;p160:notes"/>
          <p:cNvSpPr txBox="1"/>
          <p:nvPr>
            <p:ph idx="3" type="hdr"/>
          </p:nvPr>
        </p:nvSpPr>
        <p:spPr>
          <a:xfrm>
            <a:off x="0" y="0"/>
            <a:ext cx="2971800" cy="49909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MIT-WPU</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5" name="Shape 2745"/>
        <p:cNvGrpSpPr/>
        <p:nvPr/>
      </p:nvGrpSpPr>
      <p:grpSpPr>
        <a:xfrm>
          <a:off x="0" y="0"/>
          <a:ext cx="0" cy="0"/>
          <a:chOff x="0" y="0"/>
          <a:chExt cx="0" cy="0"/>
        </a:xfrm>
      </p:grpSpPr>
      <p:sp>
        <p:nvSpPr>
          <p:cNvPr id="2746" name="Google Shape;2746;p161:notes"/>
          <p:cNvSpPr/>
          <p:nvPr>
            <p:ph idx="2" type="sldImg"/>
          </p:nvPr>
        </p:nvSpPr>
        <p:spPr>
          <a:xfrm>
            <a:off x="444500" y="1243013"/>
            <a:ext cx="5969000" cy="335756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47" name="Google Shape;2747;p161:notes"/>
          <p:cNvSpPr txBox="1"/>
          <p:nvPr>
            <p:ph idx="1" type="body"/>
          </p:nvPr>
        </p:nvSpPr>
        <p:spPr>
          <a:xfrm>
            <a:off x="685800" y="4787126"/>
            <a:ext cx="5486400" cy="391674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2748" name="Google Shape;2748;p161:notes"/>
          <p:cNvSpPr txBox="1"/>
          <p:nvPr>
            <p:ph idx="12" type="sldNum"/>
          </p:nvPr>
        </p:nvSpPr>
        <p:spPr>
          <a:xfrm>
            <a:off x="3884613" y="9448185"/>
            <a:ext cx="2971800" cy="49909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2749" name="Google Shape;2749;p161:notes"/>
          <p:cNvSpPr txBox="1"/>
          <p:nvPr>
            <p:ph idx="3" type="hdr"/>
          </p:nvPr>
        </p:nvSpPr>
        <p:spPr>
          <a:xfrm>
            <a:off x="0" y="0"/>
            <a:ext cx="2971800" cy="49909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MIT-WPU</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7" name="Shape 2757"/>
        <p:cNvGrpSpPr/>
        <p:nvPr/>
      </p:nvGrpSpPr>
      <p:grpSpPr>
        <a:xfrm>
          <a:off x="0" y="0"/>
          <a:ext cx="0" cy="0"/>
          <a:chOff x="0" y="0"/>
          <a:chExt cx="0" cy="0"/>
        </a:xfrm>
      </p:grpSpPr>
      <p:sp>
        <p:nvSpPr>
          <p:cNvPr id="2758" name="Google Shape;2758;p162:notes"/>
          <p:cNvSpPr txBox="1"/>
          <p:nvPr>
            <p:ph idx="1" type="body"/>
          </p:nvPr>
        </p:nvSpPr>
        <p:spPr>
          <a:xfrm>
            <a:off x="685800" y="4724956"/>
            <a:ext cx="5486400" cy="4476274"/>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59" name="Google Shape;2759;p162:notes"/>
          <p:cNvSpPr/>
          <p:nvPr>
            <p:ph idx="2" type="sldImg"/>
          </p:nvPr>
        </p:nvSpPr>
        <p:spPr>
          <a:xfrm>
            <a:off x="114300" y="746125"/>
            <a:ext cx="6629400" cy="3730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6" name="Shape 2766"/>
        <p:cNvGrpSpPr/>
        <p:nvPr/>
      </p:nvGrpSpPr>
      <p:grpSpPr>
        <a:xfrm>
          <a:off x="0" y="0"/>
          <a:ext cx="0" cy="0"/>
          <a:chOff x="0" y="0"/>
          <a:chExt cx="0" cy="0"/>
        </a:xfrm>
      </p:grpSpPr>
      <p:sp>
        <p:nvSpPr>
          <p:cNvPr id="2767" name="Google Shape;2767;p163:notes"/>
          <p:cNvSpPr/>
          <p:nvPr>
            <p:ph idx="2" type="sldImg"/>
          </p:nvPr>
        </p:nvSpPr>
        <p:spPr>
          <a:xfrm>
            <a:off x="444500" y="1243013"/>
            <a:ext cx="5969000" cy="335756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68" name="Google Shape;2768;p163:notes"/>
          <p:cNvSpPr txBox="1"/>
          <p:nvPr>
            <p:ph idx="1" type="body"/>
          </p:nvPr>
        </p:nvSpPr>
        <p:spPr>
          <a:xfrm>
            <a:off x="685800" y="4787126"/>
            <a:ext cx="5486400" cy="391674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2769" name="Google Shape;2769;p163:notes"/>
          <p:cNvSpPr txBox="1"/>
          <p:nvPr>
            <p:ph idx="12" type="sldNum"/>
          </p:nvPr>
        </p:nvSpPr>
        <p:spPr>
          <a:xfrm>
            <a:off x="3884613" y="9448185"/>
            <a:ext cx="2971800" cy="49909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2770" name="Google Shape;2770;p163:notes"/>
          <p:cNvSpPr txBox="1"/>
          <p:nvPr>
            <p:ph idx="3" type="hdr"/>
          </p:nvPr>
        </p:nvSpPr>
        <p:spPr>
          <a:xfrm>
            <a:off x="0" y="0"/>
            <a:ext cx="2971800" cy="49909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MIT-WPU</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8" name="Shape 2778"/>
        <p:cNvGrpSpPr/>
        <p:nvPr/>
      </p:nvGrpSpPr>
      <p:grpSpPr>
        <a:xfrm>
          <a:off x="0" y="0"/>
          <a:ext cx="0" cy="0"/>
          <a:chOff x="0" y="0"/>
          <a:chExt cx="0" cy="0"/>
        </a:xfrm>
      </p:grpSpPr>
      <p:sp>
        <p:nvSpPr>
          <p:cNvPr id="2779" name="Google Shape;2779;p164:notes"/>
          <p:cNvSpPr/>
          <p:nvPr>
            <p:ph idx="2" type="sldImg"/>
          </p:nvPr>
        </p:nvSpPr>
        <p:spPr>
          <a:xfrm>
            <a:off x="444500" y="1243013"/>
            <a:ext cx="5969000" cy="335756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80" name="Google Shape;2780;p164:notes"/>
          <p:cNvSpPr txBox="1"/>
          <p:nvPr>
            <p:ph idx="1" type="body"/>
          </p:nvPr>
        </p:nvSpPr>
        <p:spPr>
          <a:xfrm>
            <a:off x="685800" y="4787126"/>
            <a:ext cx="5486400" cy="391674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2781" name="Google Shape;2781;p164:notes"/>
          <p:cNvSpPr txBox="1"/>
          <p:nvPr>
            <p:ph idx="12" type="sldNum"/>
          </p:nvPr>
        </p:nvSpPr>
        <p:spPr>
          <a:xfrm>
            <a:off x="3884613" y="9448185"/>
            <a:ext cx="2971800" cy="49909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2782" name="Google Shape;2782;p164:notes"/>
          <p:cNvSpPr txBox="1"/>
          <p:nvPr>
            <p:ph idx="3" type="hdr"/>
          </p:nvPr>
        </p:nvSpPr>
        <p:spPr>
          <a:xfrm>
            <a:off x="0" y="0"/>
            <a:ext cx="2971800" cy="49909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MIT-WPU</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0" name="Shape 2790"/>
        <p:cNvGrpSpPr/>
        <p:nvPr/>
      </p:nvGrpSpPr>
      <p:grpSpPr>
        <a:xfrm>
          <a:off x="0" y="0"/>
          <a:ext cx="0" cy="0"/>
          <a:chOff x="0" y="0"/>
          <a:chExt cx="0" cy="0"/>
        </a:xfrm>
      </p:grpSpPr>
      <p:sp>
        <p:nvSpPr>
          <p:cNvPr id="2791" name="Google Shape;2791;p165:notes"/>
          <p:cNvSpPr/>
          <p:nvPr>
            <p:ph idx="2" type="sldImg"/>
          </p:nvPr>
        </p:nvSpPr>
        <p:spPr>
          <a:xfrm>
            <a:off x="444500" y="1243013"/>
            <a:ext cx="5969000" cy="335756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92" name="Google Shape;2792;p165:notes"/>
          <p:cNvSpPr txBox="1"/>
          <p:nvPr>
            <p:ph idx="1" type="body"/>
          </p:nvPr>
        </p:nvSpPr>
        <p:spPr>
          <a:xfrm>
            <a:off x="685800" y="4787126"/>
            <a:ext cx="5486400" cy="391674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2793" name="Google Shape;2793;p165:notes"/>
          <p:cNvSpPr txBox="1"/>
          <p:nvPr>
            <p:ph idx="12" type="sldNum"/>
          </p:nvPr>
        </p:nvSpPr>
        <p:spPr>
          <a:xfrm>
            <a:off x="3884613" y="9448185"/>
            <a:ext cx="2971800" cy="49909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2794" name="Google Shape;2794;p165:notes"/>
          <p:cNvSpPr txBox="1"/>
          <p:nvPr>
            <p:ph idx="3" type="hdr"/>
          </p:nvPr>
        </p:nvSpPr>
        <p:spPr>
          <a:xfrm>
            <a:off x="0" y="0"/>
            <a:ext cx="2971800" cy="49909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MIT-WPU</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2" name="Shape 2802"/>
        <p:cNvGrpSpPr/>
        <p:nvPr/>
      </p:nvGrpSpPr>
      <p:grpSpPr>
        <a:xfrm>
          <a:off x="0" y="0"/>
          <a:ext cx="0" cy="0"/>
          <a:chOff x="0" y="0"/>
          <a:chExt cx="0" cy="0"/>
        </a:xfrm>
      </p:grpSpPr>
      <p:sp>
        <p:nvSpPr>
          <p:cNvPr id="2803" name="Google Shape;2803;p166:notes"/>
          <p:cNvSpPr/>
          <p:nvPr>
            <p:ph idx="2" type="sldImg"/>
          </p:nvPr>
        </p:nvSpPr>
        <p:spPr>
          <a:xfrm>
            <a:off x="444500" y="1243013"/>
            <a:ext cx="5969000" cy="335756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04" name="Google Shape;2804;p166:notes"/>
          <p:cNvSpPr txBox="1"/>
          <p:nvPr>
            <p:ph idx="1" type="body"/>
          </p:nvPr>
        </p:nvSpPr>
        <p:spPr>
          <a:xfrm>
            <a:off x="685800" y="4787126"/>
            <a:ext cx="5486400" cy="391674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2805" name="Google Shape;2805;p166:notes"/>
          <p:cNvSpPr txBox="1"/>
          <p:nvPr>
            <p:ph idx="12" type="sldNum"/>
          </p:nvPr>
        </p:nvSpPr>
        <p:spPr>
          <a:xfrm>
            <a:off x="3884613" y="9448185"/>
            <a:ext cx="2971800" cy="49909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2806" name="Google Shape;2806;p166:notes"/>
          <p:cNvSpPr txBox="1"/>
          <p:nvPr>
            <p:ph idx="3" type="hdr"/>
          </p:nvPr>
        </p:nvSpPr>
        <p:spPr>
          <a:xfrm>
            <a:off x="0" y="0"/>
            <a:ext cx="2971800" cy="49909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MIT-WPU</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4" name="Shape 2814"/>
        <p:cNvGrpSpPr/>
        <p:nvPr/>
      </p:nvGrpSpPr>
      <p:grpSpPr>
        <a:xfrm>
          <a:off x="0" y="0"/>
          <a:ext cx="0" cy="0"/>
          <a:chOff x="0" y="0"/>
          <a:chExt cx="0" cy="0"/>
        </a:xfrm>
      </p:grpSpPr>
      <p:sp>
        <p:nvSpPr>
          <p:cNvPr id="2815" name="Google Shape;2815;p167:notes"/>
          <p:cNvSpPr/>
          <p:nvPr>
            <p:ph idx="2" type="sldImg"/>
          </p:nvPr>
        </p:nvSpPr>
        <p:spPr>
          <a:xfrm>
            <a:off x="444500" y="1243013"/>
            <a:ext cx="5969000" cy="335756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16" name="Google Shape;2816;p167:notes"/>
          <p:cNvSpPr txBox="1"/>
          <p:nvPr>
            <p:ph idx="1" type="body"/>
          </p:nvPr>
        </p:nvSpPr>
        <p:spPr>
          <a:xfrm>
            <a:off x="685800" y="4787126"/>
            <a:ext cx="5486400" cy="391674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2817" name="Google Shape;2817;p167:notes"/>
          <p:cNvSpPr txBox="1"/>
          <p:nvPr>
            <p:ph idx="12" type="sldNum"/>
          </p:nvPr>
        </p:nvSpPr>
        <p:spPr>
          <a:xfrm>
            <a:off x="3884613" y="9448185"/>
            <a:ext cx="2971800" cy="49909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2818" name="Google Shape;2818;p167:notes"/>
          <p:cNvSpPr txBox="1"/>
          <p:nvPr>
            <p:ph idx="3" type="hdr"/>
          </p:nvPr>
        </p:nvSpPr>
        <p:spPr>
          <a:xfrm>
            <a:off x="0" y="0"/>
            <a:ext cx="2971800" cy="49909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MIT-WPU</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7" name="Shape 2827"/>
        <p:cNvGrpSpPr/>
        <p:nvPr/>
      </p:nvGrpSpPr>
      <p:grpSpPr>
        <a:xfrm>
          <a:off x="0" y="0"/>
          <a:ext cx="0" cy="0"/>
          <a:chOff x="0" y="0"/>
          <a:chExt cx="0" cy="0"/>
        </a:xfrm>
      </p:grpSpPr>
      <p:sp>
        <p:nvSpPr>
          <p:cNvPr id="2828" name="Google Shape;2828;p168:notes"/>
          <p:cNvSpPr/>
          <p:nvPr>
            <p:ph idx="2" type="sldImg"/>
          </p:nvPr>
        </p:nvSpPr>
        <p:spPr>
          <a:xfrm>
            <a:off x="444500" y="1243013"/>
            <a:ext cx="5969000" cy="335756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29" name="Google Shape;2829;p168:notes"/>
          <p:cNvSpPr txBox="1"/>
          <p:nvPr>
            <p:ph idx="1" type="body"/>
          </p:nvPr>
        </p:nvSpPr>
        <p:spPr>
          <a:xfrm>
            <a:off x="685800" y="4787126"/>
            <a:ext cx="5486400" cy="391674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2830" name="Google Shape;2830;p168:notes"/>
          <p:cNvSpPr txBox="1"/>
          <p:nvPr>
            <p:ph idx="12" type="sldNum"/>
          </p:nvPr>
        </p:nvSpPr>
        <p:spPr>
          <a:xfrm>
            <a:off x="3884613" y="9448185"/>
            <a:ext cx="2971800" cy="49909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2831" name="Google Shape;2831;p168:notes"/>
          <p:cNvSpPr txBox="1"/>
          <p:nvPr>
            <p:ph idx="3" type="hdr"/>
          </p:nvPr>
        </p:nvSpPr>
        <p:spPr>
          <a:xfrm>
            <a:off x="0" y="0"/>
            <a:ext cx="2971800" cy="49909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MIT-WPU</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9" name="Shape 2839"/>
        <p:cNvGrpSpPr/>
        <p:nvPr/>
      </p:nvGrpSpPr>
      <p:grpSpPr>
        <a:xfrm>
          <a:off x="0" y="0"/>
          <a:ext cx="0" cy="0"/>
          <a:chOff x="0" y="0"/>
          <a:chExt cx="0" cy="0"/>
        </a:xfrm>
      </p:grpSpPr>
      <p:sp>
        <p:nvSpPr>
          <p:cNvPr id="2840" name="Google Shape;2840;p169:notes"/>
          <p:cNvSpPr/>
          <p:nvPr>
            <p:ph idx="2" type="sldImg"/>
          </p:nvPr>
        </p:nvSpPr>
        <p:spPr>
          <a:xfrm>
            <a:off x="444500" y="1243013"/>
            <a:ext cx="5969000" cy="335756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41" name="Google Shape;2841;p169:notes"/>
          <p:cNvSpPr txBox="1"/>
          <p:nvPr>
            <p:ph idx="1" type="body"/>
          </p:nvPr>
        </p:nvSpPr>
        <p:spPr>
          <a:xfrm>
            <a:off x="685800" y="4787126"/>
            <a:ext cx="5486400" cy="391674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2842" name="Google Shape;2842;p169:notes"/>
          <p:cNvSpPr txBox="1"/>
          <p:nvPr>
            <p:ph idx="12" type="sldNum"/>
          </p:nvPr>
        </p:nvSpPr>
        <p:spPr>
          <a:xfrm>
            <a:off x="3884613" y="9448185"/>
            <a:ext cx="2971800" cy="49909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2843" name="Google Shape;2843;p169:notes"/>
          <p:cNvSpPr txBox="1"/>
          <p:nvPr>
            <p:ph idx="3" type="hdr"/>
          </p:nvPr>
        </p:nvSpPr>
        <p:spPr>
          <a:xfrm>
            <a:off x="0" y="0"/>
            <a:ext cx="2971800" cy="49909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MIT-WPU</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p17:notes"/>
          <p:cNvSpPr txBox="1"/>
          <p:nvPr>
            <p:ph idx="1" type="body"/>
          </p:nvPr>
        </p:nvSpPr>
        <p:spPr>
          <a:xfrm>
            <a:off x="685800" y="4724956"/>
            <a:ext cx="5486400" cy="4476274"/>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17:notes"/>
          <p:cNvSpPr/>
          <p:nvPr>
            <p:ph idx="2" type="sldImg"/>
          </p:nvPr>
        </p:nvSpPr>
        <p:spPr>
          <a:xfrm>
            <a:off x="114300" y="746125"/>
            <a:ext cx="6629400" cy="3730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1" name="Shape 2851"/>
        <p:cNvGrpSpPr/>
        <p:nvPr/>
      </p:nvGrpSpPr>
      <p:grpSpPr>
        <a:xfrm>
          <a:off x="0" y="0"/>
          <a:ext cx="0" cy="0"/>
          <a:chOff x="0" y="0"/>
          <a:chExt cx="0" cy="0"/>
        </a:xfrm>
      </p:grpSpPr>
      <p:sp>
        <p:nvSpPr>
          <p:cNvPr id="2852" name="Google Shape;2852;p170:notes"/>
          <p:cNvSpPr/>
          <p:nvPr>
            <p:ph idx="2" type="sldImg"/>
          </p:nvPr>
        </p:nvSpPr>
        <p:spPr>
          <a:xfrm>
            <a:off x="444500" y="1243013"/>
            <a:ext cx="5969000" cy="335756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53" name="Google Shape;2853;p170:notes"/>
          <p:cNvSpPr txBox="1"/>
          <p:nvPr>
            <p:ph idx="1" type="body"/>
          </p:nvPr>
        </p:nvSpPr>
        <p:spPr>
          <a:xfrm>
            <a:off x="685800" y="4787126"/>
            <a:ext cx="5486400" cy="391674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2854" name="Google Shape;2854;p170:notes"/>
          <p:cNvSpPr txBox="1"/>
          <p:nvPr>
            <p:ph idx="12" type="sldNum"/>
          </p:nvPr>
        </p:nvSpPr>
        <p:spPr>
          <a:xfrm>
            <a:off x="3884613" y="9448185"/>
            <a:ext cx="2971800" cy="49909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2855" name="Google Shape;2855;p170:notes"/>
          <p:cNvSpPr txBox="1"/>
          <p:nvPr>
            <p:ph idx="3" type="hdr"/>
          </p:nvPr>
        </p:nvSpPr>
        <p:spPr>
          <a:xfrm>
            <a:off x="0" y="0"/>
            <a:ext cx="2971800" cy="49909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MIT-WPU</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3" name="Shape 2863"/>
        <p:cNvGrpSpPr/>
        <p:nvPr/>
      </p:nvGrpSpPr>
      <p:grpSpPr>
        <a:xfrm>
          <a:off x="0" y="0"/>
          <a:ext cx="0" cy="0"/>
          <a:chOff x="0" y="0"/>
          <a:chExt cx="0" cy="0"/>
        </a:xfrm>
      </p:grpSpPr>
      <p:sp>
        <p:nvSpPr>
          <p:cNvPr id="2864" name="Google Shape;2864;p171:notes"/>
          <p:cNvSpPr/>
          <p:nvPr>
            <p:ph idx="2" type="sldImg"/>
          </p:nvPr>
        </p:nvSpPr>
        <p:spPr>
          <a:xfrm>
            <a:off x="444500" y="1243013"/>
            <a:ext cx="5969000" cy="335756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65" name="Google Shape;2865;p171:notes"/>
          <p:cNvSpPr txBox="1"/>
          <p:nvPr>
            <p:ph idx="1" type="body"/>
          </p:nvPr>
        </p:nvSpPr>
        <p:spPr>
          <a:xfrm>
            <a:off x="685800" y="4787126"/>
            <a:ext cx="5486400" cy="391674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2866" name="Google Shape;2866;p171:notes"/>
          <p:cNvSpPr txBox="1"/>
          <p:nvPr>
            <p:ph idx="12" type="sldNum"/>
          </p:nvPr>
        </p:nvSpPr>
        <p:spPr>
          <a:xfrm>
            <a:off x="3884613" y="9448185"/>
            <a:ext cx="2971800" cy="49909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2867" name="Google Shape;2867;p171:notes"/>
          <p:cNvSpPr txBox="1"/>
          <p:nvPr>
            <p:ph idx="3" type="hdr"/>
          </p:nvPr>
        </p:nvSpPr>
        <p:spPr>
          <a:xfrm>
            <a:off x="0" y="0"/>
            <a:ext cx="2971800" cy="49909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MIT-WPU</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5" name="Shape 2875"/>
        <p:cNvGrpSpPr/>
        <p:nvPr/>
      </p:nvGrpSpPr>
      <p:grpSpPr>
        <a:xfrm>
          <a:off x="0" y="0"/>
          <a:ext cx="0" cy="0"/>
          <a:chOff x="0" y="0"/>
          <a:chExt cx="0" cy="0"/>
        </a:xfrm>
      </p:grpSpPr>
      <p:sp>
        <p:nvSpPr>
          <p:cNvPr id="2876" name="Google Shape;2876;p172:notes"/>
          <p:cNvSpPr/>
          <p:nvPr>
            <p:ph idx="2" type="sldImg"/>
          </p:nvPr>
        </p:nvSpPr>
        <p:spPr>
          <a:xfrm>
            <a:off x="444500" y="1243013"/>
            <a:ext cx="5969000" cy="335756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77" name="Google Shape;2877;p172:notes"/>
          <p:cNvSpPr txBox="1"/>
          <p:nvPr>
            <p:ph idx="1" type="body"/>
          </p:nvPr>
        </p:nvSpPr>
        <p:spPr>
          <a:xfrm>
            <a:off x="685800" y="4787126"/>
            <a:ext cx="5486400" cy="391674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2878" name="Google Shape;2878;p172:notes"/>
          <p:cNvSpPr txBox="1"/>
          <p:nvPr>
            <p:ph idx="12" type="sldNum"/>
          </p:nvPr>
        </p:nvSpPr>
        <p:spPr>
          <a:xfrm>
            <a:off x="3884613" y="9448185"/>
            <a:ext cx="2971800" cy="49909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2879" name="Google Shape;2879;p172:notes"/>
          <p:cNvSpPr txBox="1"/>
          <p:nvPr>
            <p:ph idx="3" type="hdr"/>
          </p:nvPr>
        </p:nvSpPr>
        <p:spPr>
          <a:xfrm>
            <a:off x="0" y="0"/>
            <a:ext cx="2971800" cy="49909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MIT-WPU</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7" name="Shape 2887"/>
        <p:cNvGrpSpPr/>
        <p:nvPr/>
      </p:nvGrpSpPr>
      <p:grpSpPr>
        <a:xfrm>
          <a:off x="0" y="0"/>
          <a:ext cx="0" cy="0"/>
          <a:chOff x="0" y="0"/>
          <a:chExt cx="0" cy="0"/>
        </a:xfrm>
      </p:grpSpPr>
      <p:sp>
        <p:nvSpPr>
          <p:cNvPr id="2888" name="Google Shape;2888;p173:notes"/>
          <p:cNvSpPr/>
          <p:nvPr>
            <p:ph idx="2" type="sldImg"/>
          </p:nvPr>
        </p:nvSpPr>
        <p:spPr>
          <a:xfrm>
            <a:off x="444500" y="1243013"/>
            <a:ext cx="5969000" cy="335756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89" name="Google Shape;2889;p173:notes"/>
          <p:cNvSpPr txBox="1"/>
          <p:nvPr>
            <p:ph idx="1" type="body"/>
          </p:nvPr>
        </p:nvSpPr>
        <p:spPr>
          <a:xfrm>
            <a:off x="685800" y="4787126"/>
            <a:ext cx="5486400" cy="391674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2890" name="Google Shape;2890;p173:notes"/>
          <p:cNvSpPr txBox="1"/>
          <p:nvPr>
            <p:ph idx="12" type="sldNum"/>
          </p:nvPr>
        </p:nvSpPr>
        <p:spPr>
          <a:xfrm>
            <a:off x="3884613" y="9448185"/>
            <a:ext cx="2971800" cy="49909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2891" name="Google Shape;2891;p173:notes"/>
          <p:cNvSpPr txBox="1"/>
          <p:nvPr>
            <p:ph idx="3" type="hdr"/>
          </p:nvPr>
        </p:nvSpPr>
        <p:spPr>
          <a:xfrm>
            <a:off x="0" y="0"/>
            <a:ext cx="2971800" cy="49909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MIT-WPU</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0" name="Shape 2900"/>
        <p:cNvGrpSpPr/>
        <p:nvPr/>
      </p:nvGrpSpPr>
      <p:grpSpPr>
        <a:xfrm>
          <a:off x="0" y="0"/>
          <a:ext cx="0" cy="0"/>
          <a:chOff x="0" y="0"/>
          <a:chExt cx="0" cy="0"/>
        </a:xfrm>
      </p:grpSpPr>
      <p:sp>
        <p:nvSpPr>
          <p:cNvPr id="2901" name="Google Shape;2901;p174:notes"/>
          <p:cNvSpPr/>
          <p:nvPr>
            <p:ph idx="2" type="sldImg"/>
          </p:nvPr>
        </p:nvSpPr>
        <p:spPr>
          <a:xfrm>
            <a:off x="444500" y="1243013"/>
            <a:ext cx="5969000" cy="335756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02" name="Google Shape;2902;p174:notes"/>
          <p:cNvSpPr txBox="1"/>
          <p:nvPr>
            <p:ph idx="1" type="body"/>
          </p:nvPr>
        </p:nvSpPr>
        <p:spPr>
          <a:xfrm>
            <a:off x="685800" y="4787126"/>
            <a:ext cx="5486400" cy="391674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2903" name="Google Shape;2903;p174:notes"/>
          <p:cNvSpPr txBox="1"/>
          <p:nvPr>
            <p:ph idx="12" type="sldNum"/>
          </p:nvPr>
        </p:nvSpPr>
        <p:spPr>
          <a:xfrm>
            <a:off x="3884613" y="9448185"/>
            <a:ext cx="2971800" cy="49909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2904" name="Google Shape;2904;p174:notes"/>
          <p:cNvSpPr txBox="1"/>
          <p:nvPr>
            <p:ph idx="3" type="hdr"/>
          </p:nvPr>
        </p:nvSpPr>
        <p:spPr>
          <a:xfrm>
            <a:off x="0" y="0"/>
            <a:ext cx="2971800" cy="49909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MIT-WPU</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2" name="Shape 2912"/>
        <p:cNvGrpSpPr/>
        <p:nvPr/>
      </p:nvGrpSpPr>
      <p:grpSpPr>
        <a:xfrm>
          <a:off x="0" y="0"/>
          <a:ext cx="0" cy="0"/>
          <a:chOff x="0" y="0"/>
          <a:chExt cx="0" cy="0"/>
        </a:xfrm>
      </p:grpSpPr>
      <p:sp>
        <p:nvSpPr>
          <p:cNvPr id="2913" name="Google Shape;2913;p175:notes"/>
          <p:cNvSpPr/>
          <p:nvPr>
            <p:ph idx="2" type="sldImg"/>
          </p:nvPr>
        </p:nvSpPr>
        <p:spPr>
          <a:xfrm>
            <a:off x="444500" y="1243013"/>
            <a:ext cx="5969000" cy="335756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14" name="Google Shape;2914;p175:notes"/>
          <p:cNvSpPr txBox="1"/>
          <p:nvPr>
            <p:ph idx="1" type="body"/>
          </p:nvPr>
        </p:nvSpPr>
        <p:spPr>
          <a:xfrm>
            <a:off x="685800" y="4787126"/>
            <a:ext cx="5486400" cy="391674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2915" name="Google Shape;2915;p175:notes"/>
          <p:cNvSpPr txBox="1"/>
          <p:nvPr>
            <p:ph idx="12" type="sldNum"/>
          </p:nvPr>
        </p:nvSpPr>
        <p:spPr>
          <a:xfrm>
            <a:off x="3884613" y="9448185"/>
            <a:ext cx="2971800" cy="49909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2916" name="Google Shape;2916;p175:notes"/>
          <p:cNvSpPr txBox="1"/>
          <p:nvPr>
            <p:ph idx="3" type="hdr"/>
          </p:nvPr>
        </p:nvSpPr>
        <p:spPr>
          <a:xfrm>
            <a:off x="0" y="0"/>
            <a:ext cx="2971800" cy="49909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MIT-WPU</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4" name="Shape 2924"/>
        <p:cNvGrpSpPr/>
        <p:nvPr/>
      </p:nvGrpSpPr>
      <p:grpSpPr>
        <a:xfrm>
          <a:off x="0" y="0"/>
          <a:ext cx="0" cy="0"/>
          <a:chOff x="0" y="0"/>
          <a:chExt cx="0" cy="0"/>
        </a:xfrm>
      </p:grpSpPr>
      <p:sp>
        <p:nvSpPr>
          <p:cNvPr id="2925" name="Google Shape;2925;p176:notes"/>
          <p:cNvSpPr/>
          <p:nvPr>
            <p:ph idx="2" type="sldImg"/>
          </p:nvPr>
        </p:nvSpPr>
        <p:spPr>
          <a:xfrm>
            <a:off x="444500" y="1243013"/>
            <a:ext cx="5969000" cy="335756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26" name="Google Shape;2926;p176:notes"/>
          <p:cNvSpPr txBox="1"/>
          <p:nvPr>
            <p:ph idx="1" type="body"/>
          </p:nvPr>
        </p:nvSpPr>
        <p:spPr>
          <a:xfrm>
            <a:off x="685800" y="4787126"/>
            <a:ext cx="5486400" cy="391674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2927" name="Google Shape;2927;p176:notes"/>
          <p:cNvSpPr txBox="1"/>
          <p:nvPr>
            <p:ph idx="12" type="sldNum"/>
          </p:nvPr>
        </p:nvSpPr>
        <p:spPr>
          <a:xfrm>
            <a:off x="3884613" y="9448185"/>
            <a:ext cx="2971800" cy="49909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2928" name="Google Shape;2928;p176:notes"/>
          <p:cNvSpPr txBox="1"/>
          <p:nvPr>
            <p:ph idx="3" type="hdr"/>
          </p:nvPr>
        </p:nvSpPr>
        <p:spPr>
          <a:xfrm>
            <a:off x="0" y="0"/>
            <a:ext cx="2971800" cy="49909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MIT-WPU</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6" name="Shape 2936"/>
        <p:cNvGrpSpPr/>
        <p:nvPr/>
      </p:nvGrpSpPr>
      <p:grpSpPr>
        <a:xfrm>
          <a:off x="0" y="0"/>
          <a:ext cx="0" cy="0"/>
          <a:chOff x="0" y="0"/>
          <a:chExt cx="0" cy="0"/>
        </a:xfrm>
      </p:grpSpPr>
      <p:sp>
        <p:nvSpPr>
          <p:cNvPr id="2937" name="Google Shape;2937;p177:notes"/>
          <p:cNvSpPr/>
          <p:nvPr>
            <p:ph idx="2" type="sldImg"/>
          </p:nvPr>
        </p:nvSpPr>
        <p:spPr>
          <a:xfrm>
            <a:off x="444500" y="1243013"/>
            <a:ext cx="5969000" cy="335756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38" name="Google Shape;2938;p177:notes"/>
          <p:cNvSpPr txBox="1"/>
          <p:nvPr>
            <p:ph idx="1" type="body"/>
          </p:nvPr>
        </p:nvSpPr>
        <p:spPr>
          <a:xfrm>
            <a:off x="685800" y="4787126"/>
            <a:ext cx="5486400" cy="391674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2939" name="Google Shape;2939;p177:notes"/>
          <p:cNvSpPr txBox="1"/>
          <p:nvPr>
            <p:ph idx="12" type="sldNum"/>
          </p:nvPr>
        </p:nvSpPr>
        <p:spPr>
          <a:xfrm>
            <a:off x="3884613" y="9448185"/>
            <a:ext cx="2971800" cy="49909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2940" name="Google Shape;2940;p177:notes"/>
          <p:cNvSpPr txBox="1"/>
          <p:nvPr>
            <p:ph idx="3" type="hdr"/>
          </p:nvPr>
        </p:nvSpPr>
        <p:spPr>
          <a:xfrm>
            <a:off x="0" y="0"/>
            <a:ext cx="2971800" cy="49909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MIT-WPU</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p18:notes"/>
          <p:cNvSpPr txBox="1"/>
          <p:nvPr>
            <p:ph idx="1" type="body"/>
          </p:nvPr>
        </p:nvSpPr>
        <p:spPr>
          <a:xfrm>
            <a:off x="685800" y="4724956"/>
            <a:ext cx="5486400" cy="4476274"/>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18:notes"/>
          <p:cNvSpPr/>
          <p:nvPr>
            <p:ph idx="2" type="sldImg"/>
          </p:nvPr>
        </p:nvSpPr>
        <p:spPr>
          <a:xfrm>
            <a:off x="114300" y="746125"/>
            <a:ext cx="6629400" cy="3730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p19:notes"/>
          <p:cNvSpPr txBox="1"/>
          <p:nvPr>
            <p:ph idx="1" type="body"/>
          </p:nvPr>
        </p:nvSpPr>
        <p:spPr>
          <a:xfrm>
            <a:off x="685800" y="4724956"/>
            <a:ext cx="5486400" cy="4476274"/>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19:notes"/>
          <p:cNvSpPr/>
          <p:nvPr>
            <p:ph idx="2" type="sldImg"/>
          </p:nvPr>
        </p:nvSpPr>
        <p:spPr>
          <a:xfrm>
            <a:off x="114300" y="746125"/>
            <a:ext cx="6629400" cy="3730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p2:notes"/>
          <p:cNvSpPr/>
          <p:nvPr>
            <p:ph idx="2" type="sldImg"/>
          </p:nvPr>
        </p:nvSpPr>
        <p:spPr>
          <a:xfrm>
            <a:off x="114300" y="746125"/>
            <a:ext cx="6629400" cy="3730625"/>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19" name="Google Shape;119;p2:notes"/>
          <p:cNvSpPr txBox="1"/>
          <p:nvPr>
            <p:ph idx="1" type="body"/>
          </p:nvPr>
        </p:nvSpPr>
        <p:spPr>
          <a:xfrm>
            <a:off x="685800" y="4724956"/>
            <a:ext cx="5486400" cy="4476274"/>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
        <p:nvSpPr>
          <p:cNvPr id="120" name="Google Shape;120;p2: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121" name="Google Shape;121;p2:notes"/>
          <p:cNvSpPr txBox="1"/>
          <p:nvPr>
            <p:ph idx="3" type="hdr"/>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MIT-WPU</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p20:notes"/>
          <p:cNvSpPr txBox="1"/>
          <p:nvPr>
            <p:ph idx="1" type="body"/>
          </p:nvPr>
        </p:nvSpPr>
        <p:spPr>
          <a:xfrm>
            <a:off x="685800" y="4724956"/>
            <a:ext cx="5486400" cy="4476274"/>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20:notes"/>
          <p:cNvSpPr/>
          <p:nvPr>
            <p:ph idx="2" type="sldImg"/>
          </p:nvPr>
        </p:nvSpPr>
        <p:spPr>
          <a:xfrm>
            <a:off x="114300" y="746125"/>
            <a:ext cx="6629400" cy="3730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p21:notes"/>
          <p:cNvSpPr/>
          <p:nvPr>
            <p:ph idx="2" type="sldImg"/>
          </p:nvPr>
        </p:nvSpPr>
        <p:spPr>
          <a:xfrm>
            <a:off x="444500" y="1243013"/>
            <a:ext cx="5969000" cy="335756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6" name="Google Shape;386;p21:notes"/>
          <p:cNvSpPr txBox="1"/>
          <p:nvPr>
            <p:ph idx="1" type="body"/>
          </p:nvPr>
        </p:nvSpPr>
        <p:spPr>
          <a:xfrm>
            <a:off x="685800" y="4787126"/>
            <a:ext cx="5486400" cy="3916903"/>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387" name="Google Shape;387;p21:notes"/>
          <p:cNvSpPr txBox="1"/>
          <p:nvPr>
            <p:ph idx="12" type="sldNum"/>
          </p:nvPr>
        </p:nvSpPr>
        <p:spPr>
          <a:xfrm>
            <a:off x="3884613" y="9448185"/>
            <a:ext cx="2971800" cy="498996"/>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388" name="Google Shape;388;p21:notes"/>
          <p:cNvSpPr txBox="1"/>
          <p:nvPr>
            <p:ph idx="3" type="hdr"/>
          </p:nvPr>
        </p:nvSpPr>
        <p:spPr>
          <a:xfrm>
            <a:off x="0" y="0"/>
            <a:ext cx="2971800" cy="49899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MIT-WPU</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p22:notes"/>
          <p:cNvSpPr/>
          <p:nvPr>
            <p:ph idx="2" type="sldImg"/>
          </p:nvPr>
        </p:nvSpPr>
        <p:spPr>
          <a:xfrm>
            <a:off x="444500" y="1243013"/>
            <a:ext cx="5969000" cy="335756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2" name="Google Shape;402;p22:notes"/>
          <p:cNvSpPr txBox="1"/>
          <p:nvPr>
            <p:ph idx="1" type="body"/>
          </p:nvPr>
        </p:nvSpPr>
        <p:spPr>
          <a:xfrm>
            <a:off x="685800" y="4787126"/>
            <a:ext cx="5486400" cy="3916903"/>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403" name="Google Shape;403;p22:notes"/>
          <p:cNvSpPr txBox="1"/>
          <p:nvPr>
            <p:ph idx="12" type="sldNum"/>
          </p:nvPr>
        </p:nvSpPr>
        <p:spPr>
          <a:xfrm>
            <a:off x="3884613" y="9448185"/>
            <a:ext cx="2971800" cy="498996"/>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404" name="Google Shape;404;p22:notes"/>
          <p:cNvSpPr txBox="1"/>
          <p:nvPr>
            <p:ph idx="3" type="hdr"/>
          </p:nvPr>
        </p:nvSpPr>
        <p:spPr>
          <a:xfrm>
            <a:off x="0" y="0"/>
            <a:ext cx="2971800" cy="49899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MIT-WPU</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p23:notes"/>
          <p:cNvSpPr txBox="1"/>
          <p:nvPr>
            <p:ph idx="1" type="body"/>
          </p:nvPr>
        </p:nvSpPr>
        <p:spPr>
          <a:xfrm>
            <a:off x="685800" y="4724956"/>
            <a:ext cx="5486400" cy="4476274"/>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23:notes"/>
          <p:cNvSpPr/>
          <p:nvPr>
            <p:ph idx="2" type="sldImg"/>
          </p:nvPr>
        </p:nvSpPr>
        <p:spPr>
          <a:xfrm>
            <a:off x="114300" y="746125"/>
            <a:ext cx="6629400" cy="3730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p24:notes"/>
          <p:cNvSpPr/>
          <p:nvPr>
            <p:ph idx="2" type="sldImg"/>
          </p:nvPr>
        </p:nvSpPr>
        <p:spPr>
          <a:xfrm>
            <a:off x="444500" y="1243013"/>
            <a:ext cx="5969000" cy="335756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3" name="Google Shape;433;p24:notes"/>
          <p:cNvSpPr txBox="1"/>
          <p:nvPr>
            <p:ph idx="1" type="body"/>
          </p:nvPr>
        </p:nvSpPr>
        <p:spPr>
          <a:xfrm>
            <a:off x="685800" y="4787126"/>
            <a:ext cx="5486400" cy="3916903"/>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434" name="Google Shape;434;p24:notes"/>
          <p:cNvSpPr txBox="1"/>
          <p:nvPr>
            <p:ph idx="12" type="sldNum"/>
          </p:nvPr>
        </p:nvSpPr>
        <p:spPr>
          <a:xfrm>
            <a:off x="3884613" y="9448185"/>
            <a:ext cx="2971800" cy="498996"/>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435" name="Google Shape;435;p24:notes"/>
          <p:cNvSpPr txBox="1"/>
          <p:nvPr>
            <p:ph idx="3" type="hdr"/>
          </p:nvPr>
        </p:nvSpPr>
        <p:spPr>
          <a:xfrm>
            <a:off x="0" y="0"/>
            <a:ext cx="2971800" cy="49899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MIT-WPU</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p25:notes"/>
          <p:cNvSpPr txBox="1"/>
          <p:nvPr>
            <p:ph idx="1" type="body"/>
          </p:nvPr>
        </p:nvSpPr>
        <p:spPr>
          <a:xfrm>
            <a:off x="685800" y="4724956"/>
            <a:ext cx="5486400" cy="4476274"/>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25:notes"/>
          <p:cNvSpPr/>
          <p:nvPr>
            <p:ph idx="2" type="sldImg"/>
          </p:nvPr>
        </p:nvSpPr>
        <p:spPr>
          <a:xfrm>
            <a:off x="114300" y="746125"/>
            <a:ext cx="6629400" cy="3730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p26:notes"/>
          <p:cNvSpPr txBox="1"/>
          <p:nvPr>
            <p:ph idx="1" type="body"/>
          </p:nvPr>
        </p:nvSpPr>
        <p:spPr>
          <a:xfrm>
            <a:off x="685800" y="4724956"/>
            <a:ext cx="5486400" cy="4476274"/>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26:notes"/>
          <p:cNvSpPr/>
          <p:nvPr>
            <p:ph idx="2" type="sldImg"/>
          </p:nvPr>
        </p:nvSpPr>
        <p:spPr>
          <a:xfrm>
            <a:off x="114300" y="746125"/>
            <a:ext cx="6629400" cy="3730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p27:notes"/>
          <p:cNvSpPr txBox="1"/>
          <p:nvPr>
            <p:ph idx="1" type="body"/>
          </p:nvPr>
        </p:nvSpPr>
        <p:spPr>
          <a:xfrm>
            <a:off x="685800" y="4724956"/>
            <a:ext cx="5486400" cy="4476274"/>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27:notes"/>
          <p:cNvSpPr/>
          <p:nvPr>
            <p:ph idx="2" type="sldImg"/>
          </p:nvPr>
        </p:nvSpPr>
        <p:spPr>
          <a:xfrm>
            <a:off x="114300" y="746125"/>
            <a:ext cx="6629400" cy="3730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p28:notes"/>
          <p:cNvSpPr txBox="1"/>
          <p:nvPr>
            <p:ph idx="1" type="body"/>
          </p:nvPr>
        </p:nvSpPr>
        <p:spPr>
          <a:xfrm>
            <a:off x="685800" y="4724956"/>
            <a:ext cx="5486400" cy="4476274"/>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28:notes"/>
          <p:cNvSpPr/>
          <p:nvPr>
            <p:ph idx="2" type="sldImg"/>
          </p:nvPr>
        </p:nvSpPr>
        <p:spPr>
          <a:xfrm>
            <a:off x="114300" y="746125"/>
            <a:ext cx="6629400" cy="3730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p29:notes"/>
          <p:cNvSpPr txBox="1"/>
          <p:nvPr>
            <p:ph idx="1" type="body"/>
          </p:nvPr>
        </p:nvSpPr>
        <p:spPr>
          <a:xfrm>
            <a:off x="685800" y="4724956"/>
            <a:ext cx="5486400" cy="4476274"/>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29:notes"/>
          <p:cNvSpPr/>
          <p:nvPr>
            <p:ph idx="2" type="sldImg"/>
          </p:nvPr>
        </p:nvSpPr>
        <p:spPr>
          <a:xfrm>
            <a:off x="114300" y="746125"/>
            <a:ext cx="6629400" cy="3730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p3:notes"/>
          <p:cNvSpPr/>
          <p:nvPr>
            <p:ph idx="2" type="sldImg"/>
          </p:nvPr>
        </p:nvSpPr>
        <p:spPr>
          <a:xfrm>
            <a:off x="114300" y="746125"/>
            <a:ext cx="6629400" cy="3730625"/>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35" name="Google Shape;135;p3:notes"/>
          <p:cNvSpPr txBox="1"/>
          <p:nvPr>
            <p:ph idx="1" type="body"/>
          </p:nvPr>
        </p:nvSpPr>
        <p:spPr>
          <a:xfrm>
            <a:off x="685800" y="4724956"/>
            <a:ext cx="5486400" cy="4476274"/>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
        <p:nvSpPr>
          <p:cNvPr id="136" name="Google Shape;136;p3: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137" name="Google Shape;137;p3:notes"/>
          <p:cNvSpPr txBox="1"/>
          <p:nvPr>
            <p:ph idx="3" type="hdr"/>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MIT-WPU</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 name="Shape 534"/>
        <p:cNvGrpSpPr/>
        <p:nvPr/>
      </p:nvGrpSpPr>
      <p:grpSpPr>
        <a:xfrm>
          <a:off x="0" y="0"/>
          <a:ext cx="0" cy="0"/>
          <a:chOff x="0" y="0"/>
          <a:chExt cx="0" cy="0"/>
        </a:xfrm>
      </p:grpSpPr>
      <p:sp>
        <p:nvSpPr>
          <p:cNvPr id="535" name="Google Shape;535;p30:notes"/>
          <p:cNvSpPr/>
          <p:nvPr>
            <p:ph idx="2" type="sldImg"/>
          </p:nvPr>
        </p:nvSpPr>
        <p:spPr>
          <a:xfrm>
            <a:off x="444500" y="1243013"/>
            <a:ext cx="5969000" cy="335756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36" name="Google Shape;536;p30:notes"/>
          <p:cNvSpPr txBox="1"/>
          <p:nvPr>
            <p:ph idx="1" type="body"/>
          </p:nvPr>
        </p:nvSpPr>
        <p:spPr>
          <a:xfrm>
            <a:off x="685800" y="4787126"/>
            <a:ext cx="5486400" cy="3916903"/>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537" name="Google Shape;537;p30:notes"/>
          <p:cNvSpPr txBox="1"/>
          <p:nvPr>
            <p:ph idx="12" type="sldNum"/>
          </p:nvPr>
        </p:nvSpPr>
        <p:spPr>
          <a:xfrm>
            <a:off x="3884613" y="9448185"/>
            <a:ext cx="2971800" cy="498996"/>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538" name="Google Shape;538;p30:notes"/>
          <p:cNvSpPr txBox="1"/>
          <p:nvPr>
            <p:ph idx="3" type="hdr"/>
          </p:nvPr>
        </p:nvSpPr>
        <p:spPr>
          <a:xfrm>
            <a:off x="0" y="0"/>
            <a:ext cx="2971800" cy="49899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MIT-WPU</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1" name="Shape 551"/>
        <p:cNvGrpSpPr/>
        <p:nvPr/>
      </p:nvGrpSpPr>
      <p:grpSpPr>
        <a:xfrm>
          <a:off x="0" y="0"/>
          <a:ext cx="0" cy="0"/>
          <a:chOff x="0" y="0"/>
          <a:chExt cx="0" cy="0"/>
        </a:xfrm>
      </p:grpSpPr>
      <p:sp>
        <p:nvSpPr>
          <p:cNvPr id="552" name="Google Shape;552;p31:notes"/>
          <p:cNvSpPr/>
          <p:nvPr>
            <p:ph idx="2" type="sldImg"/>
          </p:nvPr>
        </p:nvSpPr>
        <p:spPr>
          <a:xfrm>
            <a:off x="444500" y="1243013"/>
            <a:ext cx="5969000" cy="335756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53" name="Google Shape;553;p31:notes"/>
          <p:cNvSpPr txBox="1"/>
          <p:nvPr>
            <p:ph idx="1" type="body"/>
          </p:nvPr>
        </p:nvSpPr>
        <p:spPr>
          <a:xfrm>
            <a:off x="685800" y="4787126"/>
            <a:ext cx="5486400" cy="3916903"/>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554" name="Google Shape;554;p31:notes"/>
          <p:cNvSpPr txBox="1"/>
          <p:nvPr>
            <p:ph idx="12" type="sldNum"/>
          </p:nvPr>
        </p:nvSpPr>
        <p:spPr>
          <a:xfrm>
            <a:off x="3884613" y="9448185"/>
            <a:ext cx="2971800" cy="498996"/>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555" name="Google Shape;555;p31:notes"/>
          <p:cNvSpPr txBox="1"/>
          <p:nvPr>
            <p:ph idx="3" type="hdr"/>
          </p:nvPr>
        </p:nvSpPr>
        <p:spPr>
          <a:xfrm>
            <a:off x="0" y="0"/>
            <a:ext cx="2971800" cy="49899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MIT-WPU</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8" name="Shape 568"/>
        <p:cNvGrpSpPr/>
        <p:nvPr/>
      </p:nvGrpSpPr>
      <p:grpSpPr>
        <a:xfrm>
          <a:off x="0" y="0"/>
          <a:ext cx="0" cy="0"/>
          <a:chOff x="0" y="0"/>
          <a:chExt cx="0" cy="0"/>
        </a:xfrm>
      </p:grpSpPr>
      <p:sp>
        <p:nvSpPr>
          <p:cNvPr id="569" name="Google Shape;569;p32:notes"/>
          <p:cNvSpPr/>
          <p:nvPr>
            <p:ph idx="2" type="sldImg"/>
          </p:nvPr>
        </p:nvSpPr>
        <p:spPr>
          <a:xfrm>
            <a:off x="444500" y="1243013"/>
            <a:ext cx="5969000" cy="335756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70" name="Google Shape;570;p32:notes"/>
          <p:cNvSpPr txBox="1"/>
          <p:nvPr>
            <p:ph idx="1" type="body"/>
          </p:nvPr>
        </p:nvSpPr>
        <p:spPr>
          <a:xfrm>
            <a:off x="685800" y="4787126"/>
            <a:ext cx="5486400" cy="3916903"/>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571" name="Google Shape;571;p32:notes"/>
          <p:cNvSpPr txBox="1"/>
          <p:nvPr>
            <p:ph idx="12" type="sldNum"/>
          </p:nvPr>
        </p:nvSpPr>
        <p:spPr>
          <a:xfrm>
            <a:off x="3884613" y="9448185"/>
            <a:ext cx="2971800" cy="498996"/>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572" name="Google Shape;572;p32:notes"/>
          <p:cNvSpPr txBox="1"/>
          <p:nvPr>
            <p:ph idx="3" type="hdr"/>
          </p:nvPr>
        </p:nvSpPr>
        <p:spPr>
          <a:xfrm>
            <a:off x="0" y="0"/>
            <a:ext cx="2971800" cy="49899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MIT-WPU</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6" name="Shape 586"/>
        <p:cNvGrpSpPr/>
        <p:nvPr/>
      </p:nvGrpSpPr>
      <p:grpSpPr>
        <a:xfrm>
          <a:off x="0" y="0"/>
          <a:ext cx="0" cy="0"/>
          <a:chOff x="0" y="0"/>
          <a:chExt cx="0" cy="0"/>
        </a:xfrm>
      </p:grpSpPr>
      <p:sp>
        <p:nvSpPr>
          <p:cNvPr id="587" name="Google Shape;587;p33:notes"/>
          <p:cNvSpPr/>
          <p:nvPr>
            <p:ph idx="2" type="sldImg"/>
          </p:nvPr>
        </p:nvSpPr>
        <p:spPr>
          <a:xfrm>
            <a:off x="444500" y="1243013"/>
            <a:ext cx="5969000" cy="335756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88" name="Google Shape;588;p33:notes"/>
          <p:cNvSpPr txBox="1"/>
          <p:nvPr>
            <p:ph idx="1" type="body"/>
          </p:nvPr>
        </p:nvSpPr>
        <p:spPr>
          <a:xfrm>
            <a:off x="685800" y="4787126"/>
            <a:ext cx="5486400" cy="3916903"/>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589" name="Google Shape;589;p33:notes"/>
          <p:cNvSpPr txBox="1"/>
          <p:nvPr>
            <p:ph idx="12" type="sldNum"/>
          </p:nvPr>
        </p:nvSpPr>
        <p:spPr>
          <a:xfrm>
            <a:off x="3884613" y="9448185"/>
            <a:ext cx="2971800" cy="498996"/>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590" name="Google Shape;590;p33:notes"/>
          <p:cNvSpPr txBox="1"/>
          <p:nvPr>
            <p:ph idx="3" type="hdr"/>
          </p:nvPr>
        </p:nvSpPr>
        <p:spPr>
          <a:xfrm>
            <a:off x="0" y="0"/>
            <a:ext cx="2971800" cy="49899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MIT-WPU</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4" name="Shape 604"/>
        <p:cNvGrpSpPr/>
        <p:nvPr/>
      </p:nvGrpSpPr>
      <p:grpSpPr>
        <a:xfrm>
          <a:off x="0" y="0"/>
          <a:ext cx="0" cy="0"/>
          <a:chOff x="0" y="0"/>
          <a:chExt cx="0" cy="0"/>
        </a:xfrm>
      </p:grpSpPr>
      <p:sp>
        <p:nvSpPr>
          <p:cNvPr id="605" name="Google Shape;605;p34:notes"/>
          <p:cNvSpPr/>
          <p:nvPr>
            <p:ph idx="2" type="sldImg"/>
          </p:nvPr>
        </p:nvSpPr>
        <p:spPr>
          <a:xfrm>
            <a:off x="444500" y="1243013"/>
            <a:ext cx="5969000" cy="335756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06" name="Google Shape;606;p34:notes"/>
          <p:cNvSpPr txBox="1"/>
          <p:nvPr>
            <p:ph idx="1" type="body"/>
          </p:nvPr>
        </p:nvSpPr>
        <p:spPr>
          <a:xfrm>
            <a:off x="685800" y="4787126"/>
            <a:ext cx="5486400" cy="3916903"/>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607" name="Google Shape;607;p34:notes"/>
          <p:cNvSpPr txBox="1"/>
          <p:nvPr>
            <p:ph idx="12" type="sldNum"/>
          </p:nvPr>
        </p:nvSpPr>
        <p:spPr>
          <a:xfrm>
            <a:off x="3884613" y="9448185"/>
            <a:ext cx="2971800" cy="498996"/>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608" name="Google Shape;608;p34:notes"/>
          <p:cNvSpPr txBox="1"/>
          <p:nvPr>
            <p:ph idx="3" type="hdr"/>
          </p:nvPr>
        </p:nvSpPr>
        <p:spPr>
          <a:xfrm>
            <a:off x="0" y="0"/>
            <a:ext cx="2971800" cy="49899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MIT-WPU</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0" name="Shape 620"/>
        <p:cNvGrpSpPr/>
        <p:nvPr/>
      </p:nvGrpSpPr>
      <p:grpSpPr>
        <a:xfrm>
          <a:off x="0" y="0"/>
          <a:ext cx="0" cy="0"/>
          <a:chOff x="0" y="0"/>
          <a:chExt cx="0" cy="0"/>
        </a:xfrm>
      </p:grpSpPr>
      <p:sp>
        <p:nvSpPr>
          <p:cNvPr id="621" name="Google Shape;621;p35:notes"/>
          <p:cNvSpPr/>
          <p:nvPr>
            <p:ph idx="2" type="sldImg"/>
          </p:nvPr>
        </p:nvSpPr>
        <p:spPr>
          <a:xfrm>
            <a:off x="444500" y="1243013"/>
            <a:ext cx="5969000" cy="335756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22" name="Google Shape;622;p35:notes"/>
          <p:cNvSpPr txBox="1"/>
          <p:nvPr>
            <p:ph idx="1" type="body"/>
          </p:nvPr>
        </p:nvSpPr>
        <p:spPr>
          <a:xfrm>
            <a:off x="685800" y="4787126"/>
            <a:ext cx="5486400" cy="3916903"/>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623" name="Google Shape;623;p35:notes"/>
          <p:cNvSpPr txBox="1"/>
          <p:nvPr>
            <p:ph idx="12" type="sldNum"/>
          </p:nvPr>
        </p:nvSpPr>
        <p:spPr>
          <a:xfrm>
            <a:off x="3884613" y="9448185"/>
            <a:ext cx="2971800" cy="498996"/>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624" name="Google Shape;624;p35:notes"/>
          <p:cNvSpPr txBox="1"/>
          <p:nvPr>
            <p:ph idx="3" type="hdr"/>
          </p:nvPr>
        </p:nvSpPr>
        <p:spPr>
          <a:xfrm>
            <a:off x="0" y="0"/>
            <a:ext cx="2971800" cy="49899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MIT-WPU</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3" name="Shape 653"/>
        <p:cNvGrpSpPr/>
        <p:nvPr/>
      </p:nvGrpSpPr>
      <p:grpSpPr>
        <a:xfrm>
          <a:off x="0" y="0"/>
          <a:ext cx="0" cy="0"/>
          <a:chOff x="0" y="0"/>
          <a:chExt cx="0" cy="0"/>
        </a:xfrm>
      </p:grpSpPr>
      <p:sp>
        <p:nvSpPr>
          <p:cNvPr id="654" name="Google Shape;654;p36:notes"/>
          <p:cNvSpPr/>
          <p:nvPr>
            <p:ph idx="2" type="sldImg"/>
          </p:nvPr>
        </p:nvSpPr>
        <p:spPr>
          <a:xfrm>
            <a:off x="444500" y="1243013"/>
            <a:ext cx="5969000" cy="335756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55" name="Google Shape;655;p36:notes"/>
          <p:cNvSpPr txBox="1"/>
          <p:nvPr>
            <p:ph idx="1" type="body"/>
          </p:nvPr>
        </p:nvSpPr>
        <p:spPr>
          <a:xfrm>
            <a:off x="685800" y="4787126"/>
            <a:ext cx="5486400" cy="3916903"/>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656" name="Google Shape;656;p36:notes"/>
          <p:cNvSpPr txBox="1"/>
          <p:nvPr>
            <p:ph idx="12" type="sldNum"/>
          </p:nvPr>
        </p:nvSpPr>
        <p:spPr>
          <a:xfrm>
            <a:off x="3884613" y="9448185"/>
            <a:ext cx="2971800" cy="498996"/>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657" name="Google Shape;657;p36:notes"/>
          <p:cNvSpPr txBox="1"/>
          <p:nvPr>
            <p:ph idx="3" type="hdr"/>
          </p:nvPr>
        </p:nvSpPr>
        <p:spPr>
          <a:xfrm>
            <a:off x="0" y="0"/>
            <a:ext cx="2971800" cy="49899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MIT-WPU</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8" name="Shape 688"/>
        <p:cNvGrpSpPr/>
        <p:nvPr/>
      </p:nvGrpSpPr>
      <p:grpSpPr>
        <a:xfrm>
          <a:off x="0" y="0"/>
          <a:ext cx="0" cy="0"/>
          <a:chOff x="0" y="0"/>
          <a:chExt cx="0" cy="0"/>
        </a:xfrm>
      </p:grpSpPr>
      <p:sp>
        <p:nvSpPr>
          <p:cNvPr id="689" name="Google Shape;689;p37:notes"/>
          <p:cNvSpPr/>
          <p:nvPr>
            <p:ph idx="2" type="sldImg"/>
          </p:nvPr>
        </p:nvSpPr>
        <p:spPr>
          <a:xfrm>
            <a:off x="444500" y="1243013"/>
            <a:ext cx="5969000" cy="335756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90" name="Google Shape;690;p37:notes"/>
          <p:cNvSpPr txBox="1"/>
          <p:nvPr>
            <p:ph idx="1" type="body"/>
          </p:nvPr>
        </p:nvSpPr>
        <p:spPr>
          <a:xfrm>
            <a:off x="685800" y="4787126"/>
            <a:ext cx="5486400" cy="3916903"/>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691" name="Google Shape;691;p37:notes"/>
          <p:cNvSpPr txBox="1"/>
          <p:nvPr>
            <p:ph idx="12" type="sldNum"/>
          </p:nvPr>
        </p:nvSpPr>
        <p:spPr>
          <a:xfrm>
            <a:off x="3884613" y="9448185"/>
            <a:ext cx="2971800" cy="498996"/>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692" name="Google Shape;692;p37:notes"/>
          <p:cNvSpPr txBox="1"/>
          <p:nvPr>
            <p:ph idx="3" type="hdr"/>
          </p:nvPr>
        </p:nvSpPr>
        <p:spPr>
          <a:xfrm>
            <a:off x="0" y="0"/>
            <a:ext cx="2971800" cy="49899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MIT-WPU</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8" name="Shape 708"/>
        <p:cNvGrpSpPr/>
        <p:nvPr/>
      </p:nvGrpSpPr>
      <p:grpSpPr>
        <a:xfrm>
          <a:off x="0" y="0"/>
          <a:ext cx="0" cy="0"/>
          <a:chOff x="0" y="0"/>
          <a:chExt cx="0" cy="0"/>
        </a:xfrm>
      </p:grpSpPr>
      <p:sp>
        <p:nvSpPr>
          <p:cNvPr id="709" name="Google Shape;709;p38:notes"/>
          <p:cNvSpPr/>
          <p:nvPr>
            <p:ph idx="2" type="sldImg"/>
          </p:nvPr>
        </p:nvSpPr>
        <p:spPr>
          <a:xfrm>
            <a:off x="444500" y="1243013"/>
            <a:ext cx="5969000" cy="335756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10" name="Google Shape;710;p38:notes"/>
          <p:cNvSpPr txBox="1"/>
          <p:nvPr>
            <p:ph idx="1" type="body"/>
          </p:nvPr>
        </p:nvSpPr>
        <p:spPr>
          <a:xfrm>
            <a:off x="685800" y="4787126"/>
            <a:ext cx="5486400" cy="3916903"/>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711" name="Google Shape;711;p38:notes"/>
          <p:cNvSpPr txBox="1"/>
          <p:nvPr>
            <p:ph idx="12" type="sldNum"/>
          </p:nvPr>
        </p:nvSpPr>
        <p:spPr>
          <a:xfrm>
            <a:off x="3884613" y="9448185"/>
            <a:ext cx="2971800" cy="498996"/>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712" name="Google Shape;712;p38:notes"/>
          <p:cNvSpPr txBox="1"/>
          <p:nvPr>
            <p:ph idx="3" type="hdr"/>
          </p:nvPr>
        </p:nvSpPr>
        <p:spPr>
          <a:xfrm>
            <a:off x="0" y="0"/>
            <a:ext cx="2971800" cy="49899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MIT-WPU</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6" name="Shape 726"/>
        <p:cNvGrpSpPr/>
        <p:nvPr/>
      </p:nvGrpSpPr>
      <p:grpSpPr>
        <a:xfrm>
          <a:off x="0" y="0"/>
          <a:ext cx="0" cy="0"/>
          <a:chOff x="0" y="0"/>
          <a:chExt cx="0" cy="0"/>
        </a:xfrm>
      </p:grpSpPr>
      <p:sp>
        <p:nvSpPr>
          <p:cNvPr id="727" name="Google Shape;727;p39:notes"/>
          <p:cNvSpPr/>
          <p:nvPr>
            <p:ph idx="2" type="sldImg"/>
          </p:nvPr>
        </p:nvSpPr>
        <p:spPr>
          <a:xfrm>
            <a:off x="444500" y="1243013"/>
            <a:ext cx="5969000" cy="335756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28" name="Google Shape;728;p39:notes"/>
          <p:cNvSpPr txBox="1"/>
          <p:nvPr>
            <p:ph idx="1" type="body"/>
          </p:nvPr>
        </p:nvSpPr>
        <p:spPr>
          <a:xfrm>
            <a:off x="685800" y="4787126"/>
            <a:ext cx="5486400" cy="3916903"/>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729" name="Google Shape;729;p39:notes"/>
          <p:cNvSpPr txBox="1"/>
          <p:nvPr>
            <p:ph idx="12" type="sldNum"/>
          </p:nvPr>
        </p:nvSpPr>
        <p:spPr>
          <a:xfrm>
            <a:off x="3884613" y="9448185"/>
            <a:ext cx="2971800" cy="498996"/>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730" name="Google Shape;730;p39:notes"/>
          <p:cNvSpPr txBox="1"/>
          <p:nvPr>
            <p:ph idx="3" type="hdr"/>
          </p:nvPr>
        </p:nvSpPr>
        <p:spPr>
          <a:xfrm>
            <a:off x="0" y="0"/>
            <a:ext cx="2971800" cy="49899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MIT-WPU</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p4:notes"/>
          <p:cNvSpPr txBox="1"/>
          <p:nvPr>
            <p:ph idx="1" type="body"/>
          </p:nvPr>
        </p:nvSpPr>
        <p:spPr>
          <a:xfrm>
            <a:off x="685800" y="4724956"/>
            <a:ext cx="5486400" cy="4476274"/>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4:notes"/>
          <p:cNvSpPr/>
          <p:nvPr>
            <p:ph idx="2" type="sldImg"/>
          </p:nvPr>
        </p:nvSpPr>
        <p:spPr>
          <a:xfrm>
            <a:off x="114300" y="746125"/>
            <a:ext cx="6629400" cy="3730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3" name="Shape 743"/>
        <p:cNvGrpSpPr/>
        <p:nvPr/>
      </p:nvGrpSpPr>
      <p:grpSpPr>
        <a:xfrm>
          <a:off x="0" y="0"/>
          <a:ext cx="0" cy="0"/>
          <a:chOff x="0" y="0"/>
          <a:chExt cx="0" cy="0"/>
        </a:xfrm>
      </p:grpSpPr>
      <p:sp>
        <p:nvSpPr>
          <p:cNvPr id="744" name="Google Shape;744;p40:notes"/>
          <p:cNvSpPr txBox="1"/>
          <p:nvPr>
            <p:ph idx="1" type="body"/>
          </p:nvPr>
        </p:nvSpPr>
        <p:spPr>
          <a:xfrm>
            <a:off x="685800" y="4724956"/>
            <a:ext cx="5486400" cy="4476274"/>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40:notes"/>
          <p:cNvSpPr/>
          <p:nvPr>
            <p:ph idx="2" type="sldImg"/>
          </p:nvPr>
        </p:nvSpPr>
        <p:spPr>
          <a:xfrm>
            <a:off x="114300" y="746125"/>
            <a:ext cx="6629400" cy="3730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7" name="Shape 757"/>
        <p:cNvGrpSpPr/>
        <p:nvPr/>
      </p:nvGrpSpPr>
      <p:grpSpPr>
        <a:xfrm>
          <a:off x="0" y="0"/>
          <a:ext cx="0" cy="0"/>
          <a:chOff x="0" y="0"/>
          <a:chExt cx="0" cy="0"/>
        </a:xfrm>
      </p:grpSpPr>
      <p:sp>
        <p:nvSpPr>
          <p:cNvPr id="758" name="Google Shape;758;p41:notes"/>
          <p:cNvSpPr/>
          <p:nvPr>
            <p:ph idx="2" type="sldImg"/>
          </p:nvPr>
        </p:nvSpPr>
        <p:spPr>
          <a:xfrm>
            <a:off x="444500" y="1243013"/>
            <a:ext cx="5969000" cy="335756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59" name="Google Shape;759;p41:notes"/>
          <p:cNvSpPr txBox="1"/>
          <p:nvPr>
            <p:ph idx="1" type="body"/>
          </p:nvPr>
        </p:nvSpPr>
        <p:spPr>
          <a:xfrm>
            <a:off x="685800" y="4787126"/>
            <a:ext cx="5486400" cy="3916903"/>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760" name="Google Shape;760;p41:notes"/>
          <p:cNvSpPr txBox="1"/>
          <p:nvPr>
            <p:ph idx="12" type="sldNum"/>
          </p:nvPr>
        </p:nvSpPr>
        <p:spPr>
          <a:xfrm>
            <a:off x="3884613" y="9448185"/>
            <a:ext cx="2971800" cy="498996"/>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761" name="Google Shape;761;p41:notes"/>
          <p:cNvSpPr txBox="1"/>
          <p:nvPr>
            <p:ph idx="3" type="hdr"/>
          </p:nvPr>
        </p:nvSpPr>
        <p:spPr>
          <a:xfrm>
            <a:off x="0" y="0"/>
            <a:ext cx="2971800" cy="49899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MIT-WPU</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3" name="Shape 773"/>
        <p:cNvGrpSpPr/>
        <p:nvPr/>
      </p:nvGrpSpPr>
      <p:grpSpPr>
        <a:xfrm>
          <a:off x="0" y="0"/>
          <a:ext cx="0" cy="0"/>
          <a:chOff x="0" y="0"/>
          <a:chExt cx="0" cy="0"/>
        </a:xfrm>
      </p:grpSpPr>
      <p:sp>
        <p:nvSpPr>
          <p:cNvPr id="774" name="Google Shape;774;p42:notes"/>
          <p:cNvSpPr/>
          <p:nvPr>
            <p:ph idx="2" type="sldImg"/>
          </p:nvPr>
        </p:nvSpPr>
        <p:spPr>
          <a:xfrm>
            <a:off x="444500" y="1243013"/>
            <a:ext cx="5969000" cy="335756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75" name="Google Shape;775;p42:notes"/>
          <p:cNvSpPr txBox="1"/>
          <p:nvPr>
            <p:ph idx="1" type="body"/>
          </p:nvPr>
        </p:nvSpPr>
        <p:spPr>
          <a:xfrm>
            <a:off x="685800" y="4787126"/>
            <a:ext cx="5486400" cy="3916903"/>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776" name="Google Shape;776;p42:notes"/>
          <p:cNvSpPr txBox="1"/>
          <p:nvPr>
            <p:ph idx="12" type="sldNum"/>
          </p:nvPr>
        </p:nvSpPr>
        <p:spPr>
          <a:xfrm>
            <a:off x="3884613" y="9448185"/>
            <a:ext cx="2971800" cy="498996"/>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777" name="Google Shape;777;p42:notes"/>
          <p:cNvSpPr txBox="1"/>
          <p:nvPr>
            <p:ph idx="3" type="hdr"/>
          </p:nvPr>
        </p:nvSpPr>
        <p:spPr>
          <a:xfrm>
            <a:off x="0" y="0"/>
            <a:ext cx="2971800" cy="49899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MIT-WPU</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9" name="Shape 789"/>
        <p:cNvGrpSpPr/>
        <p:nvPr/>
      </p:nvGrpSpPr>
      <p:grpSpPr>
        <a:xfrm>
          <a:off x="0" y="0"/>
          <a:ext cx="0" cy="0"/>
          <a:chOff x="0" y="0"/>
          <a:chExt cx="0" cy="0"/>
        </a:xfrm>
      </p:grpSpPr>
      <p:sp>
        <p:nvSpPr>
          <p:cNvPr id="790" name="Google Shape;790;p43:notes"/>
          <p:cNvSpPr/>
          <p:nvPr>
            <p:ph idx="2" type="sldImg"/>
          </p:nvPr>
        </p:nvSpPr>
        <p:spPr>
          <a:xfrm>
            <a:off x="444500" y="1243013"/>
            <a:ext cx="5969000" cy="335756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91" name="Google Shape;791;p43:notes"/>
          <p:cNvSpPr txBox="1"/>
          <p:nvPr>
            <p:ph idx="1" type="body"/>
          </p:nvPr>
        </p:nvSpPr>
        <p:spPr>
          <a:xfrm>
            <a:off x="685800" y="4787126"/>
            <a:ext cx="5486400" cy="3916903"/>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792" name="Google Shape;792;p43:notes"/>
          <p:cNvSpPr txBox="1"/>
          <p:nvPr>
            <p:ph idx="12" type="sldNum"/>
          </p:nvPr>
        </p:nvSpPr>
        <p:spPr>
          <a:xfrm>
            <a:off x="3884613" y="9448185"/>
            <a:ext cx="2971800" cy="498996"/>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793" name="Google Shape;793;p43:notes"/>
          <p:cNvSpPr txBox="1"/>
          <p:nvPr>
            <p:ph idx="3" type="hdr"/>
          </p:nvPr>
        </p:nvSpPr>
        <p:spPr>
          <a:xfrm>
            <a:off x="0" y="0"/>
            <a:ext cx="2971800" cy="49899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MIT-WPU</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5" name="Shape 805"/>
        <p:cNvGrpSpPr/>
        <p:nvPr/>
      </p:nvGrpSpPr>
      <p:grpSpPr>
        <a:xfrm>
          <a:off x="0" y="0"/>
          <a:ext cx="0" cy="0"/>
          <a:chOff x="0" y="0"/>
          <a:chExt cx="0" cy="0"/>
        </a:xfrm>
      </p:grpSpPr>
      <p:sp>
        <p:nvSpPr>
          <p:cNvPr id="806" name="Google Shape;806;p44:notes"/>
          <p:cNvSpPr txBox="1"/>
          <p:nvPr>
            <p:ph idx="1" type="body"/>
          </p:nvPr>
        </p:nvSpPr>
        <p:spPr>
          <a:xfrm>
            <a:off x="685800" y="4724956"/>
            <a:ext cx="5486400" cy="4476274"/>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44:notes"/>
          <p:cNvSpPr/>
          <p:nvPr>
            <p:ph idx="2" type="sldImg"/>
          </p:nvPr>
        </p:nvSpPr>
        <p:spPr>
          <a:xfrm>
            <a:off x="114300" y="746125"/>
            <a:ext cx="6629400" cy="3730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2" name="Shape 822"/>
        <p:cNvGrpSpPr/>
        <p:nvPr/>
      </p:nvGrpSpPr>
      <p:grpSpPr>
        <a:xfrm>
          <a:off x="0" y="0"/>
          <a:ext cx="0" cy="0"/>
          <a:chOff x="0" y="0"/>
          <a:chExt cx="0" cy="0"/>
        </a:xfrm>
      </p:grpSpPr>
      <p:sp>
        <p:nvSpPr>
          <p:cNvPr id="823" name="Google Shape;823;p45:notes"/>
          <p:cNvSpPr/>
          <p:nvPr>
            <p:ph idx="2" type="sldImg"/>
          </p:nvPr>
        </p:nvSpPr>
        <p:spPr>
          <a:xfrm>
            <a:off x="444500" y="1243013"/>
            <a:ext cx="5969000" cy="335756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24" name="Google Shape;824;p45:notes"/>
          <p:cNvSpPr txBox="1"/>
          <p:nvPr>
            <p:ph idx="1" type="body"/>
          </p:nvPr>
        </p:nvSpPr>
        <p:spPr>
          <a:xfrm>
            <a:off x="685800" y="4787126"/>
            <a:ext cx="5486400" cy="3916903"/>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825" name="Google Shape;825;p45:notes"/>
          <p:cNvSpPr txBox="1"/>
          <p:nvPr>
            <p:ph idx="12" type="sldNum"/>
          </p:nvPr>
        </p:nvSpPr>
        <p:spPr>
          <a:xfrm>
            <a:off x="3884613" y="9448185"/>
            <a:ext cx="2971800" cy="498996"/>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826" name="Google Shape;826;p45:notes"/>
          <p:cNvSpPr txBox="1"/>
          <p:nvPr>
            <p:ph idx="3" type="hdr"/>
          </p:nvPr>
        </p:nvSpPr>
        <p:spPr>
          <a:xfrm>
            <a:off x="0" y="0"/>
            <a:ext cx="2971800" cy="49899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MIT-WPU</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8" name="Shape 838"/>
        <p:cNvGrpSpPr/>
        <p:nvPr/>
      </p:nvGrpSpPr>
      <p:grpSpPr>
        <a:xfrm>
          <a:off x="0" y="0"/>
          <a:ext cx="0" cy="0"/>
          <a:chOff x="0" y="0"/>
          <a:chExt cx="0" cy="0"/>
        </a:xfrm>
      </p:grpSpPr>
      <p:sp>
        <p:nvSpPr>
          <p:cNvPr id="839" name="Google Shape;839;p46:notes"/>
          <p:cNvSpPr txBox="1"/>
          <p:nvPr>
            <p:ph idx="1" type="body"/>
          </p:nvPr>
        </p:nvSpPr>
        <p:spPr>
          <a:xfrm>
            <a:off x="685800" y="4724956"/>
            <a:ext cx="5486400" cy="4476274"/>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46:notes"/>
          <p:cNvSpPr/>
          <p:nvPr>
            <p:ph idx="2" type="sldImg"/>
          </p:nvPr>
        </p:nvSpPr>
        <p:spPr>
          <a:xfrm>
            <a:off x="114300" y="746125"/>
            <a:ext cx="6629400" cy="3730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4" name="Shape 854"/>
        <p:cNvGrpSpPr/>
        <p:nvPr/>
      </p:nvGrpSpPr>
      <p:grpSpPr>
        <a:xfrm>
          <a:off x="0" y="0"/>
          <a:ext cx="0" cy="0"/>
          <a:chOff x="0" y="0"/>
          <a:chExt cx="0" cy="0"/>
        </a:xfrm>
      </p:grpSpPr>
      <p:sp>
        <p:nvSpPr>
          <p:cNvPr id="855" name="Google Shape;855;p47:notes"/>
          <p:cNvSpPr txBox="1"/>
          <p:nvPr>
            <p:ph idx="1" type="body"/>
          </p:nvPr>
        </p:nvSpPr>
        <p:spPr>
          <a:xfrm>
            <a:off x="685800" y="4724956"/>
            <a:ext cx="5486400" cy="4476274"/>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47:notes"/>
          <p:cNvSpPr/>
          <p:nvPr>
            <p:ph idx="2" type="sldImg"/>
          </p:nvPr>
        </p:nvSpPr>
        <p:spPr>
          <a:xfrm>
            <a:off x="114300" y="746125"/>
            <a:ext cx="6629400" cy="3730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2" name="Shape 872"/>
        <p:cNvGrpSpPr/>
        <p:nvPr/>
      </p:nvGrpSpPr>
      <p:grpSpPr>
        <a:xfrm>
          <a:off x="0" y="0"/>
          <a:ext cx="0" cy="0"/>
          <a:chOff x="0" y="0"/>
          <a:chExt cx="0" cy="0"/>
        </a:xfrm>
      </p:grpSpPr>
      <p:sp>
        <p:nvSpPr>
          <p:cNvPr id="873" name="Google Shape;873;p48:notes"/>
          <p:cNvSpPr/>
          <p:nvPr>
            <p:ph idx="2" type="sldImg"/>
          </p:nvPr>
        </p:nvSpPr>
        <p:spPr>
          <a:xfrm>
            <a:off x="114300" y="746125"/>
            <a:ext cx="6629400" cy="3730625"/>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74" name="Google Shape;874;p48:notes"/>
          <p:cNvSpPr txBox="1"/>
          <p:nvPr>
            <p:ph idx="1" type="body"/>
          </p:nvPr>
        </p:nvSpPr>
        <p:spPr>
          <a:xfrm>
            <a:off x="685800" y="4724956"/>
            <a:ext cx="5486400" cy="4476274"/>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5" name="Shape 895"/>
        <p:cNvGrpSpPr/>
        <p:nvPr/>
      </p:nvGrpSpPr>
      <p:grpSpPr>
        <a:xfrm>
          <a:off x="0" y="0"/>
          <a:ext cx="0" cy="0"/>
          <a:chOff x="0" y="0"/>
          <a:chExt cx="0" cy="0"/>
        </a:xfrm>
      </p:grpSpPr>
      <p:sp>
        <p:nvSpPr>
          <p:cNvPr id="896" name="Google Shape;896;p49:notes"/>
          <p:cNvSpPr txBox="1"/>
          <p:nvPr>
            <p:ph idx="1" type="body"/>
          </p:nvPr>
        </p:nvSpPr>
        <p:spPr>
          <a:xfrm>
            <a:off x="685800" y="4724956"/>
            <a:ext cx="5486400" cy="4476274"/>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49:notes"/>
          <p:cNvSpPr/>
          <p:nvPr>
            <p:ph idx="2" type="sldImg"/>
          </p:nvPr>
        </p:nvSpPr>
        <p:spPr>
          <a:xfrm>
            <a:off x="114300" y="746125"/>
            <a:ext cx="6629400" cy="3730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p5:notes"/>
          <p:cNvSpPr txBox="1"/>
          <p:nvPr>
            <p:ph idx="1" type="body"/>
          </p:nvPr>
        </p:nvSpPr>
        <p:spPr>
          <a:xfrm>
            <a:off x="685800" y="4724956"/>
            <a:ext cx="5486400" cy="4476274"/>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5:notes"/>
          <p:cNvSpPr/>
          <p:nvPr>
            <p:ph idx="2" type="sldImg"/>
          </p:nvPr>
        </p:nvSpPr>
        <p:spPr>
          <a:xfrm>
            <a:off x="114300" y="746125"/>
            <a:ext cx="6629400" cy="3730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2" name="Shape 912"/>
        <p:cNvGrpSpPr/>
        <p:nvPr/>
      </p:nvGrpSpPr>
      <p:grpSpPr>
        <a:xfrm>
          <a:off x="0" y="0"/>
          <a:ext cx="0" cy="0"/>
          <a:chOff x="0" y="0"/>
          <a:chExt cx="0" cy="0"/>
        </a:xfrm>
      </p:grpSpPr>
      <p:sp>
        <p:nvSpPr>
          <p:cNvPr id="913" name="Google Shape;913;p50:notes"/>
          <p:cNvSpPr/>
          <p:nvPr>
            <p:ph idx="2" type="sldImg"/>
          </p:nvPr>
        </p:nvSpPr>
        <p:spPr>
          <a:xfrm>
            <a:off x="444500" y="1243013"/>
            <a:ext cx="5969000" cy="335756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14" name="Google Shape;914;p50:notes"/>
          <p:cNvSpPr txBox="1"/>
          <p:nvPr>
            <p:ph idx="1" type="body"/>
          </p:nvPr>
        </p:nvSpPr>
        <p:spPr>
          <a:xfrm>
            <a:off x="685800" y="4787126"/>
            <a:ext cx="5486400" cy="3916903"/>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915" name="Google Shape;915;p50:notes"/>
          <p:cNvSpPr txBox="1"/>
          <p:nvPr>
            <p:ph idx="12" type="sldNum"/>
          </p:nvPr>
        </p:nvSpPr>
        <p:spPr>
          <a:xfrm>
            <a:off x="3884613" y="9448185"/>
            <a:ext cx="2971800" cy="498996"/>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916" name="Google Shape;916;p50:notes"/>
          <p:cNvSpPr txBox="1"/>
          <p:nvPr>
            <p:ph idx="3" type="hdr"/>
          </p:nvPr>
        </p:nvSpPr>
        <p:spPr>
          <a:xfrm>
            <a:off x="0" y="0"/>
            <a:ext cx="2971800" cy="49899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MIT-WPU</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9" name="Shape 929"/>
        <p:cNvGrpSpPr/>
        <p:nvPr/>
      </p:nvGrpSpPr>
      <p:grpSpPr>
        <a:xfrm>
          <a:off x="0" y="0"/>
          <a:ext cx="0" cy="0"/>
          <a:chOff x="0" y="0"/>
          <a:chExt cx="0" cy="0"/>
        </a:xfrm>
      </p:grpSpPr>
      <p:sp>
        <p:nvSpPr>
          <p:cNvPr id="930" name="Google Shape;930;p51:notes"/>
          <p:cNvSpPr/>
          <p:nvPr>
            <p:ph idx="2" type="sldImg"/>
          </p:nvPr>
        </p:nvSpPr>
        <p:spPr>
          <a:xfrm>
            <a:off x="444500" y="1243013"/>
            <a:ext cx="5969000" cy="335756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31" name="Google Shape;931;p51:notes"/>
          <p:cNvSpPr txBox="1"/>
          <p:nvPr>
            <p:ph idx="1" type="body"/>
          </p:nvPr>
        </p:nvSpPr>
        <p:spPr>
          <a:xfrm>
            <a:off x="685800" y="4787126"/>
            <a:ext cx="5486400" cy="3916903"/>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932" name="Google Shape;932;p51:notes"/>
          <p:cNvSpPr txBox="1"/>
          <p:nvPr>
            <p:ph idx="12" type="sldNum"/>
          </p:nvPr>
        </p:nvSpPr>
        <p:spPr>
          <a:xfrm>
            <a:off x="3884613" y="9448185"/>
            <a:ext cx="2971800" cy="498996"/>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933" name="Google Shape;933;p51:notes"/>
          <p:cNvSpPr txBox="1"/>
          <p:nvPr>
            <p:ph idx="3" type="hdr"/>
          </p:nvPr>
        </p:nvSpPr>
        <p:spPr>
          <a:xfrm>
            <a:off x="0" y="0"/>
            <a:ext cx="2971800" cy="49899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MIT-WPU</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5" name="Shape 945"/>
        <p:cNvGrpSpPr/>
        <p:nvPr/>
      </p:nvGrpSpPr>
      <p:grpSpPr>
        <a:xfrm>
          <a:off x="0" y="0"/>
          <a:ext cx="0" cy="0"/>
          <a:chOff x="0" y="0"/>
          <a:chExt cx="0" cy="0"/>
        </a:xfrm>
      </p:grpSpPr>
      <p:sp>
        <p:nvSpPr>
          <p:cNvPr id="946" name="Google Shape;946;p52:notes"/>
          <p:cNvSpPr/>
          <p:nvPr>
            <p:ph idx="2" type="sldImg"/>
          </p:nvPr>
        </p:nvSpPr>
        <p:spPr>
          <a:xfrm>
            <a:off x="444500" y="1243013"/>
            <a:ext cx="5969000" cy="335756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47" name="Google Shape;947;p52:notes"/>
          <p:cNvSpPr txBox="1"/>
          <p:nvPr>
            <p:ph idx="1" type="body"/>
          </p:nvPr>
        </p:nvSpPr>
        <p:spPr>
          <a:xfrm>
            <a:off x="685800" y="4787126"/>
            <a:ext cx="5486400" cy="3916903"/>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948" name="Google Shape;948;p52:notes"/>
          <p:cNvSpPr txBox="1"/>
          <p:nvPr>
            <p:ph idx="12" type="sldNum"/>
          </p:nvPr>
        </p:nvSpPr>
        <p:spPr>
          <a:xfrm>
            <a:off x="3884613" y="9448185"/>
            <a:ext cx="2971800" cy="498996"/>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949" name="Google Shape;949;p52:notes"/>
          <p:cNvSpPr txBox="1"/>
          <p:nvPr>
            <p:ph idx="3" type="hdr"/>
          </p:nvPr>
        </p:nvSpPr>
        <p:spPr>
          <a:xfrm>
            <a:off x="0" y="0"/>
            <a:ext cx="2971800" cy="49899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MIT-WPU</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2" name="Shape 962"/>
        <p:cNvGrpSpPr/>
        <p:nvPr/>
      </p:nvGrpSpPr>
      <p:grpSpPr>
        <a:xfrm>
          <a:off x="0" y="0"/>
          <a:ext cx="0" cy="0"/>
          <a:chOff x="0" y="0"/>
          <a:chExt cx="0" cy="0"/>
        </a:xfrm>
      </p:grpSpPr>
      <p:sp>
        <p:nvSpPr>
          <p:cNvPr id="963" name="Google Shape;963;p53:notes"/>
          <p:cNvSpPr/>
          <p:nvPr>
            <p:ph idx="2" type="sldImg"/>
          </p:nvPr>
        </p:nvSpPr>
        <p:spPr>
          <a:xfrm>
            <a:off x="444500" y="1243013"/>
            <a:ext cx="5969000" cy="335756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64" name="Google Shape;964;p53:notes"/>
          <p:cNvSpPr txBox="1"/>
          <p:nvPr>
            <p:ph idx="1" type="body"/>
          </p:nvPr>
        </p:nvSpPr>
        <p:spPr>
          <a:xfrm>
            <a:off x="685800" y="4787126"/>
            <a:ext cx="5486400" cy="3916903"/>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965" name="Google Shape;965;p53:notes"/>
          <p:cNvSpPr txBox="1"/>
          <p:nvPr>
            <p:ph idx="12" type="sldNum"/>
          </p:nvPr>
        </p:nvSpPr>
        <p:spPr>
          <a:xfrm>
            <a:off x="3884613" y="9448185"/>
            <a:ext cx="2971800" cy="498996"/>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966" name="Google Shape;966;p53:notes"/>
          <p:cNvSpPr txBox="1"/>
          <p:nvPr>
            <p:ph idx="3" type="hdr"/>
          </p:nvPr>
        </p:nvSpPr>
        <p:spPr>
          <a:xfrm>
            <a:off x="0" y="0"/>
            <a:ext cx="2971800" cy="49899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MIT-WPU</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9" name="Shape 979"/>
        <p:cNvGrpSpPr/>
        <p:nvPr/>
      </p:nvGrpSpPr>
      <p:grpSpPr>
        <a:xfrm>
          <a:off x="0" y="0"/>
          <a:ext cx="0" cy="0"/>
          <a:chOff x="0" y="0"/>
          <a:chExt cx="0" cy="0"/>
        </a:xfrm>
      </p:grpSpPr>
      <p:sp>
        <p:nvSpPr>
          <p:cNvPr id="980" name="Google Shape;980;p54:notes"/>
          <p:cNvSpPr/>
          <p:nvPr>
            <p:ph idx="2" type="sldImg"/>
          </p:nvPr>
        </p:nvSpPr>
        <p:spPr>
          <a:xfrm>
            <a:off x="444500" y="1243013"/>
            <a:ext cx="5969000" cy="335756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81" name="Google Shape;981;p54:notes"/>
          <p:cNvSpPr txBox="1"/>
          <p:nvPr>
            <p:ph idx="1" type="body"/>
          </p:nvPr>
        </p:nvSpPr>
        <p:spPr>
          <a:xfrm>
            <a:off x="685800" y="4787126"/>
            <a:ext cx="5486400" cy="3916903"/>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982" name="Google Shape;982;p54:notes"/>
          <p:cNvSpPr txBox="1"/>
          <p:nvPr>
            <p:ph idx="12" type="sldNum"/>
          </p:nvPr>
        </p:nvSpPr>
        <p:spPr>
          <a:xfrm>
            <a:off x="3884613" y="9448185"/>
            <a:ext cx="2971800" cy="498996"/>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983" name="Google Shape;983;p54:notes"/>
          <p:cNvSpPr txBox="1"/>
          <p:nvPr>
            <p:ph idx="3" type="hdr"/>
          </p:nvPr>
        </p:nvSpPr>
        <p:spPr>
          <a:xfrm>
            <a:off x="0" y="0"/>
            <a:ext cx="2971800" cy="49899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MIT-WPU</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5" name="Shape 995"/>
        <p:cNvGrpSpPr/>
        <p:nvPr/>
      </p:nvGrpSpPr>
      <p:grpSpPr>
        <a:xfrm>
          <a:off x="0" y="0"/>
          <a:ext cx="0" cy="0"/>
          <a:chOff x="0" y="0"/>
          <a:chExt cx="0" cy="0"/>
        </a:xfrm>
      </p:grpSpPr>
      <p:sp>
        <p:nvSpPr>
          <p:cNvPr id="996" name="Google Shape;996;p55:notes"/>
          <p:cNvSpPr/>
          <p:nvPr>
            <p:ph idx="2" type="sldImg"/>
          </p:nvPr>
        </p:nvSpPr>
        <p:spPr>
          <a:xfrm>
            <a:off x="444500" y="1243013"/>
            <a:ext cx="5969000" cy="335756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97" name="Google Shape;997;p55:notes"/>
          <p:cNvSpPr txBox="1"/>
          <p:nvPr>
            <p:ph idx="1" type="body"/>
          </p:nvPr>
        </p:nvSpPr>
        <p:spPr>
          <a:xfrm>
            <a:off x="685800" y="4787126"/>
            <a:ext cx="5486400" cy="3916903"/>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998" name="Google Shape;998;p55:notes"/>
          <p:cNvSpPr txBox="1"/>
          <p:nvPr>
            <p:ph idx="12" type="sldNum"/>
          </p:nvPr>
        </p:nvSpPr>
        <p:spPr>
          <a:xfrm>
            <a:off x="3884613" y="9448185"/>
            <a:ext cx="2971800" cy="498996"/>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999" name="Google Shape;999;p55:notes"/>
          <p:cNvSpPr txBox="1"/>
          <p:nvPr>
            <p:ph idx="3" type="hdr"/>
          </p:nvPr>
        </p:nvSpPr>
        <p:spPr>
          <a:xfrm>
            <a:off x="0" y="0"/>
            <a:ext cx="2971800" cy="49899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MIT-WPU</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4" name="Shape 1014"/>
        <p:cNvGrpSpPr/>
        <p:nvPr/>
      </p:nvGrpSpPr>
      <p:grpSpPr>
        <a:xfrm>
          <a:off x="0" y="0"/>
          <a:ext cx="0" cy="0"/>
          <a:chOff x="0" y="0"/>
          <a:chExt cx="0" cy="0"/>
        </a:xfrm>
      </p:grpSpPr>
      <p:sp>
        <p:nvSpPr>
          <p:cNvPr id="1015" name="Google Shape;1015;p56:notes"/>
          <p:cNvSpPr/>
          <p:nvPr>
            <p:ph idx="2" type="sldImg"/>
          </p:nvPr>
        </p:nvSpPr>
        <p:spPr>
          <a:xfrm>
            <a:off x="444500" y="1243013"/>
            <a:ext cx="5969000" cy="335756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16" name="Google Shape;1016;p56:notes"/>
          <p:cNvSpPr txBox="1"/>
          <p:nvPr>
            <p:ph idx="1" type="body"/>
          </p:nvPr>
        </p:nvSpPr>
        <p:spPr>
          <a:xfrm>
            <a:off x="685800" y="4787126"/>
            <a:ext cx="5486400" cy="3916903"/>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1017" name="Google Shape;1017;p56:notes"/>
          <p:cNvSpPr txBox="1"/>
          <p:nvPr>
            <p:ph idx="12" type="sldNum"/>
          </p:nvPr>
        </p:nvSpPr>
        <p:spPr>
          <a:xfrm>
            <a:off x="3884613" y="9448185"/>
            <a:ext cx="2971800" cy="498996"/>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1018" name="Google Shape;1018;p56:notes"/>
          <p:cNvSpPr txBox="1"/>
          <p:nvPr>
            <p:ph idx="3" type="hdr"/>
          </p:nvPr>
        </p:nvSpPr>
        <p:spPr>
          <a:xfrm>
            <a:off x="0" y="0"/>
            <a:ext cx="2971800" cy="49899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MIT-WPU</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1" name="Shape 1031"/>
        <p:cNvGrpSpPr/>
        <p:nvPr/>
      </p:nvGrpSpPr>
      <p:grpSpPr>
        <a:xfrm>
          <a:off x="0" y="0"/>
          <a:ext cx="0" cy="0"/>
          <a:chOff x="0" y="0"/>
          <a:chExt cx="0" cy="0"/>
        </a:xfrm>
      </p:grpSpPr>
      <p:sp>
        <p:nvSpPr>
          <p:cNvPr id="1032" name="Google Shape;1032;p57:notes"/>
          <p:cNvSpPr txBox="1"/>
          <p:nvPr>
            <p:ph idx="1" type="body"/>
          </p:nvPr>
        </p:nvSpPr>
        <p:spPr>
          <a:xfrm>
            <a:off x="685800" y="4724956"/>
            <a:ext cx="5486400" cy="4476274"/>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57:notes"/>
          <p:cNvSpPr/>
          <p:nvPr>
            <p:ph idx="2" type="sldImg"/>
          </p:nvPr>
        </p:nvSpPr>
        <p:spPr>
          <a:xfrm>
            <a:off x="114300" y="746125"/>
            <a:ext cx="6629400" cy="3730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8" name="Shape 1048"/>
        <p:cNvGrpSpPr/>
        <p:nvPr/>
      </p:nvGrpSpPr>
      <p:grpSpPr>
        <a:xfrm>
          <a:off x="0" y="0"/>
          <a:ext cx="0" cy="0"/>
          <a:chOff x="0" y="0"/>
          <a:chExt cx="0" cy="0"/>
        </a:xfrm>
      </p:grpSpPr>
      <p:sp>
        <p:nvSpPr>
          <p:cNvPr id="1049" name="Google Shape;1049;p58:notes"/>
          <p:cNvSpPr txBox="1"/>
          <p:nvPr>
            <p:ph idx="1" type="body"/>
          </p:nvPr>
        </p:nvSpPr>
        <p:spPr>
          <a:xfrm>
            <a:off x="685800" y="4724956"/>
            <a:ext cx="5486400" cy="4476274"/>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58:notes"/>
          <p:cNvSpPr/>
          <p:nvPr>
            <p:ph idx="2" type="sldImg"/>
          </p:nvPr>
        </p:nvSpPr>
        <p:spPr>
          <a:xfrm>
            <a:off x="114300" y="746125"/>
            <a:ext cx="6629400" cy="3730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2" name="Shape 1062"/>
        <p:cNvGrpSpPr/>
        <p:nvPr/>
      </p:nvGrpSpPr>
      <p:grpSpPr>
        <a:xfrm>
          <a:off x="0" y="0"/>
          <a:ext cx="0" cy="0"/>
          <a:chOff x="0" y="0"/>
          <a:chExt cx="0" cy="0"/>
        </a:xfrm>
      </p:grpSpPr>
      <p:sp>
        <p:nvSpPr>
          <p:cNvPr id="1063" name="Google Shape;1063;p59:notes"/>
          <p:cNvSpPr/>
          <p:nvPr>
            <p:ph idx="2" type="sldImg"/>
          </p:nvPr>
        </p:nvSpPr>
        <p:spPr>
          <a:xfrm>
            <a:off x="444500" y="1243013"/>
            <a:ext cx="5969000" cy="335756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64" name="Google Shape;1064;p59:notes"/>
          <p:cNvSpPr txBox="1"/>
          <p:nvPr>
            <p:ph idx="1" type="body"/>
          </p:nvPr>
        </p:nvSpPr>
        <p:spPr>
          <a:xfrm>
            <a:off x="685800" y="4787126"/>
            <a:ext cx="5486400" cy="3916903"/>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1065" name="Google Shape;1065;p59:notes"/>
          <p:cNvSpPr txBox="1"/>
          <p:nvPr>
            <p:ph idx="12" type="sldNum"/>
          </p:nvPr>
        </p:nvSpPr>
        <p:spPr>
          <a:xfrm>
            <a:off x="3884613" y="9448185"/>
            <a:ext cx="2971800" cy="498996"/>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1066" name="Google Shape;1066;p59:notes"/>
          <p:cNvSpPr txBox="1"/>
          <p:nvPr>
            <p:ph idx="3" type="hdr"/>
          </p:nvPr>
        </p:nvSpPr>
        <p:spPr>
          <a:xfrm>
            <a:off x="0" y="0"/>
            <a:ext cx="2971800" cy="49899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MIT-WPU</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p6:notes"/>
          <p:cNvSpPr txBox="1"/>
          <p:nvPr>
            <p:ph idx="1" type="body"/>
          </p:nvPr>
        </p:nvSpPr>
        <p:spPr>
          <a:xfrm>
            <a:off x="685800" y="4724956"/>
            <a:ext cx="5486400" cy="4476274"/>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6:notes"/>
          <p:cNvSpPr/>
          <p:nvPr>
            <p:ph idx="2" type="sldImg"/>
          </p:nvPr>
        </p:nvSpPr>
        <p:spPr>
          <a:xfrm>
            <a:off x="114300" y="746125"/>
            <a:ext cx="6629400" cy="3730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9" name="Shape 1079"/>
        <p:cNvGrpSpPr/>
        <p:nvPr/>
      </p:nvGrpSpPr>
      <p:grpSpPr>
        <a:xfrm>
          <a:off x="0" y="0"/>
          <a:ext cx="0" cy="0"/>
          <a:chOff x="0" y="0"/>
          <a:chExt cx="0" cy="0"/>
        </a:xfrm>
      </p:grpSpPr>
      <p:sp>
        <p:nvSpPr>
          <p:cNvPr id="1080" name="Google Shape;1080;p60:notes"/>
          <p:cNvSpPr/>
          <p:nvPr>
            <p:ph idx="2" type="sldImg"/>
          </p:nvPr>
        </p:nvSpPr>
        <p:spPr>
          <a:xfrm>
            <a:off x="444500" y="1243013"/>
            <a:ext cx="5969000" cy="335756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81" name="Google Shape;1081;p60:notes"/>
          <p:cNvSpPr txBox="1"/>
          <p:nvPr>
            <p:ph idx="1" type="body"/>
          </p:nvPr>
        </p:nvSpPr>
        <p:spPr>
          <a:xfrm>
            <a:off x="685800" y="4787126"/>
            <a:ext cx="5486400" cy="3916903"/>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1082" name="Google Shape;1082;p60:notes"/>
          <p:cNvSpPr txBox="1"/>
          <p:nvPr>
            <p:ph idx="12" type="sldNum"/>
          </p:nvPr>
        </p:nvSpPr>
        <p:spPr>
          <a:xfrm>
            <a:off x="3884613" y="9448185"/>
            <a:ext cx="2971800" cy="498996"/>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1083" name="Google Shape;1083;p60:notes"/>
          <p:cNvSpPr txBox="1"/>
          <p:nvPr>
            <p:ph idx="3" type="hdr"/>
          </p:nvPr>
        </p:nvSpPr>
        <p:spPr>
          <a:xfrm>
            <a:off x="0" y="0"/>
            <a:ext cx="2971800" cy="49899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MIT-WPU</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5" name="Shape 1095"/>
        <p:cNvGrpSpPr/>
        <p:nvPr/>
      </p:nvGrpSpPr>
      <p:grpSpPr>
        <a:xfrm>
          <a:off x="0" y="0"/>
          <a:ext cx="0" cy="0"/>
          <a:chOff x="0" y="0"/>
          <a:chExt cx="0" cy="0"/>
        </a:xfrm>
      </p:grpSpPr>
      <p:sp>
        <p:nvSpPr>
          <p:cNvPr id="1096" name="Google Shape;1096;p61:notes"/>
          <p:cNvSpPr/>
          <p:nvPr>
            <p:ph idx="2" type="sldImg"/>
          </p:nvPr>
        </p:nvSpPr>
        <p:spPr>
          <a:xfrm>
            <a:off x="444500" y="1243013"/>
            <a:ext cx="5969000" cy="335756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97" name="Google Shape;1097;p61:notes"/>
          <p:cNvSpPr txBox="1"/>
          <p:nvPr>
            <p:ph idx="1" type="body"/>
          </p:nvPr>
        </p:nvSpPr>
        <p:spPr>
          <a:xfrm>
            <a:off x="685800" y="4787126"/>
            <a:ext cx="5486400" cy="3916903"/>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1098" name="Google Shape;1098;p61:notes"/>
          <p:cNvSpPr txBox="1"/>
          <p:nvPr>
            <p:ph idx="12" type="sldNum"/>
          </p:nvPr>
        </p:nvSpPr>
        <p:spPr>
          <a:xfrm>
            <a:off x="3884613" y="9448185"/>
            <a:ext cx="2971800" cy="498996"/>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1099" name="Google Shape;1099;p61:notes"/>
          <p:cNvSpPr txBox="1"/>
          <p:nvPr>
            <p:ph idx="3" type="hdr"/>
          </p:nvPr>
        </p:nvSpPr>
        <p:spPr>
          <a:xfrm>
            <a:off x="0" y="0"/>
            <a:ext cx="2971800" cy="49899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MIT-WPU</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1" name="Shape 1111"/>
        <p:cNvGrpSpPr/>
        <p:nvPr/>
      </p:nvGrpSpPr>
      <p:grpSpPr>
        <a:xfrm>
          <a:off x="0" y="0"/>
          <a:ext cx="0" cy="0"/>
          <a:chOff x="0" y="0"/>
          <a:chExt cx="0" cy="0"/>
        </a:xfrm>
      </p:grpSpPr>
      <p:sp>
        <p:nvSpPr>
          <p:cNvPr id="1112" name="Google Shape;1112;p62:notes"/>
          <p:cNvSpPr/>
          <p:nvPr>
            <p:ph idx="2" type="sldImg"/>
          </p:nvPr>
        </p:nvSpPr>
        <p:spPr>
          <a:xfrm>
            <a:off x="444500" y="1243013"/>
            <a:ext cx="5969000" cy="335756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13" name="Google Shape;1113;p62:notes"/>
          <p:cNvSpPr txBox="1"/>
          <p:nvPr>
            <p:ph idx="1" type="body"/>
          </p:nvPr>
        </p:nvSpPr>
        <p:spPr>
          <a:xfrm>
            <a:off x="685800" y="4787126"/>
            <a:ext cx="5486400" cy="3916903"/>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1114" name="Google Shape;1114;p62:notes"/>
          <p:cNvSpPr txBox="1"/>
          <p:nvPr>
            <p:ph idx="12" type="sldNum"/>
          </p:nvPr>
        </p:nvSpPr>
        <p:spPr>
          <a:xfrm>
            <a:off x="3884613" y="9448185"/>
            <a:ext cx="2971800" cy="498996"/>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1115" name="Google Shape;1115;p62:notes"/>
          <p:cNvSpPr txBox="1"/>
          <p:nvPr>
            <p:ph idx="3" type="hdr"/>
          </p:nvPr>
        </p:nvSpPr>
        <p:spPr>
          <a:xfrm>
            <a:off x="0" y="0"/>
            <a:ext cx="2971800" cy="49899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MIT-WPU</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8" name="Shape 1128"/>
        <p:cNvGrpSpPr/>
        <p:nvPr/>
      </p:nvGrpSpPr>
      <p:grpSpPr>
        <a:xfrm>
          <a:off x="0" y="0"/>
          <a:ext cx="0" cy="0"/>
          <a:chOff x="0" y="0"/>
          <a:chExt cx="0" cy="0"/>
        </a:xfrm>
      </p:grpSpPr>
      <p:sp>
        <p:nvSpPr>
          <p:cNvPr id="1129" name="Google Shape;1129;p63:notes"/>
          <p:cNvSpPr txBox="1"/>
          <p:nvPr>
            <p:ph idx="1" type="body"/>
          </p:nvPr>
        </p:nvSpPr>
        <p:spPr>
          <a:xfrm>
            <a:off x="685800" y="4724956"/>
            <a:ext cx="5486400" cy="4476274"/>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63:notes"/>
          <p:cNvSpPr/>
          <p:nvPr>
            <p:ph idx="2" type="sldImg"/>
          </p:nvPr>
        </p:nvSpPr>
        <p:spPr>
          <a:xfrm>
            <a:off x="114300" y="746125"/>
            <a:ext cx="6629400" cy="3730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4" name="Shape 1154"/>
        <p:cNvGrpSpPr/>
        <p:nvPr/>
      </p:nvGrpSpPr>
      <p:grpSpPr>
        <a:xfrm>
          <a:off x="0" y="0"/>
          <a:ext cx="0" cy="0"/>
          <a:chOff x="0" y="0"/>
          <a:chExt cx="0" cy="0"/>
        </a:xfrm>
      </p:grpSpPr>
      <p:sp>
        <p:nvSpPr>
          <p:cNvPr id="1155" name="Google Shape;1155;p64:notes"/>
          <p:cNvSpPr txBox="1"/>
          <p:nvPr>
            <p:ph idx="1" type="body"/>
          </p:nvPr>
        </p:nvSpPr>
        <p:spPr>
          <a:xfrm>
            <a:off x="685800" y="4724956"/>
            <a:ext cx="5486400" cy="4476274"/>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64:notes"/>
          <p:cNvSpPr/>
          <p:nvPr>
            <p:ph idx="2" type="sldImg"/>
          </p:nvPr>
        </p:nvSpPr>
        <p:spPr>
          <a:xfrm>
            <a:off x="114300" y="746125"/>
            <a:ext cx="6629400" cy="3730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1" name="Shape 1171"/>
        <p:cNvGrpSpPr/>
        <p:nvPr/>
      </p:nvGrpSpPr>
      <p:grpSpPr>
        <a:xfrm>
          <a:off x="0" y="0"/>
          <a:ext cx="0" cy="0"/>
          <a:chOff x="0" y="0"/>
          <a:chExt cx="0" cy="0"/>
        </a:xfrm>
      </p:grpSpPr>
      <p:sp>
        <p:nvSpPr>
          <p:cNvPr id="1172" name="Google Shape;1172;p65:notes"/>
          <p:cNvSpPr/>
          <p:nvPr>
            <p:ph idx="2" type="sldImg"/>
          </p:nvPr>
        </p:nvSpPr>
        <p:spPr>
          <a:xfrm>
            <a:off x="444500" y="1243013"/>
            <a:ext cx="5969000" cy="335756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73" name="Google Shape;1173;p65:notes"/>
          <p:cNvSpPr txBox="1"/>
          <p:nvPr>
            <p:ph idx="1" type="body"/>
          </p:nvPr>
        </p:nvSpPr>
        <p:spPr>
          <a:xfrm>
            <a:off x="685800" y="4787126"/>
            <a:ext cx="5486400" cy="3916903"/>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1174" name="Google Shape;1174;p65:notes"/>
          <p:cNvSpPr txBox="1"/>
          <p:nvPr>
            <p:ph idx="12" type="sldNum"/>
          </p:nvPr>
        </p:nvSpPr>
        <p:spPr>
          <a:xfrm>
            <a:off x="3884613" y="9448185"/>
            <a:ext cx="2971800" cy="498996"/>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1175" name="Google Shape;1175;p65:notes"/>
          <p:cNvSpPr txBox="1"/>
          <p:nvPr>
            <p:ph idx="3" type="hdr"/>
          </p:nvPr>
        </p:nvSpPr>
        <p:spPr>
          <a:xfrm>
            <a:off x="0" y="0"/>
            <a:ext cx="2971800" cy="49899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MIT-WPU</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8" name="Shape 1188"/>
        <p:cNvGrpSpPr/>
        <p:nvPr/>
      </p:nvGrpSpPr>
      <p:grpSpPr>
        <a:xfrm>
          <a:off x="0" y="0"/>
          <a:ext cx="0" cy="0"/>
          <a:chOff x="0" y="0"/>
          <a:chExt cx="0" cy="0"/>
        </a:xfrm>
      </p:grpSpPr>
      <p:sp>
        <p:nvSpPr>
          <p:cNvPr id="1189" name="Google Shape;1189;p66:notes"/>
          <p:cNvSpPr/>
          <p:nvPr>
            <p:ph idx="2" type="sldImg"/>
          </p:nvPr>
        </p:nvSpPr>
        <p:spPr>
          <a:xfrm>
            <a:off x="444500" y="1243013"/>
            <a:ext cx="5969000" cy="335756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90" name="Google Shape;1190;p66:notes"/>
          <p:cNvSpPr txBox="1"/>
          <p:nvPr>
            <p:ph idx="1" type="body"/>
          </p:nvPr>
        </p:nvSpPr>
        <p:spPr>
          <a:xfrm>
            <a:off x="685800" y="4787126"/>
            <a:ext cx="5486400" cy="3916903"/>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1191" name="Google Shape;1191;p66:notes"/>
          <p:cNvSpPr txBox="1"/>
          <p:nvPr>
            <p:ph idx="12" type="sldNum"/>
          </p:nvPr>
        </p:nvSpPr>
        <p:spPr>
          <a:xfrm>
            <a:off x="3884613" y="9448185"/>
            <a:ext cx="2971800" cy="498996"/>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1192" name="Google Shape;1192;p66:notes"/>
          <p:cNvSpPr txBox="1"/>
          <p:nvPr>
            <p:ph idx="3" type="hdr"/>
          </p:nvPr>
        </p:nvSpPr>
        <p:spPr>
          <a:xfrm>
            <a:off x="0" y="0"/>
            <a:ext cx="2971800" cy="49899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MIT-WPU</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4" name="Shape 1204"/>
        <p:cNvGrpSpPr/>
        <p:nvPr/>
      </p:nvGrpSpPr>
      <p:grpSpPr>
        <a:xfrm>
          <a:off x="0" y="0"/>
          <a:ext cx="0" cy="0"/>
          <a:chOff x="0" y="0"/>
          <a:chExt cx="0" cy="0"/>
        </a:xfrm>
      </p:grpSpPr>
      <p:sp>
        <p:nvSpPr>
          <p:cNvPr id="1205" name="Google Shape;1205;p6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06" name="Google Shape;1206;p6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1207" name="Google Shape;1207;p6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1208" name="Google Shape;1208;p67:notes"/>
          <p:cNvSpPr txBox="1"/>
          <p:nvPr>
            <p:ph idx="3" type="hdr"/>
          </p:nvPr>
        </p:nvSpPr>
        <p:spPr>
          <a:xfrm>
            <a:off x="0" y="0"/>
            <a:ext cx="2971800" cy="458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MIT-WPU</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0" name="Shape 1220"/>
        <p:cNvGrpSpPr/>
        <p:nvPr/>
      </p:nvGrpSpPr>
      <p:grpSpPr>
        <a:xfrm>
          <a:off x="0" y="0"/>
          <a:ext cx="0" cy="0"/>
          <a:chOff x="0" y="0"/>
          <a:chExt cx="0" cy="0"/>
        </a:xfrm>
      </p:grpSpPr>
      <p:sp>
        <p:nvSpPr>
          <p:cNvPr id="1221" name="Google Shape;1221;p6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22" name="Google Shape;1222;p6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1223" name="Google Shape;1223;p6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1224" name="Google Shape;1224;p68:notes"/>
          <p:cNvSpPr txBox="1"/>
          <p:nvPr>
            <p:ph idx="3" type="hdr"/>
          </p:nvPr>
        </p:nvSpPr>
        <p:spPr>
          <a:xfrm>
            <a:off x="0" y="0"/>
            <a:ext cx="2971800" cy="458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MIT-WPU</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8" name="Shape 1238"/>
        <p:cNvGrpSpPr/>
        <p:nvPr/>
      </p:nvGrpSpPr>
      <p:grpSpPr>
        <a:xfrm>
          <a:off x="0" y="0"/>
          <a:ext cx="0" cy="0"/>
          <a:chOff x="0" y="0"/>
          <a:chExt cx="0" cy="0"/>
        </a:xfrm>
      </p:grpSpPr>
      <p:sp>
        <p:nvSpPr>
          <p:cNvPr id="1239" name="Google Shape;1239;p6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40" name="Google Shape;1240;p6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1241" name="Google Shape;1241;p6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1242" name="Google Shape;1242;p69:notes"/>
          <p:cNvSpPr txBox="1"/>
          <p:nvPr>
            <p:ph idx="3" type="hdr"/>
          </p:nvPr>
        </p:nvSpPr>
        <p:spPr>
          <a:xfrm>
            <a:off x="0" y="0"/>
            <a:ext cx="2971800" cy="458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MIT-WPU</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p7:notes"/>
          <p:cNvSpPr txBox="1"/>
          <p:nvPr>
            <p:ph idx="1" type="body"/>
          </p:nvPr>
        </p:nvSpPr>
        <p:spPr>
          <a:xfrm>
            <a:off x="685800" y="4724956"/>
            <a:ext cx="5486400" cy="4476274"/>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7:notes"/>
          <p:cNvSpPr/>
          <p:nvPr>
            <p:ph idx="2" type="sldImg"/>
          </p:nvPr>
        </p:nvSpPr>
        <p:spPr>
          <a:xfrm>
            <a:off x="114300" y="746125"/>
            <a:ext cx="6629400" cy="3730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4" name="Shape 1254"/>
        <p:cNvGrpSpPr/>
        <p:nvPr/>
      </p:nvGrpSpPr>
      <p:grpSpPr>
        <a:xfrm>
          <a:off x="0" y="0"/>
          <a:ext cx="0" cy="0"/>
          <a:chOff x="0" y="0"/>
          <a:chExt cx="0" cy="0"/>
        </a:xfrm>
      </p:grpSpPr>
      <p:sp>
        <p:nvSpPr>
          <p:cNvPr id="1255" name="Google Shape;1255;p7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56" name="Google Shape;1256;p7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1257" name="Google Shape;1257;p7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1258" name="Google Shape;1258;p70:notes"/>
          <p:cNvSpPr txBox="1"/>
          <p:nvPr>
            <p:ph idx="3" type="hdr"/>
          </p:nvPr>
        </p:nvSpPr>
        <p:spPr>
          <a:xfrm>
            <a:off x="0" y="0"/>
            <a:ext cx="2971800" cy="458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MIT-WPU</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0" name="Shape 1270"/>
        <p:cNvGrpSpPr/>
        <p:nvPr/>
      </p:nvGrpSpPr>
      <p:grpSpPr>
        <a:xfrm>
          <a:off x="0" y="0"/>
          <a:ext cx="0" cy="0"/>
          <a:chOff x="0" y="0"/>
          <a:chExt cx="0" cy="0"/>
        </a:xfrm>
      </p:grpSpPr>
      <p:sp>
        <p:nvSpPr>
          <p:cNvPr id="1271" name="Google Shape;1271;p7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72" name="Google Shape;1272;p7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1273" name="Google Shape;1273;p7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1274" name="Google Shape;1274;p71:notes"/>
          <p:cNvSpPr txBox="1"/>
          <p:nvPr>
            <p:ph idx="3" type="hdr"/>
          </p:nvPr>
        </p:nvSpPr>
        <p:spPr>
          <a:xfrm>
            <a:off x="0" y="0"/>
            <a:ext cx="2971800" cy="458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MIT-WPU</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6" name="Shape 1286"/>
        <p:cNvGrpSpPr/>
        <p:nvPr/>
      </p:nvGrpSpPr>
      <p:grpSpPr>
        <a:xfrm>
          <a:off x="0" y="0"/>
          <a:ext cx="0" cy="0"/>
          <a:chOff x="0" y="0"/>
          <a:chExt cx="0" cy="0"/>
        </a:xfrm>
      </p:grpSpPr>
      <p:sp>
        <p:nvSpPr>
          <p:cNvPr id="1287" name="Google Shape;1287;p7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88" name="Google Shape;1288;p7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1289" name="Google Shape;1289;p7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1290" name="Google Shape;1290;p72:notes"/>
          <p:cNvSpPr txBox="1"/>
          <p:nvPr>
            <p:ph idx="3" type="hdr"/>
          </p:nvPr>
        </p:nvSpPr>
        <p:spPr>
          <a:xfrm>
            <a:off x="0" y="0"/>
            <a:ext cx="2971800" cy="458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MIT-WPU</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2" name="Shape 1302"/>
        <p:cNvGrpSpPr/>
        <p:nvPr/>
      </p:nvGrpSpPr>
      <p:grpSpPr>
        <a:xfrm>
          <a:off x="0" y="0"/>
          <a:ext cx="0" cy="0"/>
          <a:chOff x="0" y="0"/>
          <a:chExt cx="0" cy="0"/>
        </a:xfrm>
      </p:grpSpPr>
      <p:sp>
        <p:nvSpPr>
          <p:cNvPr id="1303" name="Google Shape;1303;p7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04" name="Google Shape;1304;p7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1305" name="Google Shape;1305;p7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1306" name="Google Shape;1306;p73:notes"/>
          <p:cNvSpPr txBox="1"/>
          <p:nvPr>
            <p:ph idx="3" type="hdr"/>
          </p:nvPr>
        </p:nvSpPr>
        <p:spPr>
          <a:xfrm>
            <a:off x="0" y="0"/>
            <a:ext cx="2971800" cy="458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MIT-WPU</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9" name="Shape 1319"/>
        <p:cNvGrpSpPr/>
        <p:nvPr/>
      </p:nvGrpSpPr>
      <p:grpSpPr>
        <a:xfrm>
          <a:off x="0" y="0"/>
          <a:ext cx="0" cy="0"/>
          <a:chOff x="0" y="0"/>
          <a:chExt cx="0" cy="0"/>
        </a:xfrm>
      </p:grpSpPr>
      <p:sp>
        <p:nvSpPr>
          <p:cNvPr id="1320" name="Google Shape;1320;p7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21" name="Google Shape;1321;p7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1322" name="Google Shape;1322;p7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1323" name="Google Shape;1323;p74:notes"/>
          <p:cNvSpPr txBox="1"/>
          <p:nvPr>
            <p:ph idx="3" type="hdr"/>
          </p:nvPr>
        </p:nvSpPr>
        <p:spPr>
          <a:xfrm>
            <a:off x="0" y="0"/>
            <a:ext cx="2971800" cy="458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MIT-WPU</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5" name="Shape 1335"/>
        <p:cNvGrpSpPr/>
        <p:nvPr/>
      </p:nvGrpSpPr>
      <p:grpSpPr>
        <a:xfrm>
          <a:off x="0" y="0"/>
          <a:ext cx="0" cy="0"/>
          <a:chOff x="0" y="0"/>
          <a:chExt cx="0" cy="0"/>
        </a:xfrm>
      </p:grpSpPr>
      <p:sp>
        <p:nvSpPr>
          <p:cNvPr id="1336" name="Google Shape;1336;p7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37" name="Google Shape;1337;p7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1338" name="Google Shape;1338;p7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1339" name="Google Shape;1339;p75:notes"/>
          <p:cNvSpPr txBox="1"/>
          <p:nvPr>
            <p:ph idx="3" type="hdr"/>
          </p:nvPr>
        </p:nvSpPr>
        <p:spPr>
          <a:xfrm>
            <a:off x="0" y="0"/>
            <a:ext cx="2971800" cy="458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MIT-WPU</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6" name="Shape 1356"/>
        <p:cNvGrpSpPr/>
        <p:nvPr/>
      </p:nvGrpSpPr>
      <p:grpSpPr>
        <a:xfrm>
          <a:off x="0" y="0"/>
          <a:ext cx="0" cy="0"/>
          <a:chOff x="0" y="0"/>
          <a:chExt cx="0" cy="0"/>
        </a:xfrm>
      </p:grpSpPr>
      <p:sp>
        <p:nvSpPr>
          <p:cNvPr id="1357" name="Google Shape;1357;p7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58" name="Google Shape;1358;p7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1359" name="Google Shape;1359;p7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1360" name="Google Shape;1360;p76:notes"/>
          <p:cNvSpPr txBox="1"/>
          <p:nvPr>
            <p:ph idx="3" type="hdr"/>
          </p:nvPr>
        </p:nvSpPr>
        <p:spPr>
          <a:xfrm>
            <a:off x="0" y="0"/>
            <a:ext cx="2971800" cy="458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MIT-WPU</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2" name="Shape 1372"/>
        <p:cNvGrpSpPr/>
        <p:nvPr/>
      </p:nvGrpSpPr>
      <p:grpSpPr>
        <a:xfrm>
          <a:off x="0" y="0"/>
          <a:ext cx="0" cy="0"/>
          <a:chOff x="0" y="0"/>
          <a:chExt cx="0" cy="0"/>
        </a:xfrm>
      </p:grpSpPr>
      <p:sp>
        <p:nvSpPr>
          <p:cNvPr id="1373" name="Google Shape;1373;p7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74" name="Google Shape;1374;p7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1375" name="Google Shape;1375;p7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1376" name="Google Shape;1376;p77:notes"/>
          <p:cNvSpPr txBox="1"/>
          <p:nvPr>
            <p:ph idx="3" type="hdr"/>
          </p:nvPr>
        </p:nvSpPr>
        <p:spPr>
          <a:xfrm>
            <a:off x="0" y="0"/>
            <a:ext cx="2971800" cy="458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MIT-WPU</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0" name="Shape 1390"/>
        <p:cNvGrpSpPr/>
        <p:nvPr/>
      </p:nvGrpSpPr>
      <p:grpSpPr>
        <a:xfrm>
          <a:off x="0" y="0"/>
          <a:ext cx="0" cy="0"/>
          <a:chOff x="0" y="0"/>
          <a:chExt cx="0" cy="0"/>
        </a:xfrm>
      </p:grpSpPr>
      <p:sp>
        <p:nvSpPr>
          <p:cNvPr id="1391" name="Google Shape;1391;p7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92" name="Google Shape;1392;p7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1393" name="Google Shape;1393;p7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1394" name="Google Shape;1394;p78:notes"/>
          <p:cNvSpPr txBox="1"/>
          <p:nvPr>
            <p:ph idx="3" type="hdr"/>
          </p:nvPr>
        </p:nvSpPr>
        <p:spPr>
          <a:xfrm>
            <a:off x="0" y="0"/>
            <a:ext cx="2971800" cy="458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MIT-WPU</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7" name="Shape 1407"/>
        <p:cNvGrpSpPr/>
        <p:nvPr/>
      </p:nvGrpSpPr>
      <p:grpSpPr>
        <a:xfrm>
          <a:off x="0" y="0"/>
          <a:ext cx="0" cy="0"/>
          <a:chOff x="0" y="0"/>
          <a:chExt cx="0" cy="0"/>
        </a:xfrm>
      </p:grpSpPr>
      <p:sp>
        <p:nvSpPr>
          <p:cNvPr id="1408" name="Google Shape;1408;p7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09" name="Google Shape;1409;p7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1410" name="Google Shape;1410;p7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1411" name="Google Shape;1411;p79:notes"/>
          <p:cNvSpPr txBox="1"/>
          <p:nvPr>
            <p:ph idx="3" type="hdr"/>
          </p:nvPr>
        </p:nvSpPr>
        <p:spPr>
          <a:xfrm>
            <a:off x="0" y="0"/>
            <a:ext cx="2971800" cy="458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MIT-WPU</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p8:notes"/>
          <p:cNvSpPr txBox="1"/>
          <p:nvPr>
            <p:ph idx="1" type="body"/>
          </p:nvPr>
        </p:nvSpPr>
        <p:spPr>
          <a:xfrm>
            <a:off x="685800" y="4724956"/>
            <a:ext cx="5486400" cy="4476274"/>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8:notes"/>
          <p:cNvSpPr/>
          <p:nvPr>
            <p:ph idx="2" type="sldImg"/>
          </p:nvPr>
        </p:nvSpPr>
        <p:spPr>
          <a:xfrm>
            <a:off x="114300" y="746125"/>
            <a:ext cx="6629400" cy="3730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4" name="Shape 1424"/>
        <p:cNvGrpSpPr/>
        <p:nvPr/>
      </p:nvGrpSpPr>
      <p:grpSpPr>
        <a:xfrm>
          <a:off x="0" y="0"/>
          <a:ext cx="0" cy="0"/>
          <a:chOff x="0" y="0"/>
          <a:chExt cx="0" cy="0"/>
        </a:xfrm>
      </p:grpSpPr>
      <p:sp>
        <p:nvSpPr>
          <p:cNvPr id="1425" name="Google Shape;1425;p8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26" name="Google Shape;1426;p8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1427" name="Google Shape;1427;p8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1428" name="Google Shape;1428;p80:notes"/>
          <p:cNvSpPr txBox="1"/>
          <p:nvPr>
            <p:ph idx="3" type="hdr"/>
          </p:nvPr>
        </p:nvSpPr>
        <p:spPr>
          <a:xfrm>
            <a:off x="0" y="0"/>
            <a:ext cx="2971800" cy="458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MIT-WPU</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1" name="Shape 1441"/>
        <p:cNvGrpSpPr/>
        <p:nvPr/>
      </p:nvGrpSpPr>
      <p:grpSpPr>
        <a:xfrm>
          <a:off x="0" y="0"/>
          <a:ext cx="0" cy="0"/>
          <a:chOff x="0" y="0"/>
          <a:chExt cx="0" cy="0"/>
        </a:xfrm>
      </p:grpSpPr>
      <p:sp>
        <p:nvSpPr>
          <p:cNvPr id="1442" name="Google Shape;1442;p8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43" name="Google Shape;1443;p8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1444" name="Google Shape;1444;p8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1445" name="Google Shape;1445;p81:notes"/>
          <p:cNvSpPr txBox="1"/>
          <p:nvPr>
            <p:ph idx="3" type="hdr"/>
          </p:nvPr>
        </p:nvSpPr>
        <p:spPr>
          <a:xfrm>
            <a:off x="0" y="0"/>
            <a:ext cx="2971800" cy="458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MIT-WPU</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8" name="Shape 1458"/>
        <p:cNvGrpSpPr/>
        <p:nvPr/>
      </p:nvGrpSpPr>
      <p:grpSpPr>
        <a:xfrm>
          <a:off x="0" y="0"/>
          <a:ext cx="0" cy="0"/>
          <a:chOff x="0" y="0"/>
          <a:chExt cx="0" cy="0"/>
        </a:xfrm>
      </p:grpSpPr>
      <p:sp>
        <p:nvSpPr>
          <p:cNvPr id="1459" name="Google Shape;1459;p8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60" name="Google Shape;1460;p8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1461" name="Google Shape;1461;p8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1462" name="Google Shape;1462;p82:notes"/>
          <p:cNvSpPr txBox="1"/>
          <p:nvPr>
            <p:ph idx="3" type="hdr"/>
          </p:nvPr>
        </p:nvSpPr>
        <p:spPr>
          <a:xfrm>
            <a:off x="0" y="0"/>
            <a:ext cx="2971800" cy="458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MIT-WPU</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4" name="Shape 1474"/>
        <p:cNvGrpSpPr/>
        <p:nvPr/>
      </p:nvGrpSpPr>
      <p:grpSpPr>
        <a:xfrm>
          <a:off x="0" y="0"/>
          <a:ext cx="0" cy="0"/>
          <a:chOff x="0" y="0"/>
          <a:chExt cx="0" cy="0"/>
        </a:xfrm>
      </p:grpSpPr>
      <p:sp>
        <p:nvSpPr>
          <p:cNvPr id="1475" name="Google Shape;1475;p8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76" name="Google Shape;1476;p8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1477" name="Google Shape;1477;p8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1478" name="Google Shape;1478;p83:notes"/>
          <p:cNvSpPr txBox="1"/>
          <p:nvPr>
            <p:ph idx="3" type="hdr"/>
          </p:nvPr>
        </p:nvSpPr>
        <p:spPr>
          <a:xfrm>
            <a:off x="0" y="0"/>
            <a:ext cx="2971800" cy="458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MIT-WPU</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0" name="Shape 1490"/>
        <p:cNvGrpSpPr/>
        <p:nvPr/>
      </p:nvGrpSpPr>
      <p:grpSpPr>
        <a:xfrm>
          <a:off x="0" y="0"/>
          <a:ext cx="0" cy="0"/>
          <a:chOff x="0" y="0"/>
          <a:chExt cx="0" cy="0"/>
        </a:xfrm>
      </p:grpSpPr>
      <p:sp>
        <p:nvSpPr>
          <p:cNvPr id="1491" name="Google Shape;1491;p8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92" name="Google Shape;1492;p8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1493" name="Google Shape;1493;p8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1494" name="Google Shape;1494;p84:notes"/>
          <p:cNvSpPr txBox="1"/>
          <p:nvPr>
            <p:ph idx="3" type="hdr"/>
          </p:nvPr>
        </p:nvSpPr>
        <p:spPr>
          <a:xfrm>
            <a:off x="0" y="0"/>
            <a:ext cx="2971800" cy="458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MIT-WPU</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6" name="Shape 1506"/>
        <p:cNvGrpSpPr/>
        <p:nvPr/>
      </p:nvGrpSpPr>
      <p:grpSpPr>
        <a:xfrm>
          <a:off x="0" y="0"/>
          <a:ext cx="0" cy="0"/>
          <a:chOff x="0" y="0"/>
          <a:chExt cx="0" cy="0"/>
        </a:xfrm>
      </p:grpSpPr>
      <p:sp>
        <p:nvSpPr>
          <p:cNvPr id="1507" name="Google Shape;1507;p8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08" name="Google Shape;1508;p8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1509" name="Google Shape;1509;p8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1510" name="Google Shape;1510;p85:notes"/>
          <p:cNvSpPr txBox="1"/>
          <p:nvPr>
            <p:ph idx="3" type="hdr"/>
          </p:nvPr>
        </p:nvSpPr>
        <p:spPr>
          <a:xfrm>
            <a:off x="0" y="0"/>
            <a:ext cx="2971800" cy="458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MIT-WPU</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2" name="Shape 1522"/>
        <p:cNvGrpSpPr/>
        <p:nvPr/>
      </p:nvGrpSpPr>
      <p:grpSpPr>
        <a:xfrm>
          <a:off x="0" y="0"/>
          <a:ext cx="0" cy="0"/>
          <a:chOff x="0" y="0"/>
          <a:chExt cx="0" cy="0"/>
        </a:xfrm>
      </p:grpSpPr>
      <p:sp>
        <p:nvSpPr>
          <p:cNvPr id="1523" name="Google Shape;1523;p8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24" name="Google Shape;1524;p8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1525" name="Google Shape;1525;p8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1526" name="Google Shape;1526;p86:notes"/>
          <p:cNvSpPr txBox="1"/>
          <p:nvPr>
            <p:ph idx="3" type="hdr"/>
          </p:nvPr>
        </p:nvSpPr>
        <p:spPr>
          <a:xfrm>
            <a:off x="0" y="0"/>
            <a:ext cx="2971800" cy="458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MIT-WPU</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8" name="Shape 1538"/>
        <p:cNvGrpSpPr/>
        <p:nvPr/>
      </p:nvGrpSpPr>
      <p:grpSpPr>
        <a:xfrm>
          <a:off x="0" y="0"/>
          <a:ext cx="0" cy="0"/>
          <a:chOff x="0" y="0"/>
          <a:chExt cx="0" cy="0"/>
        </a:xfrm>
      </p:grpSpPr>
      <p:sp>
        <p:nvSpPr>
          <p:cNvPr id="1539" name="Google Shape;1539;p8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40" name="Google Shape;1540;p8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1541" name="Google Shape;1541;p8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1542" name="Google Shape;1542;p87:notes"/>
          <p:cNvSpPr txBox="1"/>
          <p:nvPr>
            <p:ph idx="3" type="hdr"/>
          </p:nvPr>
        </p:nvSpPr>
        <p:spPr>
          <a:xfrm>
            <a:off x="0" y="0"/>
            <a:ext cx="2971800" cy="458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MIT-WPU</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5" name="Shape 1555"/>
        <p:cNvGrpSpPr/>
        <p:nvPr/>
      </p:nvGrpSpPr>
      <p:grpSpPr>
        <a:xfrm>
          <a:off x="0" y="0"/>
          <a:ext cx="0" cy="0"/>
          <a:chOff x="0" y="0"/>
          <a:chExt cx="0" cy="0"/>
        </a:xfrm>
      </p:grpSpPr>
      <p:sp>
        <p:nvSpPr>
          <p:cNvPr id="1556" name="Google Shape;1556;p8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57" name="Google Shape;1557;p8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1558" name="Google Shape;1558;p8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1559" name="Google Shape;1559;p88:notes"/>
          <p:cNvSpPr txBox="1"/>
          <p:nvPr>
            <p:ph idx="3" type="hdr"/>
          </p:nvPr>
        </p:nvSpPr>
        <p:spPr>
          <a:xfrm>
            <a:off x="0" y="0"/>
            <a:ext cx="2971800" cy="458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MIT-WPU</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2" name="Shape 1572"/>
        <p:cNvGrpSpPr/>
        <p:nvPr/>
      </p:nvGrpSpPr>
      <p:grpSpPr>
        <a:xfrm>
          <a:off x="0" y="0"/>
          <a:ext cx="0" cy="0"/>
          <a:chOff x="0" y="0"/>
          <a:chExt cx="0" cy="0"/>
        </a:xfrm>
      </p:grpSpPr>
      <p:sp>
        <p:nvSpPr>
          <p:cNvPr id="1573" name="Google Shape;1573;p8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74" name="Google Shape;1574;p8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1575" name="Google Shape;1575;p8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1576" name="Google Shape;1576;p89:notes"/>
          <p:cNvSpPr txBox="1"/>
          <p:nvPr>
            <p:ph idx="3" type="hdr"/>
          </p:nvPr>
        </p:nvSpPr>
        <p:spPr>
          <a:xfrm>
            <a:off x="0" y="0"/>
            <a:ext cx="2971800" cy="458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MIT-WPU</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p9:notes"/>
          <p:cNvSpPr txBox="1"/>
          <p:nvPr>
            <p:ph idx="1" type="body"/>
          </p:nvPr>
        </p:nvSpPr>
        <p:spPr>
          <a:xfrm>
            <a:off x="685800" y="4724956"/>
            <a:ext cx="5486400" cy="4476274"/>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9:notes"/>
          <p:cNvSpPr/>
          <p:nvPr>
            <p:ph idx="2" type="sldImg"/>
          </p:nvPr>
        </p:nvSpPr>
        <p:spPr>
          <a:xfrm>
            <a:off x="114300" y="746125"/>
            <a:ext cx="6629400" cy="3730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1" name="Shape 1591"/>
        <p:cNvGrpSpPr/>
        <p:nvPr/>
      </p:nvGrpSpPr>
      <p:grpSpPr>
        <a:xfrm>
          <a:off x="0" y="0"/>
          <a:ext cx="0" cy="0"/>
          <a:chOff x="0" y="0"/>
          <a:chExt cx="0" cy="0"/>
        </a:xfrm>
      </p:grpSpPr>
      <p:sp>
        <p:nvSpPr>
          <p:cNvPr id="1592" name="Google Shape;1592;p9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93" name="Google Shape;1593;p9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1594" name="Google Shape;1594;p9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1595" name="Google Shape;1595;p90:notes"/>
          <p:cNvSpPr txBox="1"/>
          <p:nvPr>
            <p:ph idx="3" type="hdr"/>
          </p:nvPr>
        </p:nvSpPr>
        <p:spPr>
          <a:xfrm>
            <a:off x="0" y="0"/>
            <a:ext cx="2971800" cy="458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MIT-WPU</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7" name="Shape 1607"/>
        <p:cNvGrpSpPr/>
        <p:nvPr/>
      </p:nvGrpSpPr>
      <p:grpSpPr>
        <a:xfrm>
          <a:off x="0" y="0"/>
          <a:ext cx="0" cy="0"/>
          <a:chOff x="0" y="0"/>
          <a:chExt cx="0" cy="0"/>
        </a:xfrm>
      </p:grpSpPr>
      <p:sp>
        <p:nvSpPr>
          <p:cNvPr id="1608" name="Google Shape;1608;p9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09" name="Google Shape;1609;p9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1610" name="Google Shape;1610;p9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1611" name="Google Shape;1611;p91:notes"/>
          <p:cNvSpPr txBox="1"/>
          <p:nvPr>
            <p:ph idx="3" type="hdr"/>
          </p:nvPr>
        </p:nvSpPr>
        <p:spPr>
          <a:xfrm>
            <a:off x="0" y="0"/>
            <a:ext cx="2971800" cy="458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MIT-WPU</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3" name="Shape 1623"/>
        <p:cNvGrpSpPr/>
        <p:nvPr/>
      </p:nvGrpSpPr>
      <p:grpSpPr>
        <a:xfrm>
          <a:off x="0" y="0"/>
          <a:ext cx="0" cy="0"/>
          <a:chOff x="0" y="0"/>
          <a:chExt cx="0" cy="0"/>
        </a:xfrm>
      </p:grpSpPr>
      <p:sp>
        <p:nvSpPr>
          <p:cNvPr id="1624" name="Google Shape;1624;p9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25" name="Google Shape;1625;p9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1626" name="Google Shape;1626;p9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1627" name="Google Shape;1627;p92:notes"/>
          <p:cNvSpPr txBox="1"/>
          <p:nvPr>
            <p:ph idx="3" type="hdr"/>
          </p:nvPr>
        </p:nvSpPr>
        <p:spPr>
          <a:xfrm>
            <a:off x="0" y="0"/>
            <a:ext cx="2971800" cy="458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MIT-WPU</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1" name="Shape 1641"/>
        <p:cNvGrpSpPr/>
        <p:nvPr/>
      </p:nvGrpSpPr>
      <p:grpSpPr>
        <a:xfrm>
          <a:off x="0" y="0"/>
          <a:ext cx="0" cy="0"/>
          <a:chOff x="0" y="0"/>
          <a:chExt cx="0" cy="0"/>
        </a:xfrm>
      </p:grpSpPr>
      <p:sp>
        <p:nvSpPr>
          <p:cNvPr id="1642" name="Google Shape;1642;p9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43" name="Google Shape;1643;p9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1644" name="Google Shape;1644;p9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1645" name="Google Shape;1645;p93:notes"/>
          <p:cNvSpPr txBox="1"/>
          <p:nvPr>
            <p:ph idx="3" type="hdr"/>
          </p:nvPr>
        </p:nvSpPr>
        <p:spPr>
          <a:xfrm>
            <a:off x="0" y="0"/>
            <a:ext cx="2971800" cy="458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MIT-WPU</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8" name="Shape 1658"/>
        <p:cNvGrpSpPr/>
        <p:nvPr/>
      </p:nvGrpSpPr>
      <p:grpSpPr>
        <a:xfrm>
          <a:off x="0" y="0"/>
          <a:ext cx="0" cy="0"/>
          <a:chOff x="0" y="0"/>
          <a:chExt cx="0" cy="0"/>
        </a:xfrm>
      </p:grpSpPr>
      <p:sp>
        <p:nvSpPr>
          <p:cNvPr id="1659" name="Google Shape;1659;p9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60" name="Google Shape;1660;p9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1661" name="Google Shape;1661;p9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1662" name="Google Shape;1662;p94:notes"/>
          <p:cNvSpPr txBox="1"/>
          <p:nvPr>
            <p:ph idx="3" type="hdr"/>
          </p:nvPr>
        </p:nvSpPr>
        <p:spPr>
          <a:xfrm>
            <a:off x="0" y="0"/>
            <a:ext cx="2971800" cy="458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MIT-WPU</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4" name="Shape 1674"/>
        <p:cNvGrpSpPr/>
        <p:nvPr/>
      </p:nvGrpSpPr>
      <p:grpSpPr>
        <a:xfrm>
          <a:off x="0" y="0"/>
          <a:ext cx="0" cy="0"/>
          <a:chOff x="0" y="0"/>
          <a:chExt cx="0" cy="0"/>
        </a:xfrm>
      </p:grpSpPr>
      <p:sp>
        <p:nvSpPr>
          <p:cNvPr id="1675" name="Google Shape;1675;p9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76" name="Google Shape;1676;p9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1677" name="Google Shape;1677;p9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1678" name="Google Shape;1678;p95:notes"/>
          <p:cNvSpPr txBox="1"/>
          <p:nvPr>
            <p:ph idx="3" type="hdr"/>
          </p:nvPr>
        </p:nvSpPr>
        <p:spPr>
          <a:xfrm>
            <a:off x="0" y="0"/>
            <a:ext cx="2971800" cy="458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MIT-WPU</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0" name="Shape 1690"/>
        <p:cNvGrpSpPr/>
        <p:nvPr/>
      </p:nvGrpSpPr>
      <p:grpSpPr>
        <a:xfrm>
          <a:off x="0" y="0"/>
          <a:ext cx="0" cy="0"/>
          <a:chOff x="0" y="0"/>
          <a:chExt cx="0" cy="0"/>
        </a:xfrm>
      </p:grpSpPr>
      <p:sp>
        <p:nvSpPr>
          <p:cNvPr id="1691" name="Google Shape;1691;p9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92" name="Google Shape;1692;p9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1693" name="Google Shape;1693;p9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1694" name="Google Shape;1694;p96:notes"/>
          <p:cNvSpPr txBox="1"/>
          <p:nvPr>
            <p:ph idx="3" type="hdr"/>
          </p:nvPr>
        </p:nvSpPr>
        <p:spPr>
          <a:xfrm>
            <a:off x="0" y="0"/>
            <a:ext cx="2971800" cy="458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MIT-WPU</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7" name="Shape 1707"/>
        <p:cNvGrpSpPr/>
        <p:nvPr/>
      </p:nvGrpSpPr>
      <p:grpSpPr>
        <a:xfrm>
          <a:off x="0" y="0"/>
          <a:ext cx="0" cy="0"/>
          <a:chOff x="0" y="0"/>
          <a:chExt cx="0" cy="0"/>
        </a:xfrm>
      </p:grpSpPr>
      <p:sp>
        <p:nvSpPr>
          <p:cNvPr id="1708" name="Google Shape;1708;p9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09" name="Google Shape;1709;p9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1710" name="Google Shape;1710;p9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1711" name="Google Shape;1711;p97:notes"/>
          <p:cNvSpPr txBox="1"/>
          <p:nvPr>
            <p:ph idx="3" type="hdr"/>
          </p:nvPr>
        </p:nvSpPr>
        <p:spPr>
          <a:xfrm>
            <a:off x="0" y="0"/>
            <a:ext cx="2971800" cy="458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MIT-WPU</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3" name="Shape 1723"/>
        <p:cNvGrpSpPr/>
        <p:nvPr/>
      </p:nvGrpSpPr>
      <p:grpSpPr>
        <a:xfrm>
          <a:off x="0" y="0"/>
          <a:ext cx="0" cy="0"/>
          <a:chOff x="0" y="0"/>
          <a:chExt cx="0" cy="0"/>
        </a:xfrm>
      </p:grpSpPr>
      <p:sp>
        <p:nvSpPr>
          <p:cNvPr id="1724" name="Google Shape;1724;p9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25" name="Google Shape;1725;p9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1726" name="Google Shape;1726;p9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1727" name="Google Shape;1727;p98:notes"/>
          <p:cNvSpPr txBox="1"/>
          <p:nvPr>
            <p:ph idx="3" type="hdr"/>
          </p:nvPr>
        </p:nvSpPr>
        <p:spPr>
          <a:xfrm>
            <a:off x="0" y="0"/>
            <a:ext cx="2971800" cy="458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MIT-WPU</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8" name="Shape 1738"/>
        <p:cNvGrpSpPr/>
        <p:nvPr/>
      </p:nvGrpSpPr>
      <p:grpSpPr>
        <a:xfrm>
          <a:off x="0" y="0"/>
          <a:ext cx="0" cy="0"/>
          <a:chOff x="0" y="0"/>
          <a:chExt cx="0" cy="0"/>
        </a:xfrm>
      </p:grpSpPr>
      <p:sp>
        <p:nvSpPr>
          <p:cNvPr id="1739" name="Google Shape;1739;p99:notes"/>
          <p:cNvSpPr/>
          <p:nvPr>
            <p:ph idx="2" type="sldImg"/>
          </p:nvPr>
        </p:nvSpPr>
        <p:spPr>
          <a:xfrm>
            <a:off x="444500" y="1243013"/>
            <a:ext cx="5969000" cy="335756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40" name="Google Shape;1740;p99:notes"/>
          <p:cNvSpPr txBox="1"/>
          <p:nvPr>
            <p:ph idx="1" type="body"/>
          </p:nvPr>
        </p:nvSpPr>
        <p:spPr>
          <a:xfrm>
            <a:off x="685800" y="4787126"/>
            <a:ext cx="5486400" cy="3916903"/>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1741" name="Google Shape;1741;p99:notes"/>
          <p:cNvSpPr txBox="1"/>
          <p:nvPr>
            <p:ph idx="12" type="sldNum"/>
          </p:nvPr>
        </p:nvSpPr>
        <p:spPr>
          <a:xfrm>
            <a:off x="3884613" y="9448185"/>
            <a:ext cx="2971800" cy="498996"/>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1742" name="Google Shape;1742;p99:notes"/>
          <p:cNvSpPr txBox="1"/>
          <p:nvPr>
            <p:ph idx="3" type="hdr"/>
          </p:nvPr>
        </p:nvSpPr>
        <p:spPr>
          <a:xfrm>
            <a:off x="0" y="0"/>
            <a:ext cx="2971800" cy="49899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MIT-WPU</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type="blank">
  <p:cSld name="BLANK">
    <p:spTree>
      <p:nvGrpSpPr>
        <p:cNvPr id="14" name="Shape 14"/>
        <p:cNvGrpSpPr/>
        <p:nvPr/>
      </p:nvGrpSpPr>
      <p:grpSpPr>
        <a:xfrm>
          <a:off x="0" y="0"/>
          <a:ext cx="0" cy="0"/>
          <a:chOff x="0" y="0"/>
          <a:chExt cx="0" cy="0"/>
        </a:xfrm>
      </p:grpSpPr>
      <p:sp>
        <p:nvSpPr>
          <p:cNvPr id="15" name="Google Shape;15;p179"/>
          <p:cNvSpPr/>
          <p:nvPr/>
        </p:nvSpPr>
        <p:spPr>
          <a:xfrm>
            <a:off x="2381" y="4800600"/>
            <a:ext cx="9141619" cy="342900"/>
          </a:xfrm>
          <a:prstGeom prst="rect">
            <a:avLst/>
          </a:prstGeom>
          <a:solidFill>
            <a:schemeClr val="accent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 name="Google Shape;16;p179"/>
          <p:cNvSpPr/>
          <p:nvPr/>
        </p:nvSpPr>
        <p:spPr>
          <a:xfrm>
            <a:off x="11" y="4750737"/>
            <a:ext cx="9141619" cy="48006"/>
          </a:xfrm>
          <a:prstGeom prst="rect">
            <a:avLst/>
          </a:prstGeom>
          <a:solidFill>
            <a:schemeClr val="accent1"/>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 name="Google Shape;17;p179"/>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8" name="Google Shape;18;p179"/>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solidFill>
                  <a:srgbClr val="FFFFFF"/>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9" name="Google Shape;19;p179"/>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spTree>
      <p:nvGrpSpPr>
        <p:cNvPr id="79" name="Shape 79"/>
        <p:cNvGrpSpPr/>
        <p:nvPr/>
      </p:nvGrpSpPr>
      <p:grpSpPr>
        <a:xfrm>
          <a:off x="0" y="0"/>
          <a:ext cx="0" cy="0"/>
          <a:chOff x="0" y="0"/>
          <a:chExt cx="0" cy="0"/>
        </a:xfrm>
      </p:grpSpPr>
      <p:sp>
        <p:nvSpPr>
          <p:cNvPr id="80" name="Google Shape;80;p188"/>
          <p:cNvSpPr/>
          <p:nvPr/>
        </p:nvSpPr>
        <p:spPr>
          <a:xfrm>
            <a:off x="0" y="3714750"/>
            <a:ext cx="9141619" cy="1428750"/>
          </a:xfrm>
          <a:prstGeom prst="rect">
            <a:avLst/>
          </a:prstGeom>
          <a:solidFill>
            <a:schemeClr val="accent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 name="Google Shape;81;p188"/>
          <p:cNvSpPr/>
          <p:nvPr/>
        </p:nvSpPr>
        <p:spPr>
          <a:xfrm>
            <a:off x="11" y="3686307"/>
            <a:ext cx="9141619" cy="48006"/>
          </a:xfrm>
          <a:prstGeom prst="rect">
            <a:avLst/>
          </a:prstGeom>
          <a:solidFill>
            <a:schemeClr val="accent1"/>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 name="Google Shape;82;p188"/>
          <p:cNvSpPr txBox="1"/>
          <p:nvPr>
            <p:ph type="title"/>
          </p:nvPr>
        </p:nvSpPr>
        <p:spPr>
          <a:xfrm>
            <a:off x="822960" y="3806190"/>
            <a:ext cx="7584948" cy="617220"/>
          </a:xfrm>
          <a:prstGeom prst="rect">
            <a:avLst/>
          </a:prstGeom>
          <a:noFill/>
          <a:ln>
            <a:noFill/>
          </a:ln>
        </p:spPr>
        <p:txBody>
          <a:bodyPr anchorCtr="0" anchor="b" bIns="0" lIns="68575" spcFirstLastPara="1" rIns="68575" wrap="square" tIns="0">
            <a:noAutofit/>
          </a:bodyPr>
          <a:lstStyle>
            <a:lvl1pPr lvl="0" algn="l">
              <a:lnSpc>
                <a:spcPct val="85000"/>
              </a:lnSpc>
              <a:spcBef>
                <a:spcPts val="0"/>
              </a:spcBef>
              <a:spcAft>
                <a:spcPts val="0"/>
              </a:spcAft>
              <a:buClr>
                <a:srgbClr val="FFFFFF"/>
              </a:buClr>
              <a:buSzPts val="2700"/>
              <a:buFont typeface="Calibri"/>
              <a:buNone/>
              <a:defRPr b="0" sz="2700">
                <a:solidFill>
                  <a:srgbClr val="FFFFFF"/>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3" name="Google Shape;83;p188"/>
          <p:cNvSpPr/>
          <p:nvPr>
            <p:ph idx="2" type="pic"/>
          </p:nvPr>
        </p:nvSpPr>
        <p:spPr>
          <a:xfrm>
            <a:off x="11" y="0"/>
            <a:ext cx="9143989" cy="3686307"/>
          </a:xfrm>
          <a:prstGeom prst="rect">
            <a:avLst/>
          </a:prstGeom>
          <a:noFill/>
          <a:ln>
            <a:noFill/>
          </a:ln>
        </p:spPr>
      </p:sp>
      <p:sp>
        <p:nvSpPr>
          <p:cNvPr id="84" name="Google Shape;84;p188"/>
          <p:cNvSpPr txBox="1"/>
          <p:nvPr>
            <p:ph idx="1" type="body"/>
          </p:nvPr>
        </p:nvSpPr>
        <p:spPr>
          <a:xfrm>
            <a:off x="822960" y="4430267"/>
            <a:ext cx="7584948" cy="445770"/>
          </a:xfrm>
          <a:prstGeom prst="rect">
            <a:avLst/>
          </a:prstGeom>
          <a:noFill/>
          <a:ln>
            <a:noFill/>
          </a:ln>
        </p:spPr>
        <p:txBody>
          <a:bodyPr anchorCtr="0" anchor="t" bIns="0" lIns="68575" spcFirstLastPara="1" rIns="68575" wrap="square" tIns="0">
            <a:normAutofit/>
          </a:bodyPr>
          <a:lstStyle>
            <a:lvl1pPr indent="-228600" lvl="0" marL="457200" algn="l">
              <a:lnSpc>
                <a:spcPct val="90000"/>
              </a:lnSpc>
              <a:spcBef>
                <a:spcPts val="0"/>
              </a:spcBef>
              <a:spcAft>
                <a:spcPts val="0"/>
              </a:spcAft>
              <a:buSzPts val="1100"/>
              <a:buNone/>
              <a:defRPr sz="1100">
                <a:solidFill>
                  <a:srgbClr val="FFFFFF"/>
                </a:solidFill>
              </a:defRPr>
            </a:lvl1pPr>
            <a:lvl2pPr indent="-228600" lvl="1" marL="914400" algn="l">
              <a:lnSpc>
                <a:spcPct val="90000"/>
              </a:lnSpc>
              <a:spcBef>
                <a:spcPts val="500"/>
              </a:spcBef>
              <a:spcAft>
                <a:spcPts val="0"/>
              </a:spcAft>
              <a:buSzPts val="900"/>
              <a:buNone/>
              <a:defRPr sz="900"/>
            </a:lvl2pPr>
            <a:lvl3pPr indent="-228600" lvl="2" marL="1371600" algn="l">
              <a:lnSpc>
                <a:spcPct val="90000"/>
              </a:lnSpc>
              <a:spcBef>
                <a:spcPts val="300"/>
              </a:spcBef>
              <a:spcAft>
                <a:spcPts val="0"/>
              </a:spcAft>
              <a:buSzPts val="800"/>
              <a:buNone/>
              <a:defRPr sz="800"/>
            </a:lvl3pPr>
            <a:lvl4pPr indent="-228600" lvl="3" marL="1828800" algn="l">
              <a:lnSpc>
                <a:spcPct val="90000"/>
              </a:lnSpc>
              <a:spcBef>
                <a:spcPts val="300"/>
              </a:spcBef>
              <a:spcAft>
                <a:spcPts val="0"/>
              </a:spcAft>
              <a:buSzPts val="700"/>
              <a:buNone/>
              <a:defRPr sz="700"/>
            </a:lvl4pPr>
            <a:lvl5pPr indent="-228600" lvl="4" marL="2286000" algn="l">
              <a:lnSpc>
                <a:spcPct val="90000"/>
              </a:lnSpc>
              <a:spcBef>
                <a:spcPts val="300"/>
              </a:spcBef>
              <a:spcAft>
                <a:spcPts val="0"/>
              </a:spcAft>
              <a:buSzPts val="700"/>
              <a:buNone/>
              <a:defRPr sz="700"/>
            </a:lvl5pPr>
            <a:lvl6pPr indent="-228600" lvl="5" marL="2743200" algn="l">
              <a:lnSpc>
                <a:spcPct val="90000"/>
              </a:lnSpc>
              <a:spcBef>
                <a:spcPts val="300"/>
              </a:spcBef>
              <a:spcAft>
                <a:spcPts val="0"/>
              </a:spcAft>
              <a:buSzPts val="700"/>
              <a:buNone/>
              <a:defRPr sz="700"/>
            </a:lvl6pPr>
            <a:lvl7pPr indent="-228600" lvl="6" marL="3200400" algn="l">
              <a:lnSpc>
                <a:spcPct val="90000"/>
              </a:lnSpc>
              <a:spcBef>
                <a:spcPts val="300"/>
              </a:spcBef>
              <a:spcAft>
                <a:spcPts val="0"/>
              </a:spcAft>
              <a:buSzPts val="700"/>
              <a:buNone/>
              <a:defRPr sz="700"/>
            </a:lvl7pPr>
            <a:lvl8pPr indent="-228600" lvl="7" marL="3657600" algn="l">
              <a:lnSpc>
                <a:spcPct val="90000"/>
              </a:lnSpc>
              <a:spcBef>
                <a:spcPts val="300"/>
              </a:spcBef>
              <a:spcAft>
                <a:spcPts val="0"/>
              </a:spcAft>
              <a:buSzPts val="700"/>
              <a:buNone/>
              <a:defRPr sz="700"/>
            </a:lvl8pPr>
            <a:lvl9pPr indent="-228600" lvl="8" marL="4114800" algn="l">
              <a:lnSpc>
                <a:spcPct val="90000"/>
              </a:lnSpc>
              <a:spcBef>
                <a:spcPts val="300"/>
              </a:spcBef>
              <a:spcAft>
                <a:spcPts val="300"/>
              </a:spcAft>
              <a:buSzPts val="700"/>
              <a:buNone/>
              <a:defRPr sz="700"/>
            </a:lvl9pPr>
          </a:lstStyle>
          <a:p/>
        </p:txBody>
      </p:sp>
      <p:sp>
        <p:nvSpPr>
          <p:cNvPr id="85" name="Google Shape;85;p188"/>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6" name="Google Shape;86;p188"/>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7" name="Google Shape;87;p188"/>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8" name="Shape 88"/>
        <p:cNvGrpSpPr/>
        <p:nvPr/>
      </p:nvGrpSpPr>
      <p:grpSpPr>
        <a:xfrm>
          <a:off x="0" y="0"/>
          <a:ext cx="0" cy="0"/>
          <a:chOff x="0" y="0"/>
          <a:chExt cx="0" cy="0"/>
        </a:xfrm>
      </p:grpSpPr>
      <p:sp>
        <p:nvSpPr>
          <p:cNvPr id="89" name="Google Shape;89;p189"/>
          <p:cNvSpPr txBox="1"/>
          <p:nvPr>
            <p:ph type="title"/>
          </p:nvPr>
        </p:nvSpPr>
        <p:spPr>
          <a:xfrm>
            <a:off x="822960" y="214952"/>
            <a:ext cx="7543800" cy="1088068"/>
          </a:xfrm>
          <a:prstGeom prst="rect">
            <a:avLst/>
          </a:prstGeom>
          <a:noFill/>
          <a:ln>
            <a:noFill/>
          </a:ln>
        </p:spPr>
        <p:txBody>
          <a:bodyPr anchorCtr="0" anchor="b" bIns="34275" lIns="68575" spcFirstLastPara="1" rIns="68575" wrap="square" tIns="34275">
            <a:normAutofit/>
          </a:bodyPr>
          <a:lstStyle>
            <a:lvl1pPr lvl="0" algn="l">
              <a:lnSpc>
                <a:spcPct val="85000"/>
              </a:lnSpc>
              <a:spcBef>
                <a:spcPts val="0"/>
              </a:spcBef>
              <a:spcAft>
                <a:spcPts val="0"/>
              </a:spcAft>
              <a:buClr>
                <a:srgbClr val="3F3F3F"/>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90" name="Google Shape;90;p189"/>
          <p:cNvSpPr txBox="1"/>
          <p:nvPr>
            <p:ph idx="1" type="body"/>
          </p:nvPr>
        </p:nvSpPr>
        <p:spPr>
          <a:xfrm rot="5400000">
            <a:off x="3086100" y="-878839"/>
            <a:ext cx="3017520" cy="7543800"/>
          </a:xfrm>
          <a:prstGeom prst="rect">
            <a:avLst/>
          </a:prstGeom>
          <a:noFill/>
          <a:ln>
            <a:noFill/>
          </a:ln>
        </p:spPr>
        <p:txBody>
          <a:bodyPr anchorCtr="0" anchor="t" bIns="0" lIns="34275" spcFirstLastPara="1" rIns="34275" wrap="square" tIns="0">
            <a:normAutofit/>
          </a:bodyPr>
          <a:lstStyle>
            <a:lvl1pPr indent="-317500" lvl="0" marL="457200" algn="l">
              <a:lnSpc>
                <a:spcPct val="90000"/>
              </a:lnSpc>
              <a:spcBef>
                <a:spcPts val="900"/>
              </a:spcBef>
              <a:spcAft>
                <a:spcPts val="0"/>
              </a:spcAft>
              <a:buSzPts val="1400"/>
              <a:buChar char=" "/>
              <a:defRPr/>
            </a:lvl1pPr>
            <a:lvl2pPr indent="-317500" lvl="1" marL="914400" algn="l">
              <a:lnSpc>
                <a:spcPct val="90000"/>
              </a:lnSpc>
              <a:spcBef>
                <a:spcPts val="200"/>
              </a:spcBef>
              <a:spcAft>
                <a:spcPts val="0"/>
              </a:spcAft>
              <a:buSzPts val="1400"/>
              <a:buChar char="◦"/>
              <a:defRPr/>
            </a:lvl2pPr>
            <a:lvl3pPr indent="-317500" lvl="2" marL="1371600" algn="l">
              <a:lnSpc>
                <a:spcPct val="90000"/>
              </a:lnSpc>
              <a:spcBef>
                <a:spcPts val="300"/>
              </a:spcBef>
              <a:spcAft>
                <a:spcPts val="0"/>
              </a:spcAft>
              <a:buSzPts val="1400"/>
              <a:buChar char="◦"/>
              <a:defRPr/>
            </a:lvl3pPr>
            <a:lvl4pPr indent="-317500" lvl="3" marL="1828800" algn="l">
              <a:lnSpc>
                <a:spcPct val="90000"/>
              </a:lnSpc>
              <a:spcBef>
                <a:spcPts val="300"/>
              </a:spcBef>
              <a:spcAft>
                <a:spcPts val="0"/>
              </a:spcAft>
              <a:buSzPts val="1400"/>
              <a:buChar char="◦"/>
              <a:defRPr/>
            </a:lvl4pPr>
            <a:lvl5pPr indent="-317500" lvl="4" marL="2286000" algn="l">
              <a:lnSpc>
                <a:spcPct val="90000"/>
              </a:lnSpc>
              <a:spcBef>
                <a:spcPts val="300"/>
              </a:spcBef>
              <a:spcAft>
                <a:spcPts val="0"/>
              </a:spcAft>
              <a:buSzPts val="1400"/>
              <a:buChar char="◦"/>
              <a:defRPr/>
            </a:lvl5pPr>
            <a:lvl6pPr indent="-317500" lvl="5" marL="2743200" algn="l">
              <a:lnSpc>
                <a:spcPct val="90000"/>
              </a:lnSpc>
              <a:spcBef>
                <a:spcPts val="300"/>
              </a:spcBef>
              <a:spcAft>
                <a:spcPts val="0"/>
              </a:spcAft>
              <a:buSzPts val="1400"/>
              <a:buChar char="◦"/>
              <a:defRPr/>
            </a:lvl6pPr>
            <a:lvl7pPr indent="-317500" lvl="6" marL="3200400" algn="l">
              <a:lnSpc>
                <a:spcPct val="90000"/>
              </a:lnSpc>
              <a:spcBef>
                <a:spcPts val="300"/>
              </a:spcBef>
              <a:spcAft>
                <a:spcPts val="0"/>
              </a:spcAft>
              <a:buSzPts val="1400"/>
              <a:buChar char="◦"/>
              <a:defRPr/>
            </a:lvl7pPr>
            <a:lvl8pPr indent="-317500" lvl="7" marL="3657600" algn="l">
              <a:lnSpc>
                <a:spcPct val="90000"/>
              </a:lnSpc>
              <a:spcBef>
                <a:spcPts val="300"/>
              </a:spcBef>
              <a:spcAft>
                <a:spcPts val="0"/>
              </a:spcAft>
              <a:buSzPts val="1400"/>
              <a:buChar char="◦"/>
              <a:defRPr/>
            </a:lvl8pPr>
            <a:lvl9pPr indent="-317500" lvl="8" marL="4114800" algn="l">
              <a:lnSpc>
                <a:spcPct val="90000"/>
              </a:lnSpc>
              <a:spcBef>
                <a:spcPts val="300"/>
              </a:spcBef>
              <a:spcAft>
                <a:spcPts val="300"/>
              </a:spcAft>
              <a:buSzPts val="1400"/>
              <a:buChar char="◦"/>
              <a:defRPr/>
            </a:lvl9pPr>
          </a:lstStyle>
          <a:p/>
        </p:txBody>
      </p:sp>
      <p:sp>
        <p:nvSpPr>
          <p:cNvPr id="91" name="Google Shape;91;p189"/>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92" name="Google Shape;92;p189"/>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93" name="Google Shape;93;p189"/>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showMasterSp="0" type="vertTitleAndTx">
  <p:cSld name="VERTICAL_TITLE_AND_VERTICAL_TEXT">
    <p:spTree>
      <p:nvGrpSpPr>
        <p:cNvPr id="94" name="Shape 94"/>
        <p:cNvGrpSpPr/>
        <p:nvPr/>
      </p:nvGrpSpPr>
      <p:grpSpPr>
        <a:xfrm>
          <a:off x="0" y="0"/>
          <a:ext cx="0" cy="0"/>
          <a:chOff x="0" y="0"/>
          <a:chExt cx="0" cy="0"/>
        </a:xfrm>
      </p:grpSpPr>
      <p:sp>
        <p:nvSpPr>
          <p:cNvPr id="95" name="Google Shape;95;p190"/>
          <p:cNvSpPr/>
          <p:nvPr/>
        </p:nvSpPr>
        <p:spPr>
          <a:xfrm>
            <a:off x="2381" y="4800600"/>
            <a:ext cx="9141619" cy="342900"/>
          </a:xfrm>
          <a:prstGeom prst="rect">
            <a:avLst/>
          </a:prstGeom>
          <a:solidFill>
            <a:schemeClr val="accent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 name="Google Shape;96;p190"/>
          <p:cNvSpPr/>
          <p:nvPr/>
        </p:nvSpPr>
        <p:spPr>
          <a:xfrm>
            <a:off x="11" y="4750737"/>
            <a:ext cx="9141619" cy="48006"/>
          </a:xfrm>
          <a:prstGeom prst="rect">
            <a:avLst/>
          </a:prstGeom>
          <a:solidFill>
            <a:schemeClr val="accent1"/>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 name="Google Shape;97;p190"/>
          <p:cNvSpPr txBox="1"/>
          <p:nvPr>
            <p:ph type="title"/>
          </p:nvPr>
        </p:nvSpPr>
        <p:spPr>
          <a:xfrm rot="5400000">
            <a:off x="5370480" y="1484279"/>
            <a:ext cx="4318066" cy="1971675"/>
          </a:xfrm>
          <a:prstGeom prst="rect">
            <a:avLst/>
          </a:prstGeom>
          <a:noFill/>
          <a:ln>
            <a:noFill/>
          </a:ln>
        </p:spPr>
        <p:txBody>
          <a:bodyPr anchorCtr="0" anchor="b" bIns="34275" lIns="68575" spcFirstLastPara="1" rIns="68575" wrap="square" tIns="34275">
            <a:normAutofit/>
          </a:bodyPr>
          <a:lstStyle>
            <a:lvl1pPr lvl="0" algn="l">
              <a:lnSpc>
                <a:spcPct val="85000"/>
              </a:lnSpc>
              <a:spcBef>
                <a:spcPts val="0"/>
              </a:spcBef>
              <a:spcAft>
                <a:spcPts val="0"/>
              </a:spcAft>
              <a:buClr>
                <a:srgbClr val="3F3F3F"/>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98" name="Google Shape;98;p190"/>
          <p:cNvSpPr txBox="1"/>
          <p:nvPr>
            <p:ph idx="1" type="body"/>
          </p:nvPr>
        </p:nvSpPr>
        <p:spPr>
          <a:xfrm rot="5400000">
            <a:off x="1369979" y="-430246"/>
            <a:ext cx="4318067" cy="5800725"/>
          </a:xfrm>
          <a:prstGeom prst="rect">
            <a:avLst/>
          </a:prstGeom>
          <a:noFill/>
          <a:ln>
            <a:noFill/>
          </a:ln>
        </p:spPr>
        <p:txBody>
          <a:bodyPr anchorCtr="0" anchor="t" bIns="0" lIns="34275" spcFirstLastPara="1" rIns="34275" wrap="square" tIns="0">
            <a:normAutofit/>
          </a:bodyPr>
          <a:lstStyle>
            <a:lvl1pPr indent="-317500" lvl="0" marL="457200" algn="l">
              <a:lnSpc>
                <a:spcPct val="90000"/>
              </a:lnSpc>
              <a:spcBef>
                <a:spcPts val="900"/>
              </a:spcBef>
              <a:spcAft>
                <a:spcPts val="0"/>
              </a:spcAft>
              <a:buSzPts val="1400"/>
              <a:buChar char=" "/>
              <a:defRPr/>
            </a:lvl1pPr>
            <a:lvl2pPr indent="-317500" lvl="1" marL="914400" algn="l">
              <a:lnSpc>
                <a:spcPct val="90000"/>
              </a:lnSpc>
              <a:spcBef>
                <a:spcPts val="200"/>
              </a:spcBef>
              <a:spcAft>
                <a:spcPts val="0"/>
              </a:spcAft>
              <a:buSzPts val="1400"/>
              <a:buChar char="◦"/>
              <a:defRPr/>
            </a:lvl2pPr>
            <a:lvl3pPr indent="-317500" lvl="2" marL="1371600" algn="l">
              <a:lnSpc>
                <a:spcPct val="90000"/>
              </a:lnSpc>
              <a:spcBef>
                <a:spcPts val="300"/>
              </a:spcBef>
              <a:spcAft>
                <a:spcPts val="0"/>
              </a:spcAft>
              <a:buSzPts val="1400"/>
              <a:buChar char="◦"/>
              <a:defRPr/>
            </a:lvl3pPr>
            <a:lvl4pPr indent="-317500" lvl="3" marL="1828800" algn="l">
              <a:lnSpc>
                <a:spcPct val="90000"/>
              </a:lnSpc>
              <a:spcBef>
                <a:spcPts val="300"/>
              </a:spcBef>
              <a:spcAft>
                <a:spcPts val="0"/>
              </a:spcAft>
              <a:buSzPts val="1400"/>
              <a:buChar char="◦"/>
              <a:defRPr/>
            </a:lvl4pPr>
            <a:lvl5pPr indent="-317500" lvl="4" marL="2286000" algn="l">
              <a:lnSpc>
                <a:spcPct val="90000"/>
              </a:lnSpc>
              <a:spcBef>
                <a:spcPts val="300"/>
              </a:spcBef>
              <a:spcAft>
                <a:spcPts val="0"/>
              </a:spcAft>
              <a:buSzPts val="1400"/>
              <a:buChar char="◦"/>
              <a:defRPr/>
            </a:lvl5pPr>
            <a:lvl6pPr indent="-317500" lvl="5" marL="2743200" algn="l">
              <a:lnSpc>
                <a:spcPct val="90000"/>
              </a:lnSpc>
              <a:spcBef>
                <a:spcPts val="300"/>
              </a:spcBef>
              <a:spcAft>
                <a:spcPts val="0"/>
              </a:spcAft>
              <a:buSzPts val="1400"/>
              <a:buChar char="◦"/>
              <a:defRPr/>
            </a:lvl6pPr>
            <a:lvl7pPr indent="-317500" lvl="6" marL="3200400" algn="l">
              <a:lnSpc>
                <a:spcPct val="90000"/>
              </a:lnSpc>
              <a:spcBef>
                <a:spcPts val="300"/>
              </a:spcBef>
              <a:spcAft>
                <a:spcPts val="0"/>
              </a:spcAft>
              <a:buSzPts val="1400"/>
              <a:buChar char="◦"/>
              <a:defRPr/>
            </a:lvl7pPr>
            <a:lvl8pPr indent="-317500" lvl="7" marL="3657600" algn="l">
              <a:lnSpc>
                <a:spcPct val="90000"/>
              </a:lnSpc>
              <a:spcBef>
                <a:spcPts val="300"/>
              </a:spcBef>
              <a:spcAft>
                <a:spcPts val="0"/>
              </a:spcAft>
              <a:buSzPts val="1400"/>
              <a:buChar char="◦"/>
              <a:defRPr/>
            </a:lvl8pPr>
            <a:lvl9pPr indent="-317500" lvl="8" marL="4114800" algn="l">
              <a:lnSpc>
                <a:spcPct val="90000"/>
              </a:lnSpc>
              <a:spcBef>
                <a:spcPts val="300"/>
              </a:spcBef>
              <a:spcAft>
                <a:spcPts val="300"/>
              </a:spcAft>
              <a:buSzPts val="1400"/>
              <a:buChar char="◦"/>
              <a:defRPr/>
            </a:lvl9pPr>
          </a:lstStyle>
          <a:p/>
        </p:txBody>
      </p:sp>
      <p:sp>
        <p:nvSpPr>
          <p:cNvPr id="99" name="Google Shape;99;p190"/>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00" name="Google Shape;100;p190"/>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01" name="Google Shape;101;p190"/>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20" name="Shape 20"/>
        <p:cNvGrpSpPr/>
        <p:nvPr/>
      </p:nvGrpSpPr>
      <p:grpSpPr>
        <a:xfrm>
          <a:off x="0" y="0"/>
          <a:ext cx="0" cy="0"/>
          <a:chOff x="0" y="0"/>
          <a:chExt cx="0" cy="0"/>
        </a:xfrm>
      </p:grpSpPr>
      <p:sp>
        <p:nvSpPr>
          <p:cNvPr id="21" name="Google Shape;21;p180"/>
          <p:cNvSpPr/>
          <p:nvPr/>
        </p:nvSpPr>
        <p:spPr>
          <a:xfrm>
            <a:off x="2381" y="4800600"/>
            <a:ext cx="9141619" cy="342900"/>
          </a:xfrm>
          <a:prstGeom prst="rect">
            <a:avLst/>
          </a:prstGeom>
          <a:solidFill>
            <a:schemeClr val="accent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 name="Google Shape;22;p180"/>
          <p:cNvSpPr/>
          <p:nvPr/>
        </p:nvSpPr>
        <p:spPr>
          <a:xfrm>
            <a:off x="11" y="4750737"/>
            <a:ext cx="9141619" cy="48006"/>
          </a:xfrm>
          <a:prstGeom prst="rect">
            <a:avLst/>
          </a:prstGeom>
          <a:solidFill>
            <a:schemeClr val="accent1"/>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 name="Google Shape;23;p180"/>
          <p:cNvSpPr txBox="1"/>
          <p:nvPr>
            <p:ph type="ctrTitle"/>
          </p:nvPr>
        </p:nvSpPr>
        <p:spPr>
          <a:xfrm>
            <a:off x="822960" y="569214"/>
            <a:ext cx="7543800" cy="2674620"/>
          </a:xfrm>
          <a:prstGeom prst="rect">
            <a:avLst/>
          </a:prstGeom>
          <a:noFill/>
          <a:ln>
            <a:noFill/>
          </a:ln>
        </p:spPr>
        <p:txBody>
          <a:bodyPr anchorCtr="0" anchor="b" bIns="34275" lIns="68575" spcFirstLastPara="1" rIns="68575" wrap="square" tIns="34275">
            <a:normAutofit/>
          </a:bodyPr>
          <a:lstStyle>
            <a:lvl1pPr lvl="0" algn="l">
              <a:lnSpc>
                <a:spcPct val="85000"/>
              </a:lnSpc>
              <a:spcBef>
                <a:spcPts val="0"/>
              </a:spcBef>
              <a:spcAft>
                <a:spcPts val="0"/>
              </a:spcAft>
              <a:buClr>
                <a:srgbClr val="262626"/>
              </a:buClr>
              <a:buSzPts val="6000"/>
              <a:buFont typeface="Calibri"/>
              <a:buNone/>
              <a:defRPr sz="6000">
                <a:solidFill>
                  <a:srgbClr val="262626"/>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4" name="Google Shape;24;p180"/>
          <p:cNvSpPr txBox="1"/>
          <p:nvPr>
            <p:ph idx="1" type="subTitle"/>
          </p:nvPr>
        </p:nvSpPr>
        <p:spPr>
          <a:xfrm>
            <a:off x="825038" y="3341715"/>
            <a:ext cx="7543800" cy="857250"/>
          </a:xfrm>
          <a:prstGeom prst="rect">
            <a:avLst/>
          </a:prstGeom>
          <a:noFill/>
          <a:ln>
            <a:noFill/>
          </a:ln>
        </p:spPr>
        <p:txBody>
          <a:bodyPr anchorCtr="0" anchor="t" bIns="34275" lIns="68575" spcFirstLastPara="1" rIns="68575" wrap="square" tIns="34275">
            <a:normAutofit/>
          </a:bodyPr>
          <a:lstStyle>
            <a:lvl1pPr lvl="0" algn="l">
              <a:lnSpc>
                <a:spcPct val="90000"/>
              </a:lnSpc>
              <a:spcBef>
                <a:spcPts val="900"/>
              </a:spcBef>
              <a:spcAft>
                <a:spcPts val="0"/>
              </a:spcAft>
              <a:buSzPts val="1800"/>
              <a:buNone/>
              <a:defRPr sz="1800" cap="none">
                <a:solidFill>
                  <a:schemeClr val="dk2"/>
                </a:solidFill>
                <a:latin typeface="Calibri"/>
                <a:ea typeface="Calibri"/>
                <a:cs typeface="Calibri"/>
                <a:sym typeface="Calibri"/>
              </a:defRPr>
            </a:lvl1pPr>
            <a:lvl2pPr lvl="1" algn="ctr">
              <a:lnSpc>
                <a:spcPct val="90000"/>
              </a:lnSpc>
              <a:spcBef>
                <a:spcPts val="200"/>
              </a:spcBef>
              <a:spcAft>
                <a:spcPts val="0"/>
              </a:spcAft>
              <a:buSzPts val="1800"/>
              <a:buNone/>
              <a:defRPr sz="1800"/>
            </a:lvl2pPr>
            <a:lvl3pPr lvl="2" algn="ctr">
              <a:lnSpc>
                <a:spcPct val="90000"/>
              </a:lnSpc>
              <a:spcBef>
                <a:spcPts val="300"/>
              </a:spcBef>
              <a:spcAft>
                <a:spcPts val="0"/>
              </a:spcAft>
              <a:buSzPts val="1800"/>
              <a:buNone/>
              <a:defRPr sz="1800"/>
            </a:lvl3pPr>
            <a:lvl4pPr lvl="3" algn="ctr">
              <a:lnSpc>
                <a:spcPct val="90000"/>
              </a:lnSpc>
              <a:spcBef>
                <a:spcPts val="300"/>
              </a:spcBef>
              <a:spcAft>
                <a:spcPts val="0"/>
              </a:spcAft>
              <a:buSzPts val="1500"/>
              <a:buNone/>
              <a:defRPr sz="1500"/>
            </a:lvl4pPr>
            <a:lvl5pPr lvl="4" algn="ctr">
              <a:lnSpc>
                <a:spcPct val="90000"/>
              </a:lnSpc>
              <a:spcBef>
                <a:spcPts val="300"/>
              </a:spcBef>
              <a:spcAft>
                <a:spcPts val="0"/>
              </a:spcAft>
              <a:buSzPts val="1500"/>
              <a:buNone/>
              <a:defRPr sz="1500"/>
            </a:lvl5pPr>
            <a:lvl6pPr lvl="5" algn="ctr">
              <a:lnSpc>
                <a:spcPct val="90000"/>
              </a:lnSpc>
              <a:spcBef>
                <a:spcPts val="300"/>
              </a:spcBef>
              <a:spcAft>
                <a:spcPts val="0"/>
              </a:spcAft>
              <a:buSzPts val="1500"/>
              <a:buNone/>
              <a:defRPr sz="1500"/>
            </a:lvl6pPr>
            <a:lvl7pPr lvl="6" algn="ctr">
              <a:lnSpc>
                <a:spcPct val="90000"/>
              </a:lnSpc>
              <a:spcBef>
                <a:spcPts val="300"/>
              </a:spcBef>
              <a:spcAft>
                <a:spcPts val="0"/>
              </a:spcAft>
              <a:buSzPts val="1500"/>
              <a:buNone/>
              <a:defRPr sz="1500"/>
            </a:lvl7pPr>
            <a:lvl8pPr lvl="7" algn="ctr">
              <a:lnSpc>
                <a:spcPct val="90000"/>
              </a:lnSpc>
              <a:spcBef>
                <a:spcPts val="300"/>
              </a:spcBef>
              <a:spcAft>
                <a:spcPts val="0"/>
              </a:spcAft>
              <a:buSzPts val="1500"/>
              <a:buNone/>
              <a:defRPr sz="1500"/>
            </a:lvl8pPr>
            <a:lvl9pPr lvl="8" algn="ctr">
              <a:lnSpc>
                <a:spcPct val="90000"/>
              </a:lnSpc>
              <a:spcBef>
                <a:spcPts val="300"/>
              </a:spcBef>
              <a:spcAft>
                <a:spcPts val="300"/>
              </a:spcAft>
              <a:buSzPts val="1500"/>
              <a:buNone/>
              <a:defRPr sz="1500"/>
            </a:lvl9pPr>
          </a:lstStyle>
          <a:p/>
        </p:txBody>
      </p:sp>
      <p:sp>
        <p:nvSpPr>
          <p:cNvPr id="25" name="Google Shape;25;p180"/>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6" name="Google Shape;26;p180"/>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7" name="Google Shape;27;p180"/>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cxnSp>
        <p:nvCxnSpPr>
          <p:cNvPr id="28" name="Google Shape;28;p180"/>
          <p:cNvCxnSpPr/>
          <p:nvPr/>
        </p:nvCxnSpPr>
        <p:spPr>
          <a:xfrm>
            <a:off x="905743" y="3257550"/>
            <a:ext cx="7406640" cy="0"/>
          </a:xfrm>
          <a:prstGeom prst="straightConnector1">
            <a:avLst/>
          </a:prstGeom>
          <a:noFill/>
          <a:ln cap="flat" cmpd="sng" w="9525">
            <a:solidFill>
              <a:srgbClr val="7F7F7F"/>
            </a:solidFill>
            <a:prstDash val="solid"/>
            <a:round/>
            <a:headEnd len="sm" w="sm" type="none"/>
            <a:tailEnd len="sm" w="sm" type="none"/>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9" name="Shape 29"/>
        <p:cNvGrpSpPr/>
        <p:nvPr/>
      </p:nvGrpSpPr>
      <p:grpSpPr>
        <a:xfrm>
          <a:off x="0" y="0"/>
          <a:ext cx="0" cy="0"/>
          <a:chOff x="0" y="0"/>
          <a:chExt cx="0" cy="0"/>
        </a:xfrm>
      </p:grpSpPr>
      <p:sp>
        <p:nvSpPr>
          <p:cNvPr id="30" name="Google Shape;30;p181"/>
          <p:cNvSpPr txBox="1"/>
          <p:nvPr>
            <p:ph type="title"/>
          </p:nvPr>
        </p:nvSpPr>
        <p:spPr>
          <a:xfrm>
            <a:off x="822960" y="214952"/>
            <a:ext cx="7543800" cy="1088068"/>
          </a:xfrm>
          <a:prstGeom prst="rect">
            <a:avLst/>
          </a:prstGeom>
          <a:noFill/>
          <a:ln>
            <a:noFill/>
          </a:ln>
        </p:spPr>
        <p:txBody>
          <a:bodyPr anchorCtr="0" anchor="b" bIns="34275" lIns="68575" spcFirstLastPara="1" rIns="68575" wrap="square" tIns="34275">
            <a:normAutofit/>
          </a:bodyPr>
          <a:lstStyle>
            <a:lvl1pPr lvl="0" algn="l">
              <a:lnSpc>
                <a:spcPct val="85000"/>
              </a:lnSpc>
              <a:spcBef>
                <a:spcPts val="0"/>
              </a:spcBef>
              <a:spcAft>
                <a:spcPts val="0"/>
              </a:spcAft>
              <a:buClr>
                <a:srgbClr val="3F3F3F"/>
              </a:buClr>
              <a:buSzPts val="3600"/>
              <a:buFont typeface="Calibri"/>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1" name="Google Shape;31;p181"/>
          <p:cNvSpPr txBox="1"/>
          <p:nvPr>
            <p:ph idx="1" type="body"/>
          </p:nvPr>
        </p:nvSpPr>
        <p:spPr>
          <a:xfrm>
            <a:off x="822960" y="1384301"/>
            <a:ext cx="7543800" cy="3017520"/>
          </a:xfrm>
          <a:prstGeom prst="rect">
            <a:avLst/>
          </a:prstGeom>
          <a:noFill/>
          <a:ln>
            <a:noFill/>
          </a:ln>
        </p:spPr>
        <p:txBody>
          <a:bodyPr anchorCtr="0" anchor="t" bIns="34275" lIns="0" spcFirstLastPara="1" rIns="0" wrap="square" tIns="34275">
            <a:normAutofit/>
          </a:bodyPr>
          <a:lstStyle>
            <a:lvl1pPr indent="-317500" lvl="0" marL="457200" algn="l">
              <a:lnSpc>
                <a:spcPct val="90000"/>
              </a:lnSpc>
              <a:spcBef>
                <a:spcPts val="900"/>
              </a:spcBef>
              <a:spcAft>
                <a:spcPts val="0"/>
              </a:spcAft>
              <a:buSzPts val="1400"/>
              <a:buChar char=" "/>
              <a:defRPr/>
            </a:lvl1pPr>
            <a:lvl2pPr indent="-317500" lvl="1" marL="914400" algn="l">
              <a:lnSpc>
                <a:spcPct val="90000"/>
              </a:lnSpc>
              <a:spcBef>
                <a:spcPts val="200"/>
              </a:spcBef>
              <a:spcAft>
                <a:spcPts val="0"/>
              </a:spcAft>
              <a:buSzPts val="1400"/>
              <a:buChar char="◦"/>
              <a:defRPr/>
            </a:lvl2pPr>
            <a:lvl3pPr indent="-317500" lvl="2" marL="1371600" algn="l">
              <a:lnSpc>
                <a:spcPct val="90000"/>
              </a:lnSpc>
              <a:spcBef>
                <a:spcPts val="300"/>
              </a:spcBef>
              <a:spcAft>
                <a:spcPts val="0"/>
              </a:spcAft>
              <a:buSzPts val="1400"/>
              <a:buChar char="◦"/>
              <a:defRPr/>
            </a:lvl3pPr>
            <a:lvl4pPr indent="-317500" lvl="3" marL="1828800" algn="l">
              <a:lnSpc>
                <a:spcPct val="90000"/>
              </a:lnSpc>
              <a:spcBef>
                <a:spcPts val="300"/>
              </a:spcBef>
              <a:spcAft>
                <a:spcPts val="0"/>
              </a:spcAft>
              <a:buSzPts val="1400"/>
              <a:buChar char="◦"/>
              <a:defRPr/>
            </a:lvl4pPr>
            <a:lvl5pPr indent="-317500" lvl="4" marL="2286000" algn="l">
              <a:lnSpc>
                <a:spcPct val="90000"/>
              </a:lnSpc>
              <a:spcBef>
                <a:spcPts val="300"/>
              </a:spcBef>
              <a:spcAft>
                <a:spcPts val="0"/>
              </a:spcAft>
              <a:buSzPts val="1400"/>
              <a:buChar char="◦"/>
              <a:defRPr/>
            </a:lvl5pPr>
            <a:lvl6pPr indent="-317500" lvl="5" marL="2743200" algn="l">
              <a:lnSpc>
                <a:spcPct val="90000"/>
              </a:lnSpc>
              <a:spcBef>
                <a:spcPts val="300"/>
              </a:spcBef>
              <a:spcAft>
                <a:spcPts val="0"/>
              </a:spcAft>
              <a:buSzPts val="1400"/>
              <a:buChar char="◦"/>
              <a:defRPr/>
            </a:lvl6pPr>
            <a:lvl7pPr indent="-317500" lvl="6" marL="3200400" algn="l">
              <a:lnSpc>
                <a:spcPct val="90000"/>
              </a:lnSpc>
              <a:spcBef>
                <a:spcPts val="300"/>
              </a:spcBef>
              <a:spcAft>
                <a:spcPts val="0"/>
              </a:spcAft>
              <a:buSzPts val="1400"/>
              <a:buChar char="◦"/>
              <a:defRPr/>
            </a:lvl7pPr>
            <a:lvl8pPr indent="-317500" lvl="7" marL="3657600" algn="l">
              <a:lnSpc>
                <a:spcPct val="90000"/>
              </a:lnSpc>
              <a:spcBef>
                <a:spcPts val="300"/>
              </a:spcBef>
              <a:spcAft>
                <a:spcPts val="0"/>
              </a:spcAft>
              <a:buSzPts val="1400"/>
              <a:buChar char="◦"/>
              <a:defRPr/>
            </a:lvl8pPr>
            <a:lvl9pPr indent="-317500" lvl="8" marL="4114800" algn="l">
              <a:lnSpc>
                <a:spcPct val="90000"/>
              </a:lnSpc>
              <a:spcBef>
                <a:spcPts val="300"/>
              </a:spcBef>
              <a:spcAft>
                <a:spcPts val="300"/>
              </a:spcAft>
              <a:buSzPts val="1400"/>
              <a:buChar char="◦"/>
              <a:defRPr/>
            </a:lvl9pPr>
          </a:lstStyle>
          <a:p/>
        </p:txBody>
      </p:sp>
      <p:sp>
        <p:nvSpPr>
          <p:cNvPr id="32" name="Google Shape;32;p181"/>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3" name="Google Shape;33;p181"/>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4" name="Google Shape;34;p181"/>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spTree>
      <p:nvGrpSpPr>
        <p:cNvPr id="35" name="Shape 35"/>
        <p:cNvGrpSpPr/>
        <p:nvPr/>
      </p:nvGrpSpPr>
      <p:grpSpPr>
        <a:xfrm>
          <a:off x="0" y="0"/>
          <a:ext cx="0" cy="0"/>
          <a:chOff x="0" y="0"/>
          <a:chExt cx="0" cy="0"/>
        </a:xfrm>
      </p:grpSpPr>
      <p:sp>
        <p:nvSpPr>
          <p:cNvPr id="36" name="Google Shape;36;p182"/>
          <p:cNvSpPr txBox="1"/>
          <p:nvPr>
            <p:ph type="title"/>
          </p:nvPr>
        </p:nvSpPr>
        <p:spPr>
          <a:xfrm>
            <a:off x="822960" y="214952"/>
            <a:ext cx="7543800" cy="1088068"/>
          </a:xfrm>
          <a:prstGeom prst="rect">
            <a:avLst/>
          </a:prstGeom>
          <a:noFill/>
          <a:ln>
            <a:noFill/>
          </a:ln>
        </p:spPr>
        <p:txBody>
          <a:bodyPr anchorCtr="0" anchor="b" bIns="34275" lIns="68575" spcFirstLastPara="1" rIns="68575" wrap="square" tIns="34275">
            <a:normAutofit/>
          </a:bodyPr>
          <a:lstStyle>
            <a:lvl1pPr lvl="0" algn="l">
              <a:lnSpc>
                <a:spcPct val="85000"/>
              </a:lnSpc>
              <a:spcBef>
                <a:spcPts val="0"/>
              </a:spcBef>
              <a:spcAft>
                <a:spcPts val="0"/>
              </a:spcAft>
              <a:buClr>
                <a:srgbClr val="3F3F3F"/>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7" name="Google Shape;37;p182"/>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8" name="Google Shape;38;p182"/>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9" name="Google Shape;39;p182"/>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bg>
      <p:bgPr>
        <a:solidFill>
          <a:schemeClr val="lt1"/>
        </a:solidFill>
      </p:bgPr>
    </p:bg>
    <p:spTree>
      <p:nvGrpSpPr>
        <p:cNvPr id="40" name="Shape 40"/>
        <p:cNvGrpSpPr/>
        <p:nvPr/>
      </p:nvGrpSpPr>
      <p:grpSpPr>
        <a:xfrm>
          <a:off x="0" y="0"/>
          <a:ext cx="0" cy="0"/>
          <a:chOff x="0" y="0"/>
          <a:chExt cx="0" cy="0"/>
        </a:xfrm>
      </p:grpSpPr>
      <p:sp>
        <p:nvSpPr>
          <p:cNvPr id="41" name="Google Shape;41;p183"/>
          <p:cNvSpPr/>
          <p:nvPr/>
        </p:nvSpPr>
        <p:spPr>
          <a:xfrm>
            <a:off x="2381" y="4800600"/>
            <a:ext cx="9141619" cy="342900"/>
          </a:xfrm>
          <a:prstGeom prst="rect">
            <a:avLst/>
          </a:prstGeom>
          <a:solidFill>
            <a:schemeClr val="accent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 name="Google Shape;42;p183"/>
          <p:cNvSpPr/>
          <p:nvPr/>
        </p:nvSpPr>
        <p:spPr>
          <a:xfrm>
            <a:off x="11" y="4750737"/>
            <a:ext cx="9141619" cy="48006"/>
          </a:xfrm>
          <a:prstGeom prst="rect">
            <a:avLst/>
          </a:prstGeom>
          <a:solidFill>
            <a:schemeClr val="accent1"/>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 name="Google Shape;43;p183"/>
          <p:cNvSpPr txBox="1"/>
          <p:nvPr>
            <p:ph type="title"/>
          </p:nvPr>
        </p:nvSpPr>
        <p:spPr>
          <a:xfrm>
            <a:off x="822960" y="569214"/>
            <a:ext cx="7543800" cy="2674620"/>
          </a:xfrm>
          <a:prstGeom prst="rect">
            <a:avLst/>
          </a:prstGeom>
          <a:noFill/>
          <a:ln>
            <a:noFill/>
          </a:ln>
        </p:spPr>
        <p:txBody>
          <a:bodyPr anchorCtr="0" anchor="b" bIns="34275" lIns="68575" spcFirstLastPara="1" rIns="68575" wrap="square" tIns="34275">
            <a:normAutofit/>
          </a:bodyPr>
          <a:lstStyle>
            <a:lvl1pPr lvl="0" algn="l">
              <a:lnSpc>
                <a:spcPct val="85000"/>
              </a:lnSpc>
              <a:spcBef>
                <a:spcPts val="0"/>
              </a:spcBef>
              <a:spcAft>
                <a:spcPts val="0"/>
              </a:spcAft>
              <a:buClr>
                <a:srgbClr val="262626"/>
              </a:buClr>
              <a:buSzPts val="6000"/>
              <a:buFont typeface="Calibri"/>
              <a:buNone/>
              <a:defRPr b="0" sz="6000">
                <a:solidFill>
                  <a:srgbClr val="262626"/>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44" name="Google Shape;44;p183"/>
          <p:cNvSpPr txBox="1"/>
          <p:nvPr>
            <p:ph idx="1" type="body"/>
          </p:nvPr>
        </p:nvSpPr>
        <p:spPr>
          <a:xfrm>
            <a:off x="822960" y="3339846"/>
            <a:ext cx="7543800" cy="85725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900"/>
              </a:spcBef>
              <a:spcAft>
                <a:spcPts val="0"/>
              </a:spcAft>
              <a:buSzPts val="1800"/>
              <a:buNone/>
              <a:defRPr sz="1800" cap="none">
                <a:solidFill>
                  <a:schemeClr val="dk2"/>
                </a:solidFill>
                <a:latin typeface="Calibri"/>
                <a:ea typeface="Calibri"/>
                <a:cs typeface="Calibri"/>
                <a:sym typeface="Calibri"/>
              </a:defRPr>
            </a:lvl1pPr>
            <a:lvl2pPr indent="-228600" lvl="1" marL="914400" algn="l">
              <a:lnSpc>
                <a:spcPct val="90000"/>
              </a:lnSpc>
              <a:spcBef>
                <a:spcPts val="200"/>
              </a:spcBef>
              <a:spcAft>
                <a:spcPts val="0"/>
              </a:spcAft>
              <a:buSzPts val="1400"/>
              <a:buNone/>
              <a:defRPr sz="1400">
                <a:solidFill>
                  <a:srgbClr val="888888"/>
                </a:solidFill>
              </a:defRPr>
            </a:lvl2pPr>
            <a:lvl3pPr indent="-228600" lvl="2" marL="1371600" algn="l">
              <a:lnSpc>
                <a:spcPct val="90000"/>
              </a:lnSpc>
              <a:spcBef>
                <a:spcPts val="300"/>
              </a:spcBef>
              <a:spcAft>
                <a:spcPts val="0"/>
              </a:spcAft>
              <a:buSzPts val="1200"/>
              <a:buNone/>
              <a:defRPr sz="1200">
                <a:solidFill>
                  <a:srgbClr val="888888"/>
                </a:solidFill>
              </a:defRPr>
            </a:lvl3pPr>
            <a:lvl4pPr indent="-228600" lvl="3" marL="1828800" algn="l">
              <a:lnSpc>
                <a:spcPct val="90000"/>
              </a:lnSpc>
              <a:spcBef>
                <a:spcPts val="300"/>
              </a:spcBef>
              <a:spcAft>
                <a:spcPts val="0"/>
              </a:spcAft>
              <a:buSzPts val="1100"/>
              <a:buNone/>
              <a:defRPr sz="1100">
                <a:solidFill>
                  <a:srgbClr val="888888"/>
                </a:solidFill>
              </a:defRPr>
            </a:lvl4pPr>
            <a:lvl5pPr indent="-228600" lvl="4" marL="2286000" algn="l">
              <a:lnSpc>
                <a:spcPct val="90000"/>
              </a:lnSpc>
              <a:spcBef>
                <a:spcPts val="300"/>
              </a:spcBef>
              <a:spcAft>
                <a:spcPts val="0"/>
              </a:spcAft>
              <a:buSzPts val="1100"/>
              <a:buNone/>
              <a:defRPr sz="1100">
                <a:solidFill>
                  <a:srgbClr val="888888"/>
                </a:solidFill>
              </a:defRPr>
            </a:lvl5pPr>
            <a:lvl6pPr indent="-228600" lvl="5" marL="2743200" algn="l">
              <a:lnSpc>
                <a:spcPct val="90000"/>
              </a:lnSpc>
              <a:spcBef>
                <a:spcPts val="300"/>
              </a:spcBef>
              <a:spcAft>
                <a:spcPts val="0"/>
              </a:spcAft>
              <a:buSzPts val="1100"/>
              <a:buNone/>
              <a:defRPr sz="1100">
                <a:solidFill>
                  <a:srgbClr val="888888"/>
                </a:solidFill>
              </a:defRPr>
            </a:lvl6pPr>
            <a:lvl7pPr indent="-228600" lvl="6" marL="3200400" algn="l">
              <a:lnSpc>
                <a:spcPct val="90000"/>
              </a:lnSpc>
              <a:spcBef>
                <a:spcPts val="300"/>
              </a:spcBef>
              <a:spcAft>
                <a:spcPts val="0"/>
              </a:spcAft>
              <a:buSzPts val="1100"/>
              <a:buNone/>
              <a:defRPr sz="1100">
                <a:solidFill>
                  <a:srgbClr val="888888"/>
                </a:solidFill>
              </a:defRPr>
            </a:lvl7pPr>
            <a:lvl8pPr indent="-228600" lvl="7" marL="3657600" algn="l">
              <a:lnSpc>
                <a:spcPct val="90000"/>
              </a:lnSpc>
              <a:spcBef>
                <a:spcPts val="300"/>
              </a:spcBef>
              <a:spcAft>
                <a:spcPts val="0"/>
              </a:spcAft>
              <a:buSzPts val="1100"/>
              <a:buNone/>
              <a:defRPr sz="1100">
                <a:solidFill>
                  <a:srgbClr val="888888"/>
                </a:solidFill>
              </a:defRPr>
            </a:lvl8pPr>
            <a:lvl9pPr indent="-228600" lvl="8" marL="4114800" algn="l">
              <a:lnSpc>
                <a:spcPct val="90000"/>
              </a:lnSpc>
              <a:spcBef>
                <a:spcPts val="300"/>
              </a:spcBef>
              <a:spcAft>
                <a:spcPts val="300"/>
              </a:spcAft>
              <a:buSzPts val="1100"/>
              <a:buNone/>
              <a:defRPr sz="1100">
                <a:solidFill>
                  <a:srgbClr val="888888"/>
                </a:solidFill>
              </a:defRPr>
            </a:lvl9pPr>
          </a:lstStyle>
          <a:p/>
        </p:txBody>
      </p:sp>
      <p:sp>
        <p:nvSpPr>
          <p:cNvPr id="45" name="Google Shape;45;p183"/>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46" name="Google Shape;46;p183"/>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47" name="Google Shape;47;p183"/>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cxnSp>
        <p:nvCxnSpPr>
          <p:cNvPr id="48" name="Google Shape;48;p183"/>
          <p:cNvCxnSpPr/>
          <p:nvPr/>
        </p:nvCxnSpPr>
        <p:spPr>
          <a:xfrm>
            <a:off x="905743" y="3257550"/>
            <a:ext cx="7406640" cy="0"/>
          </a:xfrm>
          <a:prstGeom prst="straightConnector1">
            <a:avLst/>
          </a:prstGeom>
          <a:noFill/>
          <a:ln cap="flat" cmpd="sng" w="9525">
            <a:solidFill>
              <a:srgbClr val="7F7F7F"/>
            </a:solidFill>
            <a:prstDash val="solid"/>
            <a:round/>
            <a:headEnd len="sm" w="sm" type="none"/>
            <a:tailEnd len="sm" w="sm" type="none"/>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9" name="Shape 49"/>
        <p:cNvGrpSpPr/>
        <p:nvPr/>
      </p:nvGrpSpPr>
      <p:grpSpPr>
        <a:xfrm>
          <a:off x="0" y="0"/>
          <a:ext cx="0" cy="0"/>
          <a:chOff x="0" y="0"/>
          <a:chExt cx="0" cy="0"/>
        </a:xfrm>
      </p:grpSpPr>
      <p:sp>
        <p:nvSpPr>
          <p:cNvPr id="50" name="Google Shape;50;p184"/>
          <p:cNvSpPr txBox="1"/>
          <p:nvPr>
            <p:ph type="title"/>
          </p:nvPr>
        </p:nvSpPr>
        <p:spPr>
          <a:xfrm>
            <a:off x="822960" y="214952"/>
            <a:ext cx="7543800" cy="1088068"/>
          </a:xfrm>
          <a:prstGeom prst="rect">
            <a:avLst/>
          </a:prstGeom>
          <a:noFill/>
          <a:ln>
            <a:noFill/>
          </a:ln>
        </p:spPr>
        <p:txBody>
          <a:bodyPr anchorCtr="0" anchor="b" bIns="34275" lIns="68575" spcFirstLastPara="1" rIns="68575" wrap="square" tIns="34275">
            <a:normAutofit/>
          </a:bodyPr>
          <a:lstStyle>
            <a:lvl1pPr lvl="0" algn="l">
              <a:lnSpc>
                <a:spcPct val="85000"/>
              </a:lnSpc>
              <a:spcBef>
                <a:spcPts val="0"/>
              </a:spcBef>
              <a:spcAft>
                <a:spcPts val="0"/>
              </a:spcAft>
              <a:buClr>
                <a:srgbClr val="3F3F3F"/>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51" name="Google Shape;51;p184"/>
          <p:cNvSpPr txBox="1"/>
          <p:nvPr>
            <p:ph idx="1" type="body"/>
          </p:nvPr>
        </p:nvSpPr>
        <p:spPr>
          <a:xfrm>
            <a:off x="822959" y="1384301"/>
            <a:ext cx="3703320" cy="3017520"/>
          </a:xfrm>
          <a:prstGeom prst="rect">
            <a:avLst/>
          </a:prstGeom>
          <a:noFill/>
          <a:ln>
            <a:noFill/>
          </a:ln>
        </p:spPr>
        <p:txBody>
          <a:bodyPr anchorCtr="0" anchor="t" bIns="34275" lIns="0" spcFirstLastPara="1" rIns="0" wrap="square" tIns="34275">
            <a:normAutofit/>
          </a:bodyPr>
          <a:lstStyle>
            <a:lvl1pPr indent="-317500" lvl="0" marL="457200" algn="l">
              <a:lnSpc>
                <a:spcPct val="90000"/>
              </a:lnSpc>
              <a:spcBef>
                <a:spcPts val="900"/>
              </a:spcBef>
              <a:spcAft>
                <a:spcPts val="0"/>
              </a:spcAft>
              <a:buSzPts val="1400"/>
              <a:buChar char=" "/>
              <a:defRPr/>
            </a:lvl1pPr>
            <a:lvl2pPr indent="-317500" lvl="1" marL="914400" algn="l">
              <a:lnSpc>
                <a:spcPct val="90000"/>
              </a:lnSpc>
              <a:spcBef>
                <a:spcPts val="200"/>
              </a:spcBef>
              <a:spcAft>
                <a:spcPts val="0"/>
              </a:spcAft>
              <a:buSzPts val="1400"/>
              <a:buChar char="◦"/>
              <a:defRPr/>
            </a:lvl2pPr>
            <a:lvl3pPr indent="-317500" lvl="2" marL="1371600" algn="l">
              <a:lnSpc>
                <a:spcPct val="90000"/>
              </a:lnSpc>
              <a:spcBef>
                <a:spcPts val="300"/>
              </a:spcBef>
              <a:spcAft>
                <a:spcPts val="0"/>
              </a:spcAft>
              <a:buSzPts val="1400"/>
              <a:buChar char="◦"/>
              <a:defRPr/>
            </a:lvl3pPr>
            <a:lvl4pPr indent="-317500" lvl="3" marL="1828800" algn="l">
              <a:lnSpc>
                <a:spcPct val="90000"/>
              </a:lnSpc>
              <a:spcBef>
                <a:spcPts val="300"/>
              </a:spcBef>
              <a:spcAft>
                <a:spcPts val="0"/>
              </a:spcAft>
              <a:buSzPts val="1400"/>
              <a:buChar char="◦"/>
              <a:defRPr/>
            </a:lvl4pPr>
            <a:lvl5pPr indent="-317500" lvl="4" marL="2286000" algn="l">
              <a:lnSpc>
                <a:spcPct val="90000"/>
              </a:lnSpc>
              <a:spcBef>
                <a:spcPts val="300"/>
              </a:spcBef>
              <a:spcAft>
                <a:spcPts val="0"/>
              </a:spcAft>
              <a:buSzPts val="1400"/>
              <a:buChar char="◦"/>
              <a:defRPr/>
            </a:lvl5pPr>
            <a:lvl6pPr indent="-317500" lvl="5" marL="2743200" algn="l">
              <a:lnSpc>
                <a:spcPct val="90000"/>
              </a:lnSpc>
              <a:spcBef>
                <a:spcPts val="300"/>
              </a:spcBef>
              <a:spcAft>
                <a:spcPts val="0"/>
              </a:spcAft>
              <a:buSzPts val="1400"/>
              <a:buChar char="◦"/>
              <a:defRPr/>
            </a:lvl6pPr>
            <a:lvl7pPr indent="-317500" lvl="6" marL="3200400" algn="l">
              <a:lnSpc>
                <a:spcPct val="90000"/>
              </a:lnSpc>
              <a:spcBef>
                <a:spcPts val="300"/>
              </a:spcBef>
              <a:spcAft>
                <a:spcPts val="0"/>
              </a:spcAft>
              <a:buSzPts val="1400"/>
              <a:buChar char="◦"/>
              <a:defRPr/>
            </a:lvl7pPr>
            <a:lvl8pPr indent="-317500" lvl="7" marL="3657600" algn="l">
              <a:lnSpc>
                <a:spcPct val="90000"/>
              </a:lnSpc>
              <a:spcBef>
                <a:spcPts val="300"/>
              </a:spcBef>
              <a:spcAft>
                <a:spcPts val="0"/>
              </a:spcAft>
              <a:buSzPts val="1400"/>
              <a:buChar char="◦"/>
              <a:defRPr/>
            </a:lvl8pPr>
            <a:lvl9pPr indent="-317500" lvl="8" marL="4114800" algn="l">
              <a:lnSpc>
                <a:spcPct val="90000"/>
              </a:lnSpc>
              <a:spcBef>
                <a:spcPts val="300"/>
              </a:spcBef>
              <a:spcAft>
                <a:spcPts val="300"/>
              </a:spcAft>
              <a:buSzPts val="1400"/>
              <a:buChar char="◦"/>
              <a:defRPr/>
            </a:lvl9pPr>
          </a:lstStyle>
          <a:p/>
        </p:txBody>
      </p:sp>
      <p:sp>
        <p:nvSpPr>
          <p:cNvPr id="52" name="Google Shape;52;p184"/>
          <p:cNvSpPr txBox="1"/>
          <p:nvPr>
            <p:ph idx="2" type="body"/>
          </p:nvPr>
        </p:nvSpPr>
        <p:spPr>
          <a:xfrm>
            <a:off x="4663440" y="1384301"/>
            <a:ext cx="3703320" cy="3017520"/>
          </a:xfrm>
          <a:prstGeom prst="rect">
            <a:avLst/>
          </a:prstGeom>
          <a:noFill/>
          <a:ln>
            <a:noFill/>
          </a:ln>
        </p:spPr>
        <p:txBody>
          <a:bodyPr anchorCtr="0" anchor="t" bIns="34275" lIns="0" spcFirstLastPara="1" rIns="0" wrap="square" tIns="34275">
            <a:normAutofit/>
          </a:bodyPr>
          <a:lstStyle>
            <a:lvl1pPr indent="-317500" lvl="0" marL="457200" algn="l">
              <a:lnSpc>
                <a:spcPct val="90000"/>
              </a:lnSpc>
              <a:spcBef>
                <a:spcPts val="900"/>
              </a:spcBef>
              <a:spcAft>
                <a:spcPts val="0"/>
              </a:spcAft>
              <a:buSzPts val="1400"/>
              <a:buChar char=" "/>
              <a:defRPr/>
            </a:lvl1pPr>
            <a:lvl2pPr indent="-317500" lvl="1" marL="914400" algn="l">
              <a:lnSpc>
                <a:spcPct val="90000"/>
              </a:lnSpc>
              <a:spcBef>
                <a:spcPts val="200"/>
              </a:spcBef>
              <a:spcAft>
                <a:spcPts val="0"/>
              </a:spcAft>
              <a:buSzPts val="1400"/>
              <a:buChar char="◦"/>
              <a:defRPr/>
            </a:lvl2pPr>
            <a:lvl3pPr indent="-317500" lvl="2" marL="1371600" algn="l">
              <a:lnSpc>
                <a:spcPct val="90000"/>
              </a:lnSpc>
              <a:spcBef>
                <a:spcPts val="300"/>
              </a:spcBef>
              <a:spcAft>
                <a:spcPts val="0"/>
              </a:spcAft>
              <a:buSzPts val="1400"/>
              <a:buChar char="◦"/>
              <a:defRPr/>
            </a:lvl3pPr>
            <a:lvl4pPr indent="-317500" lvl="3" marL="1828800" algn="l">
              <a:lnSpc>
                <a:spcPct val="90000"/>
              </a:lnSpc>
              <a:spcBef>
                <a:spcPts val="300"/>
              </a:spcBef>
              <a:spcAft>
                <a:spcPts val="0"/>
              </a:spcAft>
              <a:buSzPts val="1400"/>
              <a:buChar char="◦"/>
              <a:defRPr/>
            </a:lvl4pPr>
            <a:lvl5pPr indent="-317500" lvl="4" marL="2286000" algn="l">
              <a:lnSpc>
                <a:spcPct val="90000"/>
              </a:lnSpc>
              <a:spcBef>
                <a:spcPts val="300"/>
              </a:spcBef>
              <a:spcAft>
                <a:spcPts val="0"/>
              </a:spcAft>
              <a:buSzPts val="1400"/>
              <a:buChar char="◦"/>
              <a:defRPr/>
            </a:lvl5pPr>
            <a:lvl6pPr indent="-317500" lvl="5" marL="2743200" algn="l">
              <a:lnSpc>
                <a:spcPct val="90000"/>
              </a:lnSpc>
              <a:spcBef>
                <a:spcPts val="300"/>
              </a:spcBef>
              <a:spcAft>
                <a:spcPts val="0"/>
              </a:spcAft>
              <a:buSzPts val="1400"/>
              <a:buChar char="◦"/>
              <a:defRPr/>
            </a:lvl6pPr>
            <a:lvl7pPr indent="-317500" lvl="6" marL="3200400" algn="l">
              <a:lnSpc>
                <a:spcPct val="90000"/>
              </a:lnSpc>
              <a:spcBef>
                <a:spcPts val="300"/>
              </a:spcBef>
              <a:spcAft>
                <a:spcPts val="0"/>
              </a:spcAft>
              <a:buSzPts val="1400"/>
              <a:buChar char="◦"/>
              <a:defRPr/>
            </a:lvl7pPr>
            <a:lvl8pPr indent="-317500" lvl="7" marL="3657600" algn="l">
              <a:lnSpc>
                <a:spcPct val="90000"/>
              </a:lnSpc>
              <a:spcBef>
                <a:spcPts val="300"/>
              </a:spcBef>
              <a:spcAft>
                <a:spcPts val="0"/>
              </a:spcAft>
              <a:buSzPts val="1400"/>
              <a:buChar char="◦"/>
              <a:defRPr/>
            </a:lvl8pPr>
            <a:lvl9pPr indent="-317500" lvl="8" marL="4114800" algn="l">
              <a:lnSpc>
                <a:spcPct val="90000"/>
              </a:lnSpc>
              <a:spcBef>
                <a:spcPts val="300"/>
              </a:spcBef>
              <a:spcAft>
                <a:spcPts val="300"/>
              </a:spcAft>
              <a:buSzPts val="1400"/>
              <a:buChar char="◦"/>
              <a:defRPr/>
            </a:lvl9pPr>
          </a:lstStyle>
          <a:p/>
        </p:txBody>
      </p:sp>
      <p:sp>
        <p:nvSpPr>
          <p:cNvPr id="53" name="Google Shape;53;p184"/>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54" name="Google Shape;54;p184"/>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55" name="Google Shape;55;p184"/>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6" name="Shape 56"/>
        <p:cNvGrpSpPr/>
        <p:nvPr/>
      </p:nvGrpSpPr>
      <p:grpSpPr>
        <a:xfrm>
          <a:off x="0" y="0"/>
          <a:ext cx="0" cy="0"/>
          <a:chOff x="0" y="0"/>
          <a:chExt cx="0" cy="0"/>
        </a:xfrm>
      </p:grpSpPr>
      <p:sp>
        <p:nvSpPr>
          <p:cNvPr id="57" name="Google Shape;57;p185"/>
          <p:cNvSpPr txBox="1"/>
          <p:nvPr>
            <p:ph type="title"/>
          </p:nvPr>
        </p:nvSpPr>
        <p:spPr>
          <a:xfrm>
            <a:off x="822960" y="214952"/>
            <a:ext cx="7543800" cy="1088068"/>
          </a:xfrm>
          <a:prstGeom prst="rect">
            <a:avLst/>
          </a:prstGeom>
          <a:noFill/>
          <a:ln>
            <a:noFill/>
          </a:ln>
        </p:spPr>
        <p:txBody>
          <a:bodyPr anchorCtr="0" anchor="b" bIns="34275" lIns="68575" spcFirstLastPara="1" rIns="68575" wrap="square" tIns="34275">
            <a:normAutofit/>
          </a:bodyPr>
          <a:lstStyle>
            <a:lvl1pPr lvl="0" algn="l">
              <a:lnSpc>
                <a:spcPct val="85000"/>
              </a:lnSpc>
              <a:spcBef>
                <a:spcPts val="0"/>
              </a:spcBef>
              <a:spcAft>
                <a:spcPts val="0"/>
              </a:spcAft>
              <a:buClr>
                <a:srgbClr val="3F3F3F"/>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58" name="Google Shape;58;p185"/>
          <p:cNvSpPr txBox="1"/>
          <p:nvPr>
            <p:ph idx="1" type="body"/>
          </p:nvPr>
        </p:nvSpPr>
        <p:spPr>
          <a:xfrm>
            <a:off x="822960" y="1384539"/>
            <a:ext cx="3703320" cy="552211"/>
          </a:xfrm>
          <a:prstGeom prst="rect">
            <a:avLst/>
          </a:prstGeom>
          <a:noFill/>
          <a:ln>
            <a:noFill/>
          </a:ln>
        </p:spPr>
        <p:txBody>
          <a:bodyPr anchorCtr="0" anchor="ctr" bIns="34275" lIns="68575" spcFirstLastPara="1" rIns="68575" wrap="square" tIns="34275">
            <a:normAutofit/>
          </a:bodyPr>
          <a:lstStyle>
            <a:lvl1pPr indent="-228600" lvl="0" marL="457200" algn="l">
              <a:lnSpc>
                <a:spcPct val="90000"/>
              </a:lnSpc>
              <a:spcBef>
                <a:spcPts val="900"/>
              </a:spcBef>
              <a:spcAft>
                <a:spcPts val="0"/>
              </a:spcAft>
              <a:buSzPts val="1500"/>
              <a:buNone/>
              <a:defRPr b="0" sz="1500" cap="none">
                <a:solidFill>
                  <a:schemeClr val="dk2"/>
                </a:solidFill>
              </a:defRPr>
            </a:lvl1pPr>
            <a:lvl2pPr indent="-228600" lvl="1" marL="914400" algn="l">
              <a:lnSpc>
                <a:spcPct val="90000"/>
              </a:lnSpc>
              <a:spcBef>
                <a:spcPts val="200"/>
              </a:spcBef>
              <a:spcAft>
                <a:spcPts val="0"/>
              </a:spcAft>
              <a:buSzPts val="1500"/>
              <a:buNone/>
              <a:defRPr b="1" sz="1500"/>
            </a:lvl2pPr>
            <a:lvl3pPr indent="-228600" lvl="2" marL="1371600" algn="l">
              <a:lnSpc>
                <a:spcPct val="90000"/>
              </a:lnSpc>
              <a:spcBef>
                <a:spcPts val="300"/>
              </a:spcBef>
              <a:spcAft>
                <a:spcPts val="0"/>
              </a:spcAft>
              <a:buSzPts val="1400"/>
              <a:buNone/>
              <a:defRPr b="1" sz="1400"/>
            </a:lvl3pPr>
            <a:lvl4pPr indent="-228600" lvl="3" marL="1828800" algn="l">
              <a:lnSpc>
                <a:spcPct val="90000"/>
              </a:lnSpc>
              <a:spcBef>
                <a:spcPts val="300"/>
              </a:spcBef>
              <a:spcAft>
                <a:spcPts val="0"/>
              </a:spcAft>
              <a:buSzPts val="1200"/>
              <a:buNone/>
              <a:defRPr b="1" sz="1200"/>
            </a:lvl4pPr>
            <a:lvl5pPr indent="-228600" lvl="4" marL="2286000" algn="l">
              <a:lnSpc>
                <a:spcPct val="90000"/>
              </a:lnSpc>
              <a:spcBef>
                <a:spcPts val="300"/>
              </a:spcBef>
              <a:spcAft>
                <a:spcPts val="0"/>
              </a:spcAft>
              <a:buSzPts val="1200"/>
              <a:buNone/>
              <a:defRPr b="1" sz="1200"/>
            </a:lvl5pPr>
            <a:lvl6pPr indent="-228600" lvl="5" marL="2743200" algn="l">
              <a:lnSpc>
                <a:spcPct val="90000"/>
              </a:lnSpc>
              <a:spcBef>
                <a:spcPts val="300"/>
              </a:spcBef>
              <a:spcAft>
                <a:spcPts val="0"/>
              </a:spcAft>
              <a:buSzPts val="1200"/>
              <a:buNone/>
              <a:defRPr b="1" sz="1200"/>
            </a:lvl6pPr>
            <a:lvl7pPr indent="-228600" lvl="6" marL="3200400" algn="l">
              <a:lnSpc>
                <a:spcPct val="90000"/>
              </a:lnSpc>
              <a:spcBef>
                <a:spcPts val="300"/>
              </a:spcBef>
              <a:spcAft>
                <a:spcPts val="0"/>
              </a:spcAft>
              <a:buSzPts val="1200"/>
              <a:buNone/>
              <a:defRPr b="1" sz="1200"/>
            </a:lvl7pPr>
            <a:lvl8pPr indent="-228600" lvl="7" marL="3657600" algn="l">
              <a:lnSpc>
                <a:spcPct val="90000"/>
              </a:lnSpc>
              <a:spcBef>
                <a:spcPts val="300"/>
              </a:spcBef>
              <a:spcAft>
                <a:spcPts val="0"/>
              </a:spcAft>
              <a:buSzPts val="1200"/>
              <a:buNone/>
              <a:defRPr b="1" sz="1200"/>
            </a:lvl8pPr>
            <a:lvl9pPr indent="-228600" lvl="8" marL="4114800" algn="l">
              <a:lnSpc>
                <a:spcPct val="90000"/>
              </a:lnSpc>
              <a:spcBef>
                <a:spcPts val="300"/>
              </a:spcBef>
              <a:spcAft>
                <a:spcPts val="300"/>
              </a:spcAft>
              <a:buSzPts val="1200"/>
              <a:buNone/>
              <a:defRPr b="1" sz="1200"/>
            </a:lvl9pPr>
          </a:lstStyle>
          <a:p/>
        </p:txBody>
      </p:sp>
      <p:sp>
        <p:nvSpPr>
          <p:cNvPr id="59" name="Google Shape;59;p185"/>
          <p:cNvSpPr txBox="1"/>
          <p:nvPr>
            <p:ph idx="2" type="body"/>
          </p:nvPr>
        </p:nvSpPr>
        <p:spPr>
          <a:xfrm>
            <a:off x="822960" y="1936751"/>
            <a:ext cx="3703320" cy="2533650"/>
          </a:xfrm>
          <a:prstGeom prst="rect">
            <a:avLst/>
          </a:prstGeom>
          <a:noFill/>
          <a:ln>
            <a:noFill/>
          </a:ln>
        </p:spPr>
        <p:txBody>
          <a:bodyPr anchorCtr="0" anchor="t" bIns="34275" lIns="0" spcFirstLastPara="1" rIns="0" wrap="square" tIns="34275">
            <a:normAutofit/>
          </a:bodyPr>
          <a:lstStyle>
            <a:lvl1pPr indent="-317500" lvl="0" marL="457200" algn="l">
              <a:lnSpc>
                <a:spcPct val="90000"/>
              </a:lnSpc>
              <a:spcBef>
                <a:spcPts val="900"/>
              </a:spcBef>
              <a:spcAft>
                <a:spcPts val="0"/>
              </a:spcAft>
              <a:buSzPts val="1400"/>
              <a:buChar char=" "/>
              <a:defRPr/>
            </a:lvl1pPr>
            <a:lvl2pPr indent="-317500" lvl="1" marL="914400" algn="l">
              <a:lnSpc>
                <a:spcPct val="90000"/>
              </a:lnSpc>
              <a:spcBef>
                <a:spcPts val="200"/>
              </a:spcBef>
              <a:spcAft>
                <a:spcPts val="0"/>
              </a:spcAft>
              <a:buSzPts val="1400"/>
              <a:buChar char="◦"/>
              <a:defRPr/>
            </a:lvl2pPr>
            <a:lvl3pPr indent="-317500" lvl="2" marL="1371600" algn="l">
              <a:lnSpc>
                <a:spcPct val="90000"/>
              </a:lnSpc>
              <a:spcBef>
                <a:spcPts val="300"/>
              </a:spcBef>
              <a:spcAft>
                <a:spcPts val="0"/>
              </a:spcAft>
              <a:buSzPts val="1400"/>
              <a:buChar char="◦"/>
              <a:defRPr/>
            </a:lvl3pPr>
            <a:lvl4pPr indent="-317500" lvl="3" marL="1828800" algn="l">
              <a:lnSpc>
                <a:spcPct val="90000"/>
              </a:lnSpc>
              <a:spcBef>
                <a:spcPts val="300"/>
              </a:spcBef>
              <a:spcAft>
                <a:spcPts val="0"/>
              </a:spcAft>
              <a:buSzPts val="1400"/>
              <a:buChar char="◦"/>
              <a:defRPr/>
            </a:lvl4pPr>
            <a:lvl5pPr indent="-317500" lvl="4" marL="2286000" algn="l">
              <a:lnSpc>
                <a:spcPct val="90000"/>
              </a:lnSpc>
              <a:spcBef>
                <a:spcPts val="300"/>
              </a:spcBef>
              <a:spcAft>
                <a:spcPts val="0"/>
              </a:spcAft>
              <a:buSzPts val="1400"/>
              <a:buChar char="◦"/>
              <a:defRPr/>
            </a:lvl5pPr>
            <a:lvl6pPr indent="-317500" lvl="5" marL="2743200" algn="l">
              <a:lnSpc>
                <a:spcPct val="90000"/>
              </a:lnSpc>
              <a:spcBef>
                <a:spcPts val="300"/>
              </a:spcBef>
              <a:spcAft>
                <a:spcPts val="0"/>
              </a:spcAft>
              <a:buSzPts val="1400"/>
              <a:buChar char="◦"/>
              <a:defRPr/>
            </a:lvl6pPr>
            <a:lvl7pPr indent="-317500" lvl="6" marL="3200400" algn="l">
              <a:lnSpc>
                <a:spcPct val="90000"/>
              </a:lnSpc>
              <a:spcBef>
                <a:spcPts val="300"/>
              </a:spcBef>
              <a:spcAft>
                <a:spcPts val="0"/>
              </a:spcAft>
              <a:buSzPts val="1400"/>
              <a:buChar char="◦"/>
              <a:defRPr/>
            </a:lvl7pPr>
            <a:lvl8pPr indent="-317500" lvl="7" marL="3657600" algn="l">
              <a:lnSpc>
                <a:spcPct val="90000"/>
              </a:lnSpc>
              <a:spcBef>
                <a:spcPts val="300"/>
              </a:spcBef>
              <a:spcAft>
                <a:spcPts val="0"/>
              </a:spcAft>
              <a:buSzPts val="1400"/>
              <a:buChar char="◦"/>
              <a:defRPr/>
            </a:lvl8pPr>
            <a:lvl9pPr indent="-317500" lvl="8" marL="4114800" algn="l">
              <a:lnSpc>
                <a:spcPct val="90000"/>
              </a:lnSpc>
              <a:spcBef>
                <a:spcPts val="300"/>
              </a:spcBef>
              <a:spcAft>
                <a:spcPts val="300"/>
              </a:spcAft>
              <a:buSzPts val="1400"/>
              <a:buChar char="◦"/>
              <a:defRPr/>
            </a:lvl9pPr>
          </a:lstStyle>
          <a:p/>
        </p:txBody>
      </p:sp>
      <p:sp>
        <p:nvSpPr>
          <p:cNvPr id="60" name="Google Shape;60;p185"/>
          <p:cNvSpPr txBox="1"/>
          <p:nvPr>
            <p:ph idx="3" type="body"/>
          </p:nvPr>
        </p:nvSpPr>
        <p:spPr>
          <a:xfrm>
            <a:off x="4663440" y="1384539"/>
            <a:ext cx="3703320" cy="552211"/>
          </a:xfrm>
          <a:prstGeom prst="rect">
            <a:avLst/>
          </a:prstGeom>
          <a:noFill/>
          <a:ln>
            <a:noFill/>
          </a:ln>
        </p:spPr>
        <p:txBody>
          <a:bodyPr anchorCtr="0" anchor="ctr" bIns="34275" lIns="68575" spcFirstLastPara="1" rIns="68575" wrap="square" tIns="34275">
            <a:normAutofit/>
          </a:bodyPr>
          <a:lstStyle>
            <a:lvl1pPr indent="-228600" lvl="0" marL="457200" algn="l">
              <a:lnSpc>
                <a:spcPct val="90000"/>
              </a:lnSpc>
              <a:spcBef>
                <a:spcPts val="900"/>
              </a:spcBef>
              <a:spcAft>
                <a:spcPts val="0"/>
              </a:spcAft>
              <a:buSzPts val="1500"/>
              <a:buNone/>
              <a:defRPr b="0" sz="1500" cap="none">
                <a:solidFill>
                  <a:schemeClr val="dk2"/>
                </a:solidFill>
              </a:defRPr>
            </a:lvl1pPr>
            <a:lvl2pPr indent="-228600" lvl="1" marL="914400" algn="l">
              <a:lnSpc>
                <a:spcPct val="90000"/>
              </a:lnSpc>
              <a:spcBef>
                <a:spcPts val="200"/>
              </a:spcBef>
              <a:spcAft>
                <a:spcPts val="0"/>
              </a:spcAft>
              <a:buSzPts val="1500"/>
              <a:buNone/>
              <a:defRPr b="1" sz="1500"/>
            </a:lvl2pPr>
            <a:lvl3pPr indent="-228600" lvl="2" marL="1371600" algn="l">
              <a:lnSpc>
                <a:spcPct val="90000"/>
              </a:lnSpc>
              <a:spcBef>
                <a:spcPts val="300"/>
              </a:spcBef>
              <a:spcAft>
                <a:spcPts val="0"/>
              </a:spcAft>
              <a:buSzPts val="1400"/>
              <a:buNone/>
              <a:defRPr b="1" sz="1400"/>
            </a:lvl3pPr>
            <a:lvl4pPr indent="-228600" lvl="3" marL="1828800" algn="l">
              <a:lnSpc>
                <a:spcPct val="90000"/>
              </a:lnSpc>
              <a:spcBef>
                <a:spcPts val="300"/>
              </a:spcBef>
              <a:spcAft>
                <a:spcPts val="0"/>
              </a:spcAft>
              <a:buSzPts val="1200"/>
              <a:buNone/>
              <a:defRPr b="1" sz="1200"/>
            </a:lvl4pPr>
            <a:lvl5pPr indent="-228600" lvl="4" marL="2286000" algn="l">
              <a:lnSpc>
                <a:spcPct val="90000"/>
              </a:lnSpc>
              <a:spcBef>
                <a:spcPts val="300"/>
              </a:spcBef>
              <a:spcAft>
                <a:spcPts val="0"/>
              </a:spcAft>
              <a:buSzPts val="1200"/>
              <a:buNone/>
              <a:defRPr b="1" sz="1200"/>
            </a:lvl5pPr>
            <a:lvl6pPr indent="-228600" lvl="5" marL="2743200" algn="l">
              <a:lnSpc>
                <a:spcPct val="90000"/>
              </a:lnSpc>
              <a:spcBef>
                <a:spcPts val="300"/>
              </a:spcBef>
              <a:spcAft>
                <a:spcPts val="0"/>
              </a:spcAft>
              <a:buSzPts val="1200"/>
              <a:buNone/>
              <a:defRPr b="1" sz="1200"/>
            </a:lvl6pPr>
            <a:lvl7pPr indent="-228600" lvl="6" marL="3200400" algn="l">
              <a:lnSpc>
                <a:spcPct val="90000"/>
              </a:lnSpc>
              <a:spcBef>
                <a:spcPts val="300"/>
              </a:spcBef>
              <a:spcAft>
                <a:spcPts val="0"/>
              </a:spcAft>
              <a:buSzPts val="1200"/>
              <a:buNone/>
              <a:defRPr b="1" sz="1200"/>
            </a:lvl7pPr>
            <a:lvl8pPr indent="-228600" lvl="7" marL="3657600" algn="l">
              <a:lnSpc>
                <a:spcPct val="90000"/>
              </a:lnSpc>
              <a:spcBef>
                <a:spcPts val="300"/>
              </a:spcBef>
              <a:spcAft>
                <a:spcPts val="0"/>
              </a:spcAft>
              <a:buSzPts val="1200"/>
              <a:buNone/>
              <a:defRPr b="1" sz="1200"/>
            </a:lvl8pPr>
            <a:lvl9pPr indent="-228600" lvl="8" marL="4114800" algn="l">
              <a:lnSpc>
                <a:spcPct val="90000"/>
              </a:lnSpc>
              <a:spcBef>
                <a:spcPts val="300"/>
              </a:spcBef>
              <a:spcAft>
                <a:spcPts val="300"/>
              </a:spcAft>
              <a:buSzPts val="1200"/>
              <a:buNone/>
              <a:defRPr b="1" sz="1200"/>
            </a:lvl9pPr>
          </a:lstStyle>
          <a:p/>
        </p:txBody>
      </p:sp>
      <p:sp>
        <p:nvSpPr>
          <p:cNvPr id="61" name="Google Shape;61;p185"/>
          <p:cNvSpPr txBox="1"/>
          <p:nvPr>
            <p:ph idx="4" type="body"/>
          </p:nvPr>
        </p:nvSpPr>
        <p:spPr>
          <a:xfrm>
            <a:off x="4663440" y="1936751"/>
            <a:ext cx="3703320" cy="2533650"/>
          </a:xfrm>
          <a:prstGeom prst="rect">
            <a:avLst/>
          </a:prstGeom>
          <a:noFill/>
          <a:ln>
            <a:noFill/>
          </a:ln>
        </p:spPr>
        <p:txBody>
          <a:bodyPr anchorCtr="0" anchor="t" bIns="34275" lIns="0" spcFirstLastPara="1" rIns="0" wrap="square" tIns="34275">
            <a:normAutofit/>
          </a:bodyPr>
          <a:lstStyle>
            <a:lvl1pPr indent="-317500" lvl="0" marL="457200" algn="l">
              <a:lnSpc>
                <a:spcPct val="90000"/>
              </a:lnSpc>
              <a:spcBef>
                <a:spcPts val="900"/>
              </a:spcBef>
              <a:spcAft>
                <a:spcPts val="0"/>
              </a:spcAft>
              <a:buSzPts val="1400"/>
              <a:buChar char=" "/>
              <a:defRPr/>
            </a:lvl1pPr>
            <a:lvl2pPr indent="-317500" lvl="1" marL="914400" algn="l">
              <a:lnSpc>
                <a:spcPct val="90000"/>
              </a:lnSpc>
              <a:spcBef>
                <a:spcPts val="200"/>
              </a:spcBef>
              <a:spcAft>
                <a:spcPts val="0"/>
              </a:spcAft>
              <a:buSzPts val="1400"/>
              <a:buChar char="◦"/>
              <a:defRPr/>
            </a:lvl2pPr>
            <a:lvl3pPr indent="-317500" lvl="2" marL="1371600" algn="l">
              <a:lnSpc>
                <a:spcPct val="90000"/>
              </a:lnSpc>
              <a:spcBef>
                <a:spcPts val="300"/>
              </a:spcBef>
              <a:spcAft>
                <a:spcPts val="0"/>
              </a:spcAft>
              <a:buSzPts val="1400"/>
              <a:buChar char="◦"/>
              <a:defRPr/>
            </a:lvl3pPr>
            <a:lvl4pPr indent="-317500" lvl="3" marL="1828800" algn="l">
              <a:lnSpc>
                <a:spcPct val="90000"/>
              </a:lnSpc>
              <a:spcBef>
                <a:spcPts val="300"/>
              </a:spcBef>
              <a:spcAft>
                <a:spcPts val="0"/>
              </a:spcAft>
              <a:buSzPts val="1400"/>
              <a:buChar char="◦"/>
              <a:defRPr/>
            </a:lvl4pPr>
            <a:lvl5pPr indent="-317500" lvl="4" marL="2286000" algn="l">
              <a:lnSpc>
                <a:spcPct val="90000"/>
              </a:lnSpc>
              <a:spcBef>
                <a:spcPts val="300"/>
              </a:spcBef>
              <a:spcAft>
                <a:spcPts val="0"/>
              </a:spcAft>
              <a:buSzPts val="1400"/>
              <a:buChar char="◦"/>
              <a:defRPr/>
            </a:lvl5pPr>
            <a:lvl6pPr indent="-317500" lvl="5" marL="2743200" algn="l">
              <a:lnSpc>
                <a:spcPct val="90000"/>
              </a:lnSpc>
              <a:spcBef>
                <a:spcPts val="300"/>
              </a:spcBef>
              <a:spcAft>
                <a:spcPts val="0"/>
              </a:spcAft>
              <a:buSzPts val="1400"/>
              <a:buChar char="◦"/>
              <a:defRPr/>
            </a:lvl6pPr>
            <a:lvl7pPr indent="-317500" lvl="6" marL="3200400" algn="l">
              <a:lnSpc>
                <a:spcPct val="90000"/>
              </a:lnSpc>
              <a:spcBef>
                <a:spcPts val="300"/>
              </a:spcBef>
              <a:spcAft>
                <a:spcPts val="0"/>
              </a:spcAft>
              <a:buSzPts val="1400"/>
              <a:buChar char="◦"/>
              <a:defRPr/>
            </a:lvl7pPr>
            <a:lvl8pPr indent="-317500" lvl="7" marL="3657600" algn="l">
              <a:lnSpc>
                <a:spcPct val="90000"/>
              </a:lnSpc>
              <a:spcBef>
                <a:spcPts val="300"/>
              </a:spcBef>
              <a:spcAft>
                <a:spcPts val="0"/>
              </a:spcAft>
              <a:buSzPts val="1400"/>
              <a:buChar char="◦"/>
              <a:defRPr/>
            </a:lvl8pPr>
            <a:lvl9pPr indent="-317500" lvl="8" marL="4114800" algn="l">
              <a:lnSpc>
                <a:spcPct val="90000"/>
              </a:lnSpc>
              <a:spcBef>
                <a:spcPts val="300"/>
              </a:spcBef>
              <a:spcAft>
                <a:spcPts val="300"/>
              </a:spcAft>
              <a:buSzPts val="1400"/>
              <a:buChar char="◦"/>
              <a:defRPr/>
            </a:lvl9pPr>
          </a:lstStyle>
          <a:p/>
        </p:txBody>
      </p:sp>
      <p:sp>
        <p:nvSpPr>
          <p:cNvPr id="62" name="Google Shape;62;p185"/>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3" name="Google Shape;63;p185"/>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4" name="Google Shape;64;p185"/>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5" name="Shape 65"/>
        <p:cNvGrpSpPr/>
        <p:nvPr/>
      </p:nvGrpSpPr>
      <p:grpSpPr>
        <a:xfrm>
          <a:off x="0" y="0"/>
          <a:ext cx="0" cy="0"/>
          <a:chOff x="0" y="0"/>
          <a:chExt cx="0" cy="0"/>
        </a:xfrm>
      </p:grpSpPr>
      <p:sp>
        <p:nvSpPr>
          <p:cNvPr id="66" name="Google Shape;66;p186"/>
          <p:cNvSpPr txBox="1"/>
          <p:nvPr>
            <p:ph type="title"/>
          </p:nvPr>
        </p:nvSpPr>
        <p:spPr>
          <a:xfrm>
            <a:off x="822960" y="214952"/>
            <a:ext cx="7543800" cy="1088068"/>
          </a:xfrm>
          <a:prstGeom prst="rect">
            <a:avLst/>
          </a:prstGeom>
          <a:noFill/>
          <a:ln>
            <a:noFill/>
          </a:ln>
        </p:spPr>
        <p:txBody>
          <a:bodyPr anchorCtr="0" anchor="b" bIns="34275" lIns="68575" spcFirstLastPara="1" rIns="68575" wrap="square" tIns="34275">
            <a:normAutofit/>
          </a:bodyPr>
          <a:lstStyle>
            <a:lvl1pPr lvl="0" algn="l">
              <a:lnSpc>
                <a:spcPct val="85000"/>
              </a:lnSpc>
              <a:spcBef>
                <a:spcPts val="0"/>
              </a:spcBef>
              <a:spcAft>
                <a:spcPts val="0"/>
              </a:spcAft>
              <a:buClr>
                <a:srgbClr val="3F3F3F"/>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7" name="Google Shape;67;p186"/>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8" name="Google Shape;68;p186"/>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9" name="Google Shape;69;p186"/>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showMasterSp="0" type="objTx">
  <p:cSld name="OBJECT_WITH_CAPTION_TEXT">
    <p:spTree>
      <p:nvGrpSpPr>
        <p:cNvPr id="70" name="Shape 70"/>
        <p:cNvGrpSpPr/>
        <p:nvPr/>
      </p:nvGrpSpPr>
      <p:grpSpPr>
        <a:xfrm>
          <a:off x="0" y="0"/>
          <a:ext cx="0" cy="0"/>
          <a:chOff x="0" y="0"/>
          <a:chExt cx="0" cy="0"/>
        </a:xfrm>
      </p:grpSpPr>
      <p:sp>
        <p:nvSpPr>
          <p:cNvPr id="71" name="Google Shape;71;p187"/>
          <p:cNvSpPr/>
          <p:nvPr/>
        </p:nvSpPr>
        <p:spPr>
          <a:xfrm>
            <a:off x="12" y="0"/>
            <a:ext cx="3038093" cy="5143500"/>
          </a:xfrm>
          <a:prstGeom prst="rect">
            <a:avLst/>
          </a:prstGeom>
          <a:solidFill>
            <a:schemeClr val="accent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 name="Google Shape;72;p187"/>
          <p:cNvSpPr/>
          <p:nvPr/>
        </p:nvSpPr>
        <p:spPr>
          <a:xfrm>
            <a:off x="3030053" y="0"/>
            <a:ext cx="48006" cy="5143500"/>
          </a:xfrm>
          <a:prstGeom prst="rect">
            <a:avLst/>
          </a:prstGeom>
          <a:solidFill>
            <a:schemeClr val="accent1"/>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 name="Google Shape;73;p187"/>
          <p:cNvSpPr txBox="1"/>
          <p:nvPr>
            <p:ph type="title"/>
          </p:nvPr>
        </p:nvSpPr>
        <p:spPr>
          <a:xfrm>
            <a:off x="342900" y="445769"/>
            <a:ext cx="2400300" cy="1714500"/>
          </a:xfrm>
          <a:prstGeom prst="rect">
            <a:avLst/>
          </a:prstGeom>
          <a:noFill/>
          <a:ln>
            <a:noFill/>
          </a:ln>
        </p:spPr>
        <p:txBody>
          <a:bodyPr anchorCtr="0" anchor="b" bIns="34275" lIns="68575" spcFirstLastPara="1" rIns="68575" wrap="square" tIns="34275">
            <a:normAutofit/>
          </a:bodyPr>
          <a:lstStyle>
            <a:lvl1pPr lvl="0" algn="l">
              <a:lnSpc>
                <a:spcPct val="85000"/>
              </a:lnSpc>
              <a:spcBef>
                <a:spcPts val="0"/>
              </a:spcBef>
              <a:spcAft>
                <a:spcPts val="0"/>
              </a:spcAft>
              <a:buClr>
                <a:srgbClr val="FFFFFF"/>
              </a:buClr>
              <a:buSzPts val="2700"/>
              <a:buFont typeface="Calibri"/>
              <a:buNone/>
              <a:defRPr b="0" sz="2700">
                <a:solidFill>
                  <a:srgbClr val="FFFFFF"/>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4" name="Google Shape;74;p187"/>
          <p:cNvSpPr txBox="1"/>
          <p:nvPr>
            <p:ph idx="1" type="body"/>
          </p:nvPr>
        </p:nvSpPr>
        <p:spPr>
          <a:xfrm>
            <a:off x="3600450" y="548640"/>
            <a:ext cx="4869180" cy="3943350"/>
          </a:xfrm>
          <a:prstGeom prst="rect">
            <a:avLst/>
          </a:prstGeom>
          <a:noFill/>
          <a:ln>
            <a:noFill/>
          </a:ln>
        </p:spPr>
        <p:txBody>
          <a:bodyPr anchorCtr="0" anchor="t" bIns="34275" lIns="0" spcFirstLastPara="1" rIns="0" wrap="square" tIns="34275">
            <a:normAutofit/>
          </a:bodyPr>
          <a:lstStyle>
            <a:lvl1pPr indent="-317500" lvl="0" marL="457200" algn="l">
              <a:lnSpc>
                <a:spcPct val="90000"/>
              </a:lnSpc>
              <a:spcBef>
                <a:spcPts val="900"/>
              </a:spcBef>
              <a:spcAft>
                <a:spcPts val="0"/>
              </a:spcAft>
              <a:buSzPts val="1400"/>
              <a:buChar char=" "/>
              <a:defRPr/>
            </a:lvl1pPr>
            <a:lvl2pPr indent="-317500" lvl="1" marL="914400" algn="l">
              <a:lnSpc>
                <a:spcPct val="90000"/>
              </a:lnSpc>
              <a:spcBef>
                <a:spcPts val="200"/>
              </a:spcBef>
              <a:spcAft>
                <a:spcPts val="0"/>
              </a:spcAft>
              <a:buSzPts val="1400"/>
              <a:buChar char="◦"/>
              <a:defRPr/>
            </a:lvl2pPr>
            <a:lvl3pPr indent="-317500" lvl="2" marL="1371600" algn="l">
              <a:lnSpc>
                <a:spcPct val="90000"/>
              </a:lnSpc>
              <a:spcBef>
                <a:spcPts val="300"/>
              </a:spcBef>
              <a:spcAft>
                <a:spcPts val="0"/>
              </a:spcAft>
              <a:buSzPts val="1400"/>
              <a:buChar char="◦"/>
              <a:defRPr/>
            </a:lvl3pPr>
            <a:lvl4pPr indent="-317500" lvl="3" marL="1828800" algn="l">
              <a:lnSpc>
                <a:spcPct val="90000"/>
              </a:lnSpc>
              <a:spcBef>
                <a:spcPts val="300"/>
              </a:spcBef>
              <a:spcAft>
                <a:spcPts val="0"/>
              </a:spcAft>
              <a:buSzPts val="1400"/>
              <a:buChar char="◦"/>
              <a:defRPr/>
            </a:lvl4pPr>
            <a:lvl5pPr indent="-317500" lvl="4" marL="2286000" algn="l">
              <a:lnSpc>
                <a:spcPct val="90000"/>
              </a:lnSpc>
              <a:spcBef>
                <a:spcPts val="300"/>
              </a:spcBef>
              <a:spcAft>
                <a:spcPts val="0"/>
              </a:spcAft>
              <a:buSzPts val="1400"/>
              <a:buChar char="◦"/>
              <a:defRPr/>
            </a:lvl5pPr>
            <a:lvl6pPr indent="-317500" lvl="5" marL="2743200" algn="l">
              <a:lnSpc>
                <a:spcPct val="90000"/>
              </a:lnSpc>
              <a:spcBef>
                <a:spcPts val="300"/>
              </a:spcBef>
              <a:spcAft>
                <a:spcPts val="0"/>
              </a:spcAft>
              <a:buSzPts val="1400"/>
              <a:buChar char="◦"/>
              <a:defRPr/>
            </a:lvl6pPr>
            <a:lvl7pPr indent="-317500" lvl="6" marL="3200400" algn="l">
              <a:lnSpc>
                <a:spcPct val="90000"/>
              </a:lnSpc>
              <a:spcBef>
                <a:spcPts val="300"/>
              </a:spcBef>
              <a:spcAft>
                <a:spcPts val="0"/>
              </a:spcAft>
              <a:buSzPts val="1400"/>
              <a:buChar char="◦"/>
              <a:defRPr/>
            </a:lvl7pPr>
            <a:lvl8pPr indent="-317500" lvl="7" marL="3657600" algn="l">
              <a:lnSpc>
                <a:spcPct val="90000"/>
              </a:lnSpc>
              <a:spcBef>
                <a:spcPts val="300"/>
              </a:spcBef>
              <a:spcAft>
                <a:spcPts val="0"/>
              </a:spcAft>
              <a:buSzPts val="1400"/>
              <a:buChar char="◦"/>
              <a:defRPr/>
            </a:lvl8pPr>
            <a:lvl9pPr indent="-317500" lvl="8" marL="4114800" algn="l">
              <a:lnSpc>
                <a:spcPct val="90000"/>
              </a:lnSpc>
              <a:spcBef>
                <a:spcPts val="300"/>
              </a:spcBef>
              <a:spcAft>
                <a:spcPts val="300"/>
              </a:spcAft>
              <a:buSzPts val="1400"/>
              <a:buChar char="◦"/>
              <a:defRPr/>
            </a:lvl9pPr>
          </a:lstStyle>
          <a:p/>
        </p:txBody>
      </p:sp>
      <p:sp>
        <p:nvSpPr>
          <p:cNvPr id="75" name="Google Shape;75;p187"/>
          <p:cNvSpPr txBox="1"/>
          <p:nvPr>
            <p:ph idx="2" type="body"/>
          </p:nvPr>
        </p:nvSpPr>
        <p:spPr>
          <a:xfrm>
            <a:off x="342900" y="2194560"/>
            <a:ext cx="2400300" cy="2534343"/>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900"/>
              </a:spcBef>
              <a:spcAft>
                <a:spcPts val="0"/>
              </a:spcAft>
              <a:buSzPts val="1100"/>
              <a:buNone/>
              <a:defRPr sz="1100">
                <a:solidFill>
                  <a:srgbClr val="FFFFFF"/>
                </a:solidFill>
              </a:defRPr>
            </a:lvl1pPr>
            <a:lvl2pPr indent="-228600" lvl="1" marL="914400" algn="l">
              <a:lnSpc>
                <a:spcPct val="90000"/>
              </a:lnSpc>
              <a:spcBef>
                <a:spcPts val="200"/>
              </a:spcBef>
              <a:spcAft>
                <a:spcPts val="0"/>
              </a:spcAft>
              <a:buSzPts val="900"/>
              <a:buNone/>
              <a:defRPr sz="900"/>
            </a:lvl2pPr>
            <a:lvl3pPr indent="-228600" lvl="2" marL="1371600" algn="l">
              <a:lnSpc>
                <a:spcPct val="90000"/>
              </a:lnSpc>
              <a:spcBef>
                <a:spcPts val="300"/>
              </a:spcBef>
              <a:spcAft>
                <a:spcPts val="0"/>
              </a:spcAft>
              <a:buSzPts val="800"/>
              <a:buNone/>
              <a:defRPr sz="800"/>
            </a:lvl3pPr>
            <a:lvl4pPr indent="-228600" lvl="3" marL="1828800" algn="l">
              <a:lnSpc>
                <a:spcPct val="90000"/>
              </a:lnSpc>
              <a:spcBef>
                <a:spcPts val="300"/>
              </a:spcBef>
              <a:spcAft>
                <a:spcPts val="0"/>
              </a:spcAft>
              <a:buSzPts val="700"/>
              <a:buNone/>
              <a:defRPr sz="700"/>
            </a:lvl4pPr>
            <a:lvl5pPr indent="-228600" lvl="4" marL="2286000" algn="l">
              <a:lnSpc>
                <a:spcPct val="90000"/>
              </a:lnSpc>
              <a:spcBef>
                <a:spcPts val="300"/>
              </a:spcBef>
              <a:spcAft>
                <a:spcPts val="0"/>
              </a:spcAft>
              <a:buSzPts val="700"/>
              <a:buNone/>
              <a:defRPr sz="700"/>
            </a:lvl5pPr>
            <a:lvl6pPr indent="-228600" lvl="5" marL="2743200" algn="l">
              <a:lnSpc>
                <a:spcPct val="90000"/>
              </a:lnSpc>
              <a:spcBef>
                <a:spcPts val="300"/>
              </a:spcBef>
              <a:spcAft>
                <a:spcPts val="0"/>
              </a:spcAft>
              <a:buSzPts val="700"/>
              <a:buNone/>
              <a:defRPr sz="700"/>
            </a:lvl6pPr>
            <a:lvl7pPr indent="-228600" lvl="6" marL="3200400" algn="l">
              <a:lnSpc>
                <a:spcPct val="90000"/>
              </a:lnSpc>
              <a:spcBef>
                <a:spcPts val="300"/>
              </a:spcBef>
              <a:spcAft>
                <a:spcPts val="0"/>
              </a:spcAft>
              <a:buSzPts val="700"/>
              <a:buNone/>
              <a:defRPr sz="700"/>
            </a:lvl7pPr>
            <a:lvl8pPr indent="-228600" lvl="7" marL="3657600" algn="l">
              <a:lnSpc>
                <a:spcPct val="90000"/>
              </a:lnSpc>
              <a:spcBef>
                <a:spcPts val="300"/>
              </a:spcBef>
              <a:spcAft>
                <a:spcPts val="0"/>
              </a:spcAft>
              <a:buSzPts val="700"/>
              <a:buNone/>
              <a:defRPr sz="700"/>
            </a:lvl8pPr>
            <a:lvl9pPr indent="-228600" lvl="8" marL="4114800" algn="l">
              <a:lnSpc>
                <a:spcPct val="90000"/>
              </a:lnSpc>
              <a:spcBef>
                <a:spcPts val="300"/>
              </a:spcBef>
              <a:spcAft>
                <a:spcPts val="300"/>
              </a:spcAft>
              <a:buSzPts val="700"/>
              <a:buNone/>
              <a:defRPr sz="700"/>
            </a:lvl9pPr>
          </a:lstStyle>
          <a:p/>
        </p:txBody>
      </p:sp>
      <p:sp>
        <p:nvSpPr>
          <p:cNvPr id="76" name="Google Shape;76;p187"/>
          <p:cNvSpPr txBox="1"/>
          <p:nvPr>
            <p:ph idx="10" type="dt"/>
          </p:nvPr>
        </p:nvSpPr>
        <p:spPr>
          <a:xfrm>
            <a:off x="349134" y="4844839"/>
            <a:ext cx="1963882" cy="273844"/>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7" name="Google Shape;77;p187"/>
          <p:cNvSpPr txBox="1"/>
          <p:nvPr>
            <p:ph idx="11" type="ftr"/>
          </p:nvPr>
        </p:nvSpPr>
        <p:spPr>
          <a:xfrm>
            <a:off x="3600450" y="4844839"/>
            <a:ext cx="3486150" cy="273844"/>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solidFill>
                  <a:schemeClr val="dk2"/>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8" name="Google Shape;78;p187"/>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dk2"/>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dk2"/>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dk2"/>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dk2"/>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dk2"/>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dk2"/>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dk2"/>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dk2"/>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dk2"/>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78"/>
          <p:cNvSpPr/>
          <p:nvPr/>
        </p:nvSpPr>
        <p:spPr>
          <a:xfrm>
            <a:off x="1" y="4800600"/>
            <a:ext cx="9144000" cy="342900"/>
          </a:xfrm>
          <a:prstGeom prst="rect">
            <a:avLst/>
          </a:prstGeom>
          <a:solidFill>
            <a:schemeClr val="accent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 name="Google Shape;7;p178"/>
          <p:cNvSpPr/>
          <p:nvPr/>
        </p:nvSpPr>
        <p:spPr>
          <a:xfrm>
            <a:off x="0" y="4750737"/>
            <a:ext cx="9144001" cy="49499"/>
          </a:xfrm>
          <a:prstGeom prst="rect">
            <a:avLst/>
          </a:prstGeom>
          <a:solidFill>
            <a:schemeClr val="accent1"/>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 name="Google Shape;8;p178"/>
          <p:cNvSpPr txBox="1"/>
          <p:nvPr>
            <p:ph type="title"/>
          </p:nvPr>
        </p:nvSpPr>
        <p:spPr>
          <a:xfrm>
            <a:off x="822960" y="214952"/>
            <a:ext cx="7543800" cy="1088068"/>
          </a:xfrm>
          <a:prstGeom prst="rect">
            <a:avLst/>
          </a:prstGeom>
          <a:noFill/>
          <a:ln>
            <a:noFill/>
          </a:ln>
        </p:spPr>
        <p:txBody>
          <a:bodyPr anchorCtr="0" anchor="b" bIns="34275" lIns="68575" spcFirstLastPara="1" rIns="68575" wrap="square" tIns="34275">
            <a:normAutofit/>
          </a:bodyPr>
          <a:lstStyle>
            <a:lvl1pPr lvl="0" marR="0" rtl="0" algn="l">
              <a:lnSpc>
                <a:spcPct val="85000"/>
              </a:lnSpc>
              <a:spcBef>
                <a:spcPts val="0"/>
              </a:spcBef>
              <a:spcAft>
                <a:spcPts val="0"/>
              </a:spcAft>
              <a:buClr>
                <a:srgbClr val="3F3F3F"/>
              </a:buClr>
              <a:buSzPts val="3600"/>
              <a:buFont typeface="Calibri"/>
              <a:buNone/>
              <a:defRPr b="0" i="0" sz="3600" u="none" cap="none" strike="noStrike">
                <a:solidFill>
                  <a:srgbClr val="3F3F3F"/>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9" name="Google Shape;9;p178"/>
          <p:cNvSpPr txBox="1"/>
          <p:nvPr>
            <p:ph idx="1" type="body"/>
          </p:nvPr>
        </p:nvSpPr>
        <p:spPr>
          <a:xfrm>
            <a:off x="822960" y="1384301"/>
            <a:ext cx="7543800" cy="3017520"/>
          </a:xfrm>
          <a:prstGeom prst="rect">
            <a:avLst/>
          </a:prstGeom>
          <a:noFill/>
          <a:ln>
            <a:noFill/>
          </a:ln>
        </p:spPr>
        <p:txBody>
          <a:bodyPr anchorCtr="0" anchor="t" bIns="34275" lIns="0" spcFirstLastPara="1" rIns="0" wrap="square" tIns="34275">
            <a:normAutofit/>
          </a:bodyPr>
          <a:lstStyle>
            <a:lvl1pPr indent="-323850" lvl="0" marL="457200" marR="0" rtl="0" algn="l">
              <a:lnSpc>
                <a:spcPct val="90000"/>
              </a:lnSpc>
              <a:spcBef>
                <a:spcPts val="900"/>
              </a:spcBef>
              <a:spcAft>
                <a:spcPts val="0"/>
              </a:spcAft>
              <a:buClr>
                <a:schemeClr val="accent1"/>
              </a:buClr>
              <a:buSzPts val="1500"/>
              <a:buFont typeface="Calibri"/>
              <a:buChar char=" "/>
              <a:defRPr b="0" i="0" sz="1500" u="none" cap="none" strike="noStrike">
                <a:solidFill>
                  <a:srgbClr val="3F3F3F"/>
                </a:solidFill>
                <a:latin typeface="Calibri"/>
                <a:ea typeface="Calibri"/>
                <a:cs typeface="Calibri"/>
                <a:sym typeface="Calibri"/>
              </a:defRPr>
            </a:lvl1pPr>
            <a:lvl2pPr indent="-317500" lvl="1" marL="914400" marR="0" rtl="0" algn="l">
              <a:lnSpc>
                <a:spcPct val="90000"/>
              </a:lnSpc>
              <a:spcBef>
                <a:spcPts val="200"/>
              </a:spcBef>
              <a:spcAft>
                <a:spcPts val="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2pPr>
            <a:lvl3pPr indent="-298450" lvl="2" marL="1371600" marR="0" rtl="0" algn="l">
              <a:lnSpc>
                <a:spcPct val="90000"/>
              </a:lnSpc>
              <a:spcBef>
                <a:spcPts val="300"/>
              </a:spcBef>
              <a:spcAft>
                <a:spcPts val="0"/>
              </a:spcAft>
              <a:buClr>
                <a:schemeClr val="accent1"/>
              </a:buClr>
              <a:buSzPts val="1100"/>
              <a:buFont typeface="Calibri"/>
              <a:buChar char="◦"/>
              <a:defRPr b="0" i="0" sz="1100" u="none" cap="none" strike="noStrike">
                <a:solidFill>
                  <a:srgbClr val="3F3F3F"/>
                </a:solidFill>
                <a:latin typeface="Calibri"/>
                <a:ea typeface="Calibri"/>
                <a:cs typeface="Calibri"/>
                <a:sym typeface="Calibri"/>
              </a:defRPr>
            </a:lvl3pPr>
            <a:lvl4pPr indent="-298450" lvl="3" marL="1828800" marR="0" rtl="0" algn="l">
              <a:lnSpc>
                <a:spcPct val="90000"/>
              </a:lnSpc>
              <a:spcBef>
                <a:spcPts val="300"/>
              </a:spcBef>
              <a:spcAft>
                <a:spcPts val="0"/>
              </a:spcAft>
              <a:buClr>
                <a:schemeClr val="accent1"/>
              </a:buClr>
              <a:buSzPts val="1100"/>
              <a:buFont typeface="Calibri"/>
              <a:buChar char="◦"/>
              <a:defRPr b="0" i="0" sz="1100" u="none" cap="none" strike="noStrike">
                <a:solidFill>
                  <a:srgbClr val="3F3F3F"/>
                </a:solidFill>
                <a:latin typeface="Calibri"/>
                <a:ea typeface="Calibri"/>
                <a:cs typeface="Calibri"/>
                <a:sym typeface="Calibri"/>
              </a:defRPr>
            </a:lvl4pPr>
            <a:lvl5pPr indent="-298450" lvl="4" marL="2286000" marR="0" rtl="0" algn="l">
              <a:lnSpc>
                <a:spcPct val="90000"/>
              </a:lnSpc>
              <a:spcBef>
                <a:spcPts val="300"/>
              </a:spcBef>
              <a:spcAft>
                <a:spcPts val="0"/>
              </a:spcAft>
              <a:buClr>
                <a:schemeClr val="accent1"/>
              </a:buClr>
              <a:buSzPts val="1100"/>
              <a:buFont typeface="Calibri"/>
              <a:buChar char="◦"/>
              <a:defRPr b="0" i="0" sz="1100" u="none" cap="none" strike="noStrike">
                <a:solidFill>
                  <a:srgbClr val="3F3F3F"/>
                </a:solidFill>
                <a:latin typeface="Calibri"/>
                <a:ea typeface="Calibri"/>
                <a:cs typeface="Calibri"/>
                <a:sym typeface="Calibri"/>
              </a:defRPr>
            </a:lvl5pPr>
            <a:lvl6pPr indent="-298450" lvl="5" marL="2743200" marR="0" rtl="0" algn="l">
              <a:lnSpc>
                <a:spcPct val="90000"/>
              </a:lnSpc>
              <a:spcBef>
                <a:spcPts val="300"/>
              </a:spcBef>
              <a:spcAft>
                <a:spcPts val="0"/>
              </a:spcAft>
              <a:buClr>
                <a:schemeClr val="accent1"/>
              </a:buClr>
              <a:buSzPts val="1100"/>
              <a:buFont typeface="Calibri"/>
              <a:buChar char="◦"/>
              <a:defRPr b="0" i="0" sz="1100" u="none" cap="none" strike="noStrike">
                <a:solidFill>
                  <a:srgbClr val="3F3F3F"/>
                </a:solidFill>
                <a:latin typeface="Calibri"/>
                <a:ea typeface="Calibri"/>
                <a:cs typeface="Calibri"/>
                <a:sym typeface="Calibri"/>
              </a:defRPr>
            </a:lvl6pPr>
            <a:lvl7pPr indent="-298450" lvl="6" marL="3200400" marR="0" rtl="0" algn="l">
              <a:lnSpc>
                <a:spcPct val="90000"/>
              </a:lnSpc>
              <a:spcBef>
                <a:spcPts val="300"/>
              </a:spcBef>
              <a:spcAft>
                <a:spcPts val="0"/>
              </a:spcAft>
              <a:buClr>
                <a:schemeClr val="accent1"/>
              </a:buClr>
              <a:buSzPts val="1100"/>
              <a:buFont typeface="Calibri"/>
              <a:buChar char="◦"/>
              <a:defRPr b="0" i="0" sz="1100" u="none" cap="none" strike="noStrike">
                <a:solidFill>
                  <a:srgbClr val="3F3F3F"/>
                </a:solidFill>
                <a:latin typeface="Calibri"/>
                <a:ea typeface="Calibri"/>
                <a:cs typeface="Calibri"/>
                <a:sym typeface="Calibri"/>
              </a:defRPr>
            </a:lvl7pPr>
            <a:lvl8pPr indent="-298450" lvl="7" marL="3657600" marR="0" rtl="0" algn="l">
              <a:lnSpc>
                <a:spcPct val="90000"/>
              </a:lnSpc>
              <a:spcBef>
                <a:spcPts val="300"/>
              </a:spcBef>
              <a:spcAft>
                <a:spcPts val="0"/>
              </a:spcAft>
              <a:buClr>
                <a:schemeClr val="accent1"/>
              </a:buClr>
              <a:buSzPts val="1100"/>
              <a:buFont typeface="Calibri"/>
              <a:buChar char="◦"/>
              <a:defRPr b="0" i="0" sz="1100" u="none" cap="none" strike="noStrike">
                <a:solidFill>
                  <a:srgbClr val="3F3F3F"/>
                </a:solidFill>
                <a:latin typeface="Calibri"/>
                <a:ea typeface="Calibri"/>
                <a:cs typeface="Calibri"/>
                <a:sym typeface="Calibri"/>
              </a:defRPr>
            </a:lvl8pPr>
            <a:lvl9pPr indent="-298450" lvl="8" marL="4114800" marR="0" rtl="0" algn="l">
              <a:lnSpc>
                <a:spcPct val="90000"/>
              </a:lnSpc>
              <a:spcBef>
                <a:spcPts val="300"/>
              </a:spcBef>
              <a:spcAft>
                <a:spcPts val="300"/>
              </a:spcAft>
              <a:buClr>
                <a:schemeClr val="accent1"/>
              </a:buClr>
              <a:buSzPts val="1100"/>
              <a:buFont typeface="Calibri"/>
              <a:buChar char="◦"/>
              <a:defRPr b="0" i="0" sz="1100" u="none" cap="none" strike="noStrike">
                <a:solidFill>
                  <a:srgbClr val="3F3F3F"/>
                </a:solidFill>
                <a:latin typeface="Calibri"/>
                <a:ea typeface="Calibri"/>
                <a:cs typeface="Calibri"/>
                <a:sym typeface="Calibri"/>
              </a:defRPr>
            </a:lvl9pPr>
          </a:lstStyle>
          <a:p/>
        </p:txBody>
      </p:sp>
      <p:sp>
        <p:nvSpPr>
          <p:cNvPr id="10" name="Google Shape;10;p178"/>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lvl1pPr lvl="0" marR="0" rtl="0" algn="l">
              <a:lnSpc>
                <a:spcPct val="100000"/>
              </a:lnSpc>
              <a:spcBef>
                <a:spcPts val="0"/>
              </a:spcBef>
              <a:spcAft>
                <a:spcPts val="0"/>
              </a:spcAft>
              <a:buClr>
                <a:srgbClr val="000000"/>
              </a:buClr>
              <a:buSzPts val="1100"/>
              <a:buFont typeface="Arial"/>
              <a:buNone/>
              <a:defRPr b="0" i="0" sz="700" u="none" cap="none" strike="noStrike">
                <a:solidFill>
                  <a:srgbClr val="FFFFFF"/>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9pPr>
          </a:lstStyle>
          <a:p/>
        </p:txBody>
      </p:sp>
      <p:sp>
        <p:nvSpPr>
          <p:cNvPr id="11" name="Google Shape;11;p178"/>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lvl1pPr lvl="0" marR="0" rtl="0" algn="ctr">
              <a:lnSpc>
                <a:spcPct val="100000"/>
              </a:lnSpc>
              <a:spcBef>
                <a:spcPts val="0"/>
              </a:spcBef>
              <a:spcAft>
                <a:spcPts val="0"/>
              </a:spcAft>
              <a:buClr>
                <a:srgbClr val="000000"/>
              </a:buClr>
              <a:buSzPts val="1100"/>
              <a:buFont typeface="Arial"/>
              <a:buNone/>
              <a:defRPr b="0" i="0" sz="700" u="none" cap="none" strike="noStrike">
                <a:solidFill>
                  <a:srgbClr val="FFFFFF"/>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9pPr>
          </a:lstStyle>
          <a:p/>
        </p:txBody>
      </p:sp>
      <p:sp>
        <p:nvSpPr>
          <p:cNvPr id="12" name="Google Shape;12;p178"/>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cxnSp>
        <p:nvCxnSpPr>
          <p:cNvPr id="13" name="Google Shape;13;p178"/>
          <p:cNvCxnSpPr/>
          <p:nvPr/>
        </p:nvCxnSpPr>
        <p:spPr>
          <a:xfrm>
            <a:off x="895149" y="1303384"/>
            <a:ext cx="7475220" cy="0"/>
          </a:xfrm>
          <a:prstGeom prst="straightConnector1">
            <a:avLst/>
          </a:prstGeom>
          <a:noFill/>
          <a:ln cap="flat" cmpd="sng" w="9525">
            <a:solidFill>
              <a:srgbClr val="7F7F7F"/>
            </a:solidFill>
            <a:prstDash val="solid"/>
            <a:round/>
            <a:headEnd len="sm" w="sm" type="none"/>
            <a:tailEnd len="sm" w="sm" type="none"/>
          </a:ln>
        </p:spPr>
      </p:cxn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8.jp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0.png"/><Relationship Id="rId4" Type="http://schemas.openxmlformats.org/officeDocument/2006/relationships/image" Target="../media/image50.png"/><Relationship Id="rId5" Type="http://schemas.openxmlformats.org/officeDocument/2006/relationships/image" Target="../media/image23.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0.xml"/><Relationship Id="rId3" Type="http://schemas.openxmlformats.org/officeDocument/2006/relationships/image" Target="../media/image1.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1.xml"/><Relationship Id="rId3" Type="http://schemas.openxmlformats.org/officeDocument/2006/relationships/image" Target="../media/image1.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2.xml"/><Relationship Id="rId3" Type="http://schemas.openxmlformats.org/officeDocument/2006/relationships/image" Target="../media/image1.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3.xml"/><Relationship Id="rId3" Type="http://schemas.openxmlformats.org/officeDocument/2006/relationships/image" Target="../media/image113.png"/><Relationship Id="rId4" Type="http://schemas.openxmlformats.org/officeDocument/2006/relationships/image" Target="../media/image122.png"/><Relationship Id="rId5" Type="http://schemas.openxmlformats.org/officeDocument/2006/relationships/image" Target="../media/image1.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4.xml"/><Relationship Id="rId3" Type="http://schemas.openxmlformats.org/officeDocument/2006/relationships/image" Target="../media/image1.png"/><Relationship Id="rId4" Type="http://schemas.openxmlformats.org/officeDocument/2006/relationships/image" Target="../media/image117.png"/><Relationship Id="rId5" Type="http://schemas.openxmlformats.org/officeDocument/2006/relationships/image" Target="../media/image131.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5.xml"/><Relationship Id="rId3" Type="http://schemas.openxmlformats.org/officeDocument/2006/relationships/image" Target="../media/image115.png"/><Relationship Id="rId4" Type="http://schemas.openxmlformats.org/officeDocument/2006/relationships/image" Target="../media/image1.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6.xml"/><Relationship Id="rId3" Type="http://schemas.openxmlformats.org/officeDocument/2006/relationships/image" Target="../media/image1.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7.xml"/><Relationship Id="rId3" Type="http://schemas.openxmlformats.org/officeDocument/2006/relationships/image" Target="../media/image1.png"/><Relationship Id="rId4" Type="http://schemas.openxmlformats.org/officeDocument/2006/relationships/image" Target="../media/image119.png"/><Relationship Id="rId5" Type="http://schemas.openxmlformats.org/officeDocument/2006/relationships/image" Target="../media/image114.png"/><Relationship Id="rId6" Type="http://schemas.openxmlformats.org/officeDocument/2006/relationships/image" Target="../media/image118.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8.xml"/><Relationship Id="rId3" Type="http://schemas.openxmlformats.org/officeDocument/2006/relationships/image" Target="../media/image1.png"/><Relationship Id="rId4" Type="http://schemas.openxmlformats.org/officeDocument/2006/relationships/image" Target="../media/image116.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9.xml"/><Relationship Id="rId3"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png"/><Relationship Id="rId4" Type="http://schemas.openxmlformats.org/officeDocument/2006/relationships/image" Target="../media/image6.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0.xml"/><Relationship Id="rId3" Type="http://schemas.openxmlformats.org/officeDocument/2006/relationships/image" Target="../media/image1.png"/><Relationship Id="rId4" Type="http://schemas.openxmlformats.org/officeDocument/2006/relationships/image" Target="../media/image127.png"/><Relationship Id="rId5" Type="http://schemas.openxmlformats.org/officeDocument/2006/relationships/image" Target="../media/image121.png"/><Relationship Id="rId6" Type="http://schemas.openxmlformats.org/officeDocument/2006/relationships/image" Target="../media/image128.png"/><Relationship Id="rId7" Type="http://schemas.openxmlformats.org/officeDocument/2006/relationships/image" Target="../media/image123.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1.xml"/><Relationship Id="rId3" Type="http://schemas.openxmlformats.org/officeDocument/2006/relationships/image" Target="../media/image1.png"/><Relationship Id="rId4" Type="http://schemas.openxmlformats.org/officeDocument/2006/relationships/image" Target="../media/image126.png"/><Relationship Id="rId5" Type="http://schemas.openxmlformats.org/officeDocument/2006/relationships/image" Target="../media/image129.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2.xml"/><Relationship Id="rId3" Type="http://schemas.openxmlformats.org/officeDocument/2006/relationships/image" Target="../media/image120.png"/><Relationship Id="rId4" Type="http://schemas.openxmlformats.org/officeDocument/2006/relationships/image" Target="../media/image1.png"/></Relationships>
</file>

<file path=ppt/slides/_rels/slide113.xml.rels><?xml version="1.0" encoding="UTF-8" standalone="yes"?><Relationships xmlns="http://schemas.openxmlformats.org/package/2006/relationships"><Relationship Id="rId11" Type="http://schemas.openxmlformats.org/officeDocument/2006/relationships/image" Target="../media/image132.png"/><Relationship Id="rId10" Type="http://schemas.openxmlformats.org/officeDocument/2006/relationships/image" Target="../media/image134.png"/><Relationship Id="rId1" Type="http://schemas.openxmlformats.org/officeDocument/2006/relationships/slideLayout" Target="../slideLayouts/slideLayout1.xml"/><Relationship Id="rId2" Type="http://schemas.openxmlformats.org/officeDocument/2006/relationships/notesSlide" Target="../notesSlides/notesSlide113.xml"/><Relationship Id="rId3" Type="http://schemas.openxmlformats.org/officeDocument/2006/relationships/image" Target="../media/image1.png"/><Relationship Id="rId4" Type="http://schemas.openxmlformats.org/officeDocument/2006/relationships/image" Target="../media/image125.png"/><Relationship Id="rId9" Type="http://schemas.openxmlformats.org/officeDocument/2006/relationships/image" Target="../media/image135.png"/><Relationship Id="rId5" Type="http://schemas.openxmlformats.org/officeDocument/2006/relationships/image" Target="../media/image124.png"/><Relationship Id="rId6" Type="http://schemas.openxmlformats.org/officeDocument/2006/relationships/image" Target="../media/image130.png"/><Relationship Id="rId7" Type="http://schemas.openxmlformats.org/officeDocument/2006/relationships/image" Target="../media/image139.png"/><Relationship Id="rId8" Type="http://schemas.openxmlformats.org/officeDocument/2006/relationships/image" Target="../media/image136.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4.xml"/><Relationship Id="rId3" Type="http://schemas.openxmlformats.org/officeDocument/2006/relationships/image" Target="../media/image1.png"/><Relationship Id="rId4" Type="http://schemas.openxmlformats.org/officeDocument/2006/relationships/image" Target="../media/image126.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5.xml"/><Relationship Id="rId3" Type="http://schemas.openxmlformats.org/officeDocument/2006/relationships/image" Target="../media/image1.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6.xml"/><Relationship Id="rId3" Type="http://schemas.openxmlformats.org/officeDocument/2006/relationships/image" Target="../media/image138.png"/><Relationship Id="rId4" Type="http://schemas.openxmlformats.org/officeDocument/2006/relationships/image" Target="../media/image23.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7.xml"/><Relationship Id="rId3" Type="http://schemas.openxmlformats.org/officeDocument/2006/relationships/image" Target="../media/image1.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8.xml"/><Relationship Id="rId3" Type="http://schemas.openxmlformats.org/officeDocument/2006/relationships/image" Target="../media/image133.png"/><Relationship Id="rId4" Type="http://schemas.openxmlformats.org/officeDocument/2006/relationships/image" Target="../media/image1.png"/><Relationship Id="rId5" Type="http://schemas.openxmlformats.org/officeDocument/2006/relationships/image" Target="../media/image143.png"/><Relationship Id="rId6" Type="http://schemas.openxmlformats.org/officeDocument/2006/relationships/image" Target="../media/image137.png"/><Relationship Id="rId7" Type="http://schemas.openxmlformats.org/officeDocument/2006/relationships/image" Target="../media/image141.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9.xml"/><Relationship Id="rId3" Type="http://schemas.openxmlformats.org/officeDocument/2006/relationships/image" Target="../media/image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png"/><Relationship Id="rId4" Type="http://schemas.openxmlformats.org/officeDocument/2006/relationships/image" Target="../media/image6.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0.xml"/><Relationship Id="rId3" Type="http://schemas.openxmlformats.org/officeDocument/2006/relationships/image" Target="../media/image1.png"/><Relationship Id="rId4" Type="http://schemas.openxmlformats.org/officeDocument/2006/relationships/image" Target="../media/image129.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1.xml"/><Relationship Id="rId3" Type="http://schemas.openxmlformats.org/officeDocument/2006/relationships/image" Target="../media/image1.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2.xml"/><Relationship Id="rId3" Type="http://schemas.openxmlformats.org/officeDocument/2006/relationships/image" Target="../media/image1.png"/><Relationship Id="rId4" Type="http://schemas.openxmlformats.org/officeDocument/2006/relationships/image" Target="../media/image146.jp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3.xml"/><Relationship Id="rId3" Type="http://schemas.openxmlformats.org/officeDocument/2006/relationships/image" Target="../media/image1.png"/><Relationship Id="rId4" Type="http://schemas.openxmlformats.org/officeDocument/2006/relationships/image" Target="../media/image150.jpg"/><Relationship Id="rId5" Type="http://schemas.openxmlformats.org/officeDocument/2006/relationships/image" Target="../media/image140.png"/><Relationship Id="rId6" Type="http://schemas.openxmlformats.org/officeDocument/2006/relationships/image" Target="../media/image144.png"/><Relationship Id="rId7" Type="http://schemas.openxmlformats.org/officeDocument/2006/relationships/image" Target="../media/image149.png"/><Relationship Id="rId8" Type="http://schemas.openxmlformats.org/officeDocument/2006/relationships/image" Target="../media/image148.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4.xml"/><Relationship Id="rId3" Type="http://schemas.openxmlformats.org/officeDocument/2006/relationships/image" Target="../media/image1.png"/><Relationship Id="rId4" Type="http://schemas.openxmlformats.org/officeDocument/2006/relationships/image" Target="../media/image158.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5.xml"/><Relationship Id="rId3" Type="http://schemas.openxmlformats.org/officeDocument/2006/relationships/image" Target="../media/image23.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6.xml"/><Relationship Id="rId3" Type="http://schemas.openxmlformats.org/officeDocument/2006/relationships/image" Target="../media/image1.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7.xml"/><Relationship Id="rId3" Type="http://schemas.openxmlformats.org/officeDocument/2006/relationships/image" Target="../media/image1.png"/><Relationship Id="rId4" Type="http://schemas.openxmlformats.org/officeDocument/2006/relationships/image" Target="../media/image145.png"/><Relationship Id="rId9" Type="http://schemas.openxmlformats.org/officeDocument/2006/relationships/image" Target="../media/image164.png"/><Relationship Id="rId5" Type="http://schemas.openxmlformats.org/officeDocument/2006/relationships/image" Target="../media/image156.png"/><Relationship Id="rId6" Type="http://schemas.openxmlformats.org/officeDocument/2006/relationships/image" Target="../media/image147.png"/><Relationship Id="rId7" Type="http://schemas.openxmlformats.org/officeDocument/2006/relationships/image" Target="../media/image151.png"/><Relationship Id="rId8" Type="http://schemas.openxmlformats.org/officeDocument/2006/relationships/image" Target="../media/image153.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8.xml"/><Relationship Id="rId3" Type="http://schemas.openxmlformats.org/officeDocument/2006/relationships/image" Target="../media/image23.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9.xml"/><Relationship Id="rId3" Type="http://schemas.openxmlformats.org/officeDocument/2006/relationships/image" Target="../media/image23.png"/><Relationship Id="rId4" Type="http://schemas.openxmlformats.org/officeDocument/2006/relationships/image" Target="../media/image15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png"/><Relationship Id="rId4" Type="http://schemas.openxmlformats.org/officeDocument/2006/relationships/image" Target="../media/image17.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0.xml"/><Relationship Id="rId3" Type="http://schemas.openxmlformats.org/officeDocument/2006/relationships/image" Target="../media/image23.png"/><Relationship Id="rId4" Type="http://schemas.openxmlformats.org/officeDocument/2006/relationships/image" Target="../media/image157.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1.xml"/><Relationship Id="rId3" Type="http://schemas.openxmlformats.org/officeDocument/2006/relationships/image" Target="../media/image1.png"/><Relationship Id="rId4" Type="http://schemas.openxmlformats.org/officeDocument/2006/relationships/image" Target="../media/image152.png"/><Relationship Id="rId9" Type="http://schemas.openxmlformats.org/officeDocument/2006/relationships/image" Target="../media/image159.png"/><Relationship Id="rId5" Type="http://schemas.openxmlformats.org/officeDocument/2006/relationships/image" Target="../media/image169.png"/><Relationship Id="rId6" Type="http://schemas.openxmlformats.org/officeDocument/2006/relationships/image" Target="../media/image162.png"/><Relationship Id="rId7" Type="http://schemas.openxmlformats.org/officeDocument/2006/relationships/image" Target="../media/image166.png"/><Relationship Id="rId8" Type="http://schemas.openxmlformats.org/officeDocument/2006/relationships/image" Target="../media/image174.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3.xml"/><Relationship Id="rId3" Type="http://schemas.openxmlformats.org/officeDocument/2006/relationships/image" Target="../media/image167.png"/><Relationship Id="rId4" Type="http://schemas.openxmlformats.org/officeDocument/2006/relationships/image" Target="../media/image161.png"/><Relationship Id="rId5" Type="http://schemas.openxmlformats.org/officeDocument/2006/relationships/image" Target="../media/image1.png"/></Relationships>
</file>

<file path=ppt/slides/_rels/slide134.xml.rels><?xml version="1.0" encoding="UTF-8" standalone="yes"?><Relationships xmlns="http://schemas.openxmlformats.org/package/2006/relationships"><Relationship Id="rId11" Type="http://schemas.openxmlformats.org/officeDocument/2006/relationships/image" Target="../media/image171.png"/><Relationship Id="rId10" Type="http://schemas.openxmlformats.org/officeDocument/2006/relationships/image" Target="../media/image176.png"/><Relationship Id="rId1" Type="http://schemas.openxmlformats.org/officeDocument/2006/relationships/slideLayout" Target="../slideLayouts/slideLayout1.xml"/><Relationship Id="rId2" Type="http://schemas.openxmlformats.org/officeDocument/2006/relationships/notesSlide" Target="../notesSlides/notesSlide134.xml"/><Relationship Id="rId3" Type="http://schemas.openxmlformats.org/officeDocument/2006/relationships/image" Target="../media/image163.png"/><Relationship Id="rId4" Type="http://schemas.openxmlformats.org/officeDocument/2006/relationships/image" Target="../media/image165.png"/><Relationship Id="rId9" Type="http://schemas.openxmlformats.org/officeDocument/2006/relationships/image" Target="../media/image175.png"/><Relationship Id="rId5" Type="http://schemas.openxmlformats.org/officeDocument/2006/relationships/image" Target="../media/image1.png"/><Relationship Id="rId6" Type="http://schemas.openxmlformats.org/officeDocument/2006/relationships/image" Target="../media/image160.png"/><Relationship Id="rId7" Type="http://schemas.openxmlformats.org/officeDocument/2006/relationships/image" Target="../media/image168.png"/><Relationship Id="rId8" Type="http://schemas.openxmlformats.org/officeDocument/2006/relationships/image" Target="../media/image172.pn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5.xml"/><Relationship Id="rId3" Type="http://schemas.openxmlformats.org/officeDocument/2006/relationships/image" Target="../media/image23.png"/><Relationship Id="rId4" Type="http://schemas.openxmlformats.org/officeDocument/2006/relationships/image" Target="../media/image171.pn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6.xml"/><Relationship Id="rId3" Type="http://schemas.openxmlformats.org/officeDocument/2006/relationships/image" Target="../media/image1.pn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7.xml"/><Relationship Id="rId3" Type="http://schemas.openxmlformats.org/officeDocument/2006/relationships/image" Target="../media/image23.png"/><Relationship Id="rId4" Type="http://schemas.openxmlformats.org/officeDocument/2006/relationships/image" Target="../media/image177.pn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8.xml"/><Relationship Id="rId3" Type="http://schemas.openxmlformats.org/officeDocument/2006/relationships/image" Target="../media/image180.png"/><Relationship Id="rId4" Type="http://schemas.openxmlformats.org/officeDocument/2006/relationships/image" Target="../media/image1.pn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9.xml"/><Relationship Id="rId3" Type="http://schemas.openxmlformats.org/officeDocument/2006/relationships/image" Target="../media/image201.png"/><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4.png"/><Relationship Id="rId4" Type="http://schemas.openxmlformats.org/officeDocument/2006/relationships/image" Target="../media/image18.png"/><Relationship Id="rId5" Type="http://schemas.openxmlformats.org/officeDocument/2006/relationships/image" Target="../media/image1.pn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0.xml"/><Relationship Id="rId3" Type="http://schemas.openxmlformats.org/officeDocument/2006/relationships/image" Target="../media/image23.png"/><Relationship Id="rId4" Type="http://schemas.openxmlformats.org/officeDocument/2006/relationships/image" Target="../media/image179.png"/></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1.xml"/><Relationship Id="rId3" Type="http://schemas.openxmlformats.org/officeDocument/2006/relationships/image" Target="../media/image167.png"/><Relationship Id="rId4" Type="http://schemas.openxmlformats.org/officeDocument/2006/relationships/image" Target="../media/image161.png"/><Relationship Id="rId5" Type="http://schemas.openxmlformats.org/officeDocument/2006/relationships/image" Target="../media/image1.pn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2.xml"/><Relationship Id="rId3" Type="http://schemas.openxmlformats.org/officeDocument/2006/relationships/image" Target="../media/image1.pn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3.xml"/><Relationship Id="rId3" Type="http://schemas.openxmlformats.org/officeDocument/2006/relationships/image" Target="../media/image184.png"/><Relationship Id="rId4" Type="http://schemas.openxmlformats.org/officeDocument/2006/relationships/image" Target="../media/image183.png"/><Relationship Id="rId5" Type="http://schemas.openxmlformats.org/officeDocument/2006/relationships/image" Target="../media/image1.png"/></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4.xml"/><Relationship Id="rId3" Type="http://schemas.openxmlformats.org/officeDocument/2006/relationships/image" Target="../media/image1.png"/></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5.xml"/><Relationship Id="rId3" Type="http://schemas.openxmlformats.org/officeDocument/2006/relationships/image" Target="../media/image23.png"/><Relationship Id="rId4" Type="http://schemas.openxmlformats.org/officeDocument/2006/relationships/image" Target="../media/image191.jpg"/></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6.xml"/><Relationship Id="rId3" Type="http://schemas.openxmlformats.org/officeDocument/2006/relationships/image" Target="../media/image196.png"/><Relationship Id="rId4" Type="http://schemas.openxmlformats.org/officeDocument/2006/relationships/image" Target="../media/image1.png"/></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7.xml"/><Relationship Id="rId3" Type="http://schemas.openxmlformats.org/officeDocument/2006/relationships/image" Target="../media/image182.png"/><Relationship Id="rId4" Type="http://schemas.openxmlformats.org/officeDocument/2006/relationships/image" Target="../media/image187.png"/><Relationship Id="rId5" Type="http://schemas.openxmlformats.org/officeDocument/2006/relationships/image" Target="../media/image1.png"/></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8.xml"/><Relationship Id="rId3" Type="http://schemas.openxmlformats.org/officeDocument/2006/relationships/image" Target="../media/image1.png"/><Relationship Id="rId4" Type="http://schemas.openxmlformats.org/officeDocument/2006/relationships/image" Target="../media/image181.png"/><Relationship Id="rId5" Type="http://schemas.openxmlformats.org/officeDocument/2006/relationships/image" Target="../media/image190.png"/><Relationship Id="rId6" Type="http://schemas.openxmlformats.org/officeDocument/2006/relationships/image" Target="../media/image189.png"/><Relationship Id="rId7" Type="http://schemas.openxmlformats.org/officeDocument/2006/relationships/image" Target="../media/image188.png"/></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9.xml"/><Relationship Id="rId3" Type="http://schemas.openxmlformats.org/officeDocument/2006/relationships/image" Target="../media/image186.jpg"/><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png"/><Relationship Id="rId4" Type="http://schemas.openxmlformats.org/officeDocument/2006/relationships/image" Target="../media/image15.png"/><Relationship Id="rId5" Type="http://schemas.openxmlformats.org/officeDocument/2006/relationships/image" Target="../media/image22.png"/><Relationship Id="rId6" Type="http://schemas.openxmlformats.org/officeDocument/2006/relationships/image" Target="../media/image13.png"/></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0.xml"/><Relationship Id="rId3" Type="http://schemas.openxmlformats.org/officeDocument/2006/relationships/image" Target="../media/image185.png"/><Relationship Id="rId4" Type="http://schemas.openxmlformats.org/officeDocument/2006/relationships/image" Target="../media/image1.png"/></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1.xml"/><Relationship Id="rId3" Type="http://schemas.openxmlformats.org/officeDocument/2006/relationships/image" Target="../media/image1.png"/></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2.xml"/><Relationship Id="rId3" Type="http://schemas.openxmlformats.org/officeDocument/2006/relationships/image" Target="../media/image192.png"/><Relationship Id="rId4" Type="http://schemas.openxmlformats.org/officeDocument/2006/relationships/image" Target="../media/image1.png"/></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3.xml"/><Relationship Id="rId3" Type="http://schemas.openxmlformats.org/officeDocument/2006/relationships/image" Target="../media/image194.png"/><Relationship Id="rId4" Type="http://schemas.openxmlformats.org/officeDocument/2006/relationships/image" Target="../media/image193.png"/><Relationship Id="rId5" Type="http://schemas.openxmlformats.org/officeDocument/2006/relationships/image" Target="../media/image1.png"/></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4.xml"/><Relationship Id="rId3" Type="http://schemas.openxmlformats.org/officeDocument/2006/relationships/image" Target="../media/image1.png"/></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5.xml"/><Relationship Id="rId3" Type="http://schemas.openxmlformats.org/officeDocument/2006/relationships/image" Target="../media/image198.jpg"/><Relationship Id="rId4" Type="http://schemas.openxmlformats.org/officeDocument/2006/relationships/image" Target="../media/image199.png"/><Relationship Id="rId5" Type="http://schemas.openxmlformats.org/officeDocument/2006/relationships/image" Target="../media/image1.png"/></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6.xml"/><Relationship Id="rId3" Type="http://schemas.openxmlformats.org/officeDocument/2006/relationships/image" Target="../media/image195.png"/><Relationship Id="rId4" Type="http://schemas.openxmlformats.org/officeDocument/2006/relationships/image" Target="../media/image1.png"/></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7.xml"/><Relationship Id="rId3" Type="http://schemas.openxmlformats.org/officeDocument/2006/relationships/image" Target="../media/image1.png"/></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8.xml"/><Relationship Id="rId3" Type="http://schemas.openxmlformats.org/officeDocument/2006/relationships/image" Target="../media/image1.png"/></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9.xml"/><Relationship Id="rId3" Type="http://schemas.openxmlformats.org/officeDocument/2006/relationships/image" Target="../media/image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png"/></Relationships>
</file>

<file path=ppt/slides/_rels/slide160.xml.rels><?xml version="1.0" encoding="UTF-8" standalone="yes"?><Relationships xmlns="http://schemas.openxmlformats.org/package/2006/relationships"><Relationship Id="rId10"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notesSlide" Target="../notesSlides/notesSlide160.xml"/><Relationship Id="rId3" Type="http://schemas.openxmlformats.org/officeDocument/2006/relationships/hyperlink" Target="https://nptel.ac.in/courses/106/105/106105080/" TargetMode="External"/><Relationship Id="rId4" Type="http://schemas.openxmlformats.org/officeDocument/2006/relationships/hyperlink" Target="https://nptel.ac.in/courses/106/106/106106091/" TargetMode="External"/><Relationship Id="rId9" Type="http://schemas.openxmlformats.org/officeDocument/2006/relationships/hyperlink" Target="https://www.edx.org/course/introduction-to-networking?index=product&amp;queryID=0befdc538866babf2facfdc2dce06204&amp;position=1" TargetMode="External"/><Relationship Id="rId5" Type="http://schemas.openxmlformats.org/officeDocument/2006/relationships/hyperlink" Target="https://nptel.ac.in/courses/106/105/106105081/" TargetMode="External"/><Relationship Id="rId6" Type="http://schemas.openxmlformats.org/officeDocument/2006/relationships/hyperlink" Target="https://nptel.ac.in/courses/106/105/106105183/" TargetMode="External"/><Relationship Id="rId7" Type="http://schemas.openxmlformats.org/officeDocument/2006/relationships/hyperlink" Target="https://ocw.mit.edu/courses/electrical-engineering-and-computer-science/6-829-computer-networks-fall-2002/index.htm" TargetMode="External"/><Relationship Id="rId8" Type="http://schemas.openxmlformats.org/officeDocument/2006/relationships/hyperlink" Target="https://www.coursera.org/learn/computer-networking" TargetMode="Externa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1.xml"/><Relationship Id="rId3" Type="http://schemas.openxmlformats.org/officeDocument/2006/relationships/image" Target="../media/image23.png"/></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2.xml"/><Relationship Id="rId3" Type="http://schemas.openxmlformats.org/officeDocument/2006/relationships/image" Target="../media/image25.png"/></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3.xml"/><Relationship Id="rId3" Type="http://schemas.openxmlformats.org/officeDocument/2006/relationships/image" Target="../media/image23.png"/></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4.xml"/><Relationship Id="rId3" Type="http://schemas.openxmlformats.org/officeDocument/2006/relationships/image" Target="../media/image23.png"/></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5.xml"/><Relationship Id="rId3" Type="http://schemas.openxmlformats.org/officeDocument/2006/relationships/image" Target="../media/image23.png"/></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6.xml"/><Relationship Id="rId3" Type="http://schemas.openxmlformats.org/officeDocument/2006/relationships/image" Target="../media/image23.png"/></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7.xml"/><Relationship Id="rId3" Type="http://schemas.openxmlformats.org/officeDocument/2006/relationships/image" Target="../media/image23.png"/><Relationship Id="rId4" Type="http://schemas.openxmlformats.org/officeDocument/2006/relationships/image" Target="../media/image6.png"/></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8.xml"/><Relationship Id="rId3" Type="http://schemas.openxmlformats.org/officeDocument/2006/relationships/image" Target="../media/image23.png"/></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9.xml"/><Relationship Id="rId3" Type="http://schemas.openxmlformats.org/officeDocument/2006/relationships/image" Target="../media/image2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1.png"/></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0.xml"/><Relationship Id="rId3" Type="http://schemas.openxmlformats.org/officeDocument/2006/relationships/image" Target="../media/image23.png"/></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1.xml"/><Relationship Id="rId3" Type="http://schemas.openxmlformats.org/officeDocument/2006/relationships/image" Target="../media/image23.png"/></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2.xml"/><Relationship Id="rId3" Type="http://schemas.openxmlformats.org/officeDocument/2006/relationships/image" Target="../media/image23.png"/></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3.xml"/><Relationship Id="rId3" Type="http://schemas.openxmlformats.org/officeDocument/2006/relationships/image" Target="../media/image23.png"/><Relationship Id="rId4" Type="http://schemas.openxmlformats.org/officeDocument/2006/relationships/image" Target="../media/image200.png"/></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4.xml"/><Relationship Id="rId3" Type="http://schemas.openxmlformats.org/officeDocument/2006/relationships/image" Target="../media/image23.png"/></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5.xml"/><Relationship Id="rId3" Type="http://schemas.openxmlformats.org/officeDocument/2006/relationships/image" Target="../media/image23.png"/></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6.xml"/><Relationship Id="rId3" Type="http://schemas.openxmlformats.org/officeDocument/2006/relationships/image" Target="../media/image23.png"/></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7.xml"/><Relationship Id="rId3" Type="http://schemas.openxmlformats.org/officeDocument/2006/relationships/image" Target="../media/image2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24.png"/><Relationship Id="rId4" Type="http://schemas.openxmlformats.org/officeDocument/2006/relationships/image" Target="../media/image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19.png"/><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10" Type="http://schemas.openxmlformats.org/officeDocument/2006/relationships/hyperlink" Target="https://www.edx.org/course/introduction-to-networking?index=product&amp;queryID=0befdc538866babf2facfdc2dce06204&amp;position=1" TargetMode="External"/><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png"/><Relationship Id="rId4" Type="http://schemas.openxmlformats.org/officeDocument/2006/relationships/hyperlink" Target="https://nptel.ac.in/courses/106/105/106105080/" TargetMode="External"/><Relationship Id="rId9" Type="http://schemas.openxmlformats.org/officeDocument/2006/relationships/hyperlink" Target="https://www.coursera.org/learn/computer-networking" TargetMode="External"/><Relationship Id="rId5" Type="http://schemas.openxmlformats.org/officeDocument/2006/relationships/hyperlink" Target="https://nptel.ac.in/courses/106/106/106106091/" TargetMode="External"/><Relationship Id="rId6" Type="http://schemas.openxmlformats.org/officeDocument/2006/relationships/hyperlink" Target="https://nptel.ac.in/courses/106/105/106105081/" TargetMode="External"/><Relationship Id="rId7" Type="http://schemas.openxmlformats.org/officeDocument/2006/relationships/hyperlink" Target="https://nptel.ac.in/courses/106/105/106105183/" TargetMode="External"/><Relationship Id="rId8" Type="http://schemas.openxmlformats.org/officeDocument/2006/relationships/hyperlink" Target="https://ocw.mit.edu/courses/electrical-engineering-and-computer-science/6-829-computer-networks-fall-2002/index.htm"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39.png"/><Relationship Id="rId4" Type="http://schemas.openxmlformats.org/officeDocument/2006/relationships/image" Target="../media/image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21.png"/><Relationship Id="rId4" Type="http://schemas.openxmlformats.org/officeDocument/2006/relationships/image" Target="../media/image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25.png"/><Relationship Id="rId4" Type="http://schemas.openxmlformats.org/officeDocument/2006/relationships/image" Target="../media/image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20.png"/><Relationship Id="rId4" Type="http://schemas.openxmlformats.org/officeDocument/2006/relationships/image" Target="../media/image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27.png"/><Relationship Id="rId4" Type="http://schemas.openxmlformats.org/officeDocument/2006/relationships/image" Target="../media/image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1.png"/><Relationship Id="rId4" Type="http://schemas.openxmlformats.org/officeDocument/2006/relationships/image" Target="../media/image2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1.png"/><Relationship Id="rId4" Type="http://schemas.openxmlformats.org/officeDocument/2006/relationships/image" Target="../media/image3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26.png"/><Relationship Id="rId4" Type="http://schemas.openxmlformats.org/officeDocument/2006/relationships/image" Target="../media/image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1.png"/><Relationship Id="rId4" Type="http://schemas.openxmlformats.org/officeDocument/2006/relationships/image" Target="../media/image34.png"/><Relationship Id="rId5" Type="http://schemas.openxmlformats.org/officeDocument/2006/relationships/image" Target="../media/image3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29.png"/><Relationship Id="rId4" Type="http://schemas.openxmlformats.org/officeDocument/2006/relationships/image" Target="../media/image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32.png"/><Relationship Id="rId4" Type="http://schemas.openxmlformats.org/officeDocument/2006/relationships/image" Target="../media/image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33.png"/><Relationship Id="rId4" Type="http://schemas.openxmlformats.org/officeDocument/2006/relationships/image" Target="../media/image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1.png"/><Relationship Id="rId4" Type="http://schemas.openxmlformats.org/officeDocument/2006/relationships/image" Target="../media/image3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1.png"/><Relationship Id="rId4" Type="http://schemas.openxmlformats.org/officeDocument/2006/relationships/image" Target="../media/image4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36.png"/><Relationship Id="rId4" Type="http://schemas.openxmlformats.org/officeDocument/2006/relationships/image" Target="../media/image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37.png"/><Relationship Id="rId4" Type="http://schemas.openxmlformats.org/officeDocument/2006/relationships/image" Target="../media/image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42.png"/><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png"/><Relationship Id="rId4" Type="http://schemas.openxmlformats.org/officeDocument/2006/relationships/image" Target="../media/image3.png"/><Relationship Id="rId5" Type="http://schemas.openxmlformats.org/officeDocument/2006/relationships/image" Target="../media/image1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38.png"/><Relationship Id="rId4" Type="http://schemas.openxmlformats.org/officeDocument/2006/relationships/image" Target="../media/image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 Id="rId3" Type="http://schemas.openxmlformats.org/officeDocument/2006/relationships/image" Target="../media/image40.png"/><Relationship Id="rId4" Type="http://schemas.openxmlformats.org/officeDocument/2006/relationships/image" Target="../media/image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 Id="rId3" Type="http://schemas.openxmlformats.org/officeDocument/2006/relationships/image" Target="../media/image46.png"/><Relationship Id="rId4" Type="http://schemas.openxmlformats.org/officeDocument/2006/relationships/image" Target="../media/image1.png"/><Relationship Id="rId5" Type="http://schemas.openxmlformats.org/officeDocument/2006/relationships/image" Target="../media/image4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 Id="rId3" Type="http://schemas.openxmlformats.org/officeDocument/2006/relationships/image" Target="../media/image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 Id="rId3" Type="http://schemas.openxmlformats.org/officeDocument/2006/relationships/image" Target="../media/image1.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 Id="rId3" Type="http://schemas.openxmlformats.org/officeDocument/2006/relationships/image" Target="../media/image44.png"/><Relationship Id="rId4" Type="http://schemas.openxmlformats.org/officeDocument/2006/relationships/image" Target="../media/image43.png"/><Relationship Id="rId5" Type="http://schemas.openxmlformats.org/officeDocument/2006/relationships/image" Target="../media/image1.png"/><Relationship Id="rId6" Type="http://schemas.openxmlformats.org/officeDocument/2006/relationships/image" Target="../media/image45.png"/></Relationships>
</file>

<file path=ppt/slides/_rels/slide48.xml.rels><?xml version="1.0" encoding="UTF-8" standalone="yes"?><Relationships xmlns="http://schemas.openxmlformats.org/package/2006/relationships"><Relationship Id="rId11" Type="http://schemas.openxmlformats.org/officeDocument/2006/relationships/image" Target="../media/image1.png"/><Relationship Id="rId10" Type="http://schemas.openxmlformats.org/officeDocument/2006/relationships/image" Target="../media/image54.png"/><Relationship Id="rId1" Type="http://schemas.openxmlformats.org/officeDocument/2006/relationships/slideLayout" Target="../slideLayouts/slideLayout1.xml"/><Relationship Id="rId2" Type="http://schemas.openxmlformats.org/officeDocument/2006/relationships/notesSlide" Target="../notesSlides/notesSlide48.xml"/><Relationship Id="rId3" Type="http://schemas.openxmlformats.org/officeDocument/2006/relationships/image" Target="../media/image56.png"/><Relationship Id="rId4" Type="http://schemas.openxmlformats.org/officeDocument/2006/relationships/image" Target="../media/image57.png"/><Relationship Id="rId9" Type="http://schemas.openxmlformats.org/officeDocument/2006/relationships/image" Target="../media/image48.png"/><Relationship Id="rId5" Type="http://schemas.openxmlformats.org/officeDocument/2006/relationships/image" Target="../media/image58.png"/><Relationship Id="rId6" Type="http://schemas.openxmlformats.org/officeDocument/2006/relationships/image" Target="../media/image51.png"/><Relationship Id="rId7" Type="http://schemas.openxmlformats.org/officeDocument/2006/relationships/image" Target="../media/image47.png"/><Relationship Id="rId8" Type="http://schemas.openxmlformats.org/officeDocument/2006/relationships/image" Target="../media/image59.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 Id="rId3" Type="http://schemas.openxmlformats.org/officeDocument/2006/relationships/image" Target="../media/image52.png"/><Relationship Id="rId4" Type="http://schemas.openxmlformats.org/officeDocument/2006/relationships/image" Target="../media/image1.png"/><Relationship Id="rId5" Type="http://schemas.openxmlformats.org/officeDocument/2006/relationships/image" Target="../media/image61.png"/><Relationship Id="rId6" Type="http://schemas.openxmlformats.org/officeDocument/2006/relationships/image" Target="../media/image5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png"/><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 Id="rId3" Type="http://schemas.openxmlformats.org/officeDocument/2006/relationships/image" Target="../media/image1.png"/><Relationship Id="rId4" Type="http://schemas.openxmlformats.org/officeDocument/2006/relationships/image" Target="../media/image55.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 Id="rId3" Type="http://schemas.openxmlformats.org/officeDocument/2006/relationships/image" Target="../media/image1.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2.xml"/><Relationship Id="rId3" Type="http://schemas.openxmlformats.org/officeDocument/2006/relationships/image" Target="../media/image60.png"/><Relationship Id="rId4" Type="http://schemas.openxmlformats.org/officeDocument/2006/relationships/image" Target="../media/image1.png"/><Relationship Id="rId5" Type="http://schemas.openxmlformats.org/officeDocument/2006/relationships/image" Target="../media/image62.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xml"/><Relationship Id="rId3" Type="http://schemas.openxmlformats.org/officeDocument/2006/relationships/image" Target="../media/image66.png"/><Relationship Id="rId4" Type="http://schemas.openxmlformats.org/officeDocument/2006/relationships/image" Target="../media/image1.png"/><Relationship Id="rId5" Type="http://schemas.openxmlformats.org/officeDocument/2006/relationships/image" Target="../media/image64.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4.xml"/><Relationship Id="rId3" Type="http://schemas.openxmlformats.org/officeDocument/2006/relationships/image" Target="../media/image62.png"/><Relationship Id="rId4" Type="http://schemas.openxmlformats.org/officeDocument/2006/relationships/image" Target="../media/image1.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5.xml"/><Relationship Id="rId3" Type="http://schemas.openxmlformats.org/officeDocument/2006/relationships/image" Target="../media/image63.jpg"/><Relationship Id="rId4" Type="http://schemas.openxmlformats.org/officeDocument/2006/relationships/image" Target="../media/image1.png"/><Relationship Id="rId5" Type="http://schemas.openxmlformats.org/officeDocument/2006/relationships/image" Target="../media/image73.png"/><Relationship Id="rId6" Type="http://schemas.openxmlformats.org/officeDocument/2006/relationships/image" Target="../media/image77.png"/><Relationship Id="rId7" Type="http://schemas.openxmlformats.org/officeDocument/2006/relationships/image" Target="../media/image74.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6.xml"/><Relationship Id="rId3" Type="http://schemas.openxmlformats.org/officeDocument/2006/relationships/image" Target="../media/image67.png"/><Relationship Id="rId4" Type="http://schemas.openxmlformats.org/officeDocument/2006/relationships/image" Target="../media/image1.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7.xml"/><Relationship Id="rId3" Type="http://schemas.openxmlformats.org/officeDocument/2006/relationships/image" Target="../media/image1.png"/><Relationship Id="rId4" Type="http://schemas.openxmlformats.org/officeDocument/2006/relationships/image" Target="../media/image69.png"/><Relationship Id="rId5" Type="http://schemas.openxmlformats.org/officeDocument/2006/relationships/image" Target="../media/image71.png"/><Relationship Id="rId6" Type="http://schemas.openxmlformats.org/officeDocument/2006/relationships/image" Target="../media/image72.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8.xml"/><Relationship Id="rId3" Type="http://schemas.openxmlformats.org/officeDocument/2006/relationships/image" Target="../media/image68.png"/><Relationship Id="rId4" Type="http://schemas.openxmlformats.org/officeDocument/2006/relationships/image" Target="../media/image70.png"/><Relationship Id="rId5" Type="http://schemas.openxmlformats.org/officeDocument/2006/relationships/image" Target="../media/image1.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9.xml"/><Relationship Id="rId3" Type="http://schemas.openxmlformats.org/officeDocument/2006/relationships/image" Target="../media/image75.png"/><Relationship Id="rId4" Type="http://schemas.openxmlformats.org/officeDocument/2006/relationships/image" Target="../media/image1.png"/><Relationship Id="rId5" Type="http://schemas.openxmlformats.org/officeDocument/2006/relationships/image" Target="../media/image7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0.xml"/><Relationship Id="rId3" Type="http://schemas.openxmlformats.org/officeDocument/2006/relationships/image" Target="../media/image1.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1.xml"/><Relationship Id="rId3" Type="http://schemas.openxmlformats.org/officeDocument/2006/relationships/image" Target="../media/image85.png"/><Relationship Id="rId4" Type="http://schemas.openxmlformats.org/officeDocument/2006/relationships/image" Target="../media/image1.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2.xml"/><Relationship Id="rId3" Type="http://schemas.openxmlformats.org/officeDocument/2006/relationships/image" Target="../media/image78.png"/><Relationship Id="rId4" Type="http://schemas.openxmlformats.org/officeDocument/2006/relationships/image" Target="../media/image81.png"/><Relationship Id="rId5" Type="http://schemas.openxmlformats.org/officeDocument/2006/relationships/image" Target="../media/image1.png"/><Relationship Id="rId6" Type="http://schemas.openxmlformats.org/officeDocument/2006/relationships/image" Target="../media/image76.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3.xml"/><Relationship Id="rId3" Type="http://schemas.openxmlformats.org/officeDocument/2006/relationships/image" Target="../media/image80.png"/><Relationship Id="rId4" Type="http://schemas.openxmlformats.org/officeDocument/2006/relationships/image" Target="../media/image86.png"/><Relationship Id="rId5" Type="http://schemas.openxmlformats.org/officeDocument/2006/relationships/image" Target="../media/image83.png"/><Relationship Id="rId6" Type="http://schemas.openxmlformats.org/officeDocument/2006/relationships/image" Target="../media/image82.png"/><Relationship Id="rId7" Type="http://schemas.openxmlformats.org/officeDocument/2006/relationships/image" Target="../media/image1.png"/><Relationship Id="rId8" Type="http://schemas.openxmlformats.org/officeDocument/2006/relationships/image" Target="../media/image90.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4.xml"/><Relationship Id="rId3" Type="http://schemas.openxmlformats.org/officeDocument/2006/relationships/image" Target="../media/image96.png"/><Relationship Id="rId4" Type="http://schemas.openxmlformats.org/officeDocument/2006/relationships/image" Target="../media/image88.png"/><Relationship Id="rId5" Type="http://schemas.openxmlformats.org/officeDocument/2006/relationships/image" Target="../media/image92.png"/><Relationship Id="rId6" Type="http://schemas.openxmlformats.org/officeDocument/2006/relationships/image" Target="../media/image1.png"/><Relationship Id="rId7" Type="http://schemas.openxmlformats.org/officeDocument/2006/relationships/image" Target="../media/image89.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5.xml"/><Relationship Id="rId3" Type="http://schemas.openxmlformats.org/officeDocument/2006/relationships/image" Target="../media/image1.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6.xml"/><Relationship Id="rId3" Type="http://schemas.openxmlformats.org/officeDocument/2006/relationships/image" Target="../media/image1.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7.xml"/><Relationship Id="rId3" Type="http://schemas.openxmlformats.org/officeDocument/2006/relationships/image" Target="../media/image1.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8.xml"/><Relationship Id="rId3" Type="http://schemas.openxmlformats.org/officeDocument/2006/relationships/image" Target="../media/image1.png"/><Relationship Id="rId4" Type="http://schemas.openxmlformats.org/officeDocument/2006/relationships/image" Target="../media/image87.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9.xml"/><Relationship Id="rId3"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png"/><Relationship Id="rId4" Type="http://schemas.openxmlformats.org/officeDocument/2006/relationships/image" Target="../media/image6.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0.xml"/><Relationship Id="rId3" Type="http://schemas.openxmlformats.org/officeDocument/2006/relationships/image" Target="../media/image1.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1.xml"/><Relationship Id="rId3" Type="http://schemas.openxmlformats.org/officeDocument/2006/relationships/image" Target="../media/image1.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2.xml"/><Relationship Id="rId3" Type="http://schemas.openxmlformats.org/officeDocument/2006/relationships/image" Target="../media/image1.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3.xml"/><Relationship Id="rId3" Type="http://schemas.openxmlformats.org/officeDocument/2006/relationships/image" Target="../media/image93.jpg"/><Relationship Id="rId4" Type="http://schemas.openxmlformats.org/officeDocument/2006/relationships/image" Target="../media/image1.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4.xml"/><Relationship Id="rId3" Type="http://schemas.openxmlformats.org/officeDocument/2006/relationships/image" Target="../media/image23.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5.xml"/><Relationship Id="rId3" Type="http://schemas.openxmlformats.org/officeDocument/2006/relationships/image" Target="../media/image101.png"/><Relationship Id="rId4" Type="http://schemas.openxmlformats.org/officeDocument/2006/relationships/image" Target="../media/image1.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6.xml"/><Relationship Id="rId3" Type="http://schemas.openxmlformats.org/officeDocument/2006/relationships/image" Target="../media/image1.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7.xml"/><Relationship Id="rId3" Type="http://schemas.openxmlformats.org/officeDocument/2006/relationships/image" Target="../media/image95.png"/><Relationship Id="rId4" Type="http://schemas.openxmlformats.org/officeDocument/2006/relationships/image" Target="../media/image1.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8.xml"/><Relationship Id="rId3" Type="http://schemas.openxmlformats.org/officeDocument/2006/relationships/image" Target="../media/image94.png"/><Relationship Id="rId4" Type="http://schemas.openxmlformats.org/officeDocument/2006/relationships/image" Target="../media/image1.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9.xml"/><Relationship Id="rId3" Type="http://schemas.openxmlformats.org/officeDocument/2006/relationships/image" Target="../media/image91.png"/><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png"/><Relationship Id="rId4" Type="http://schemas.openxmlformats.org/officeDocument/2006/relationships/image" Target="../media/image5.png"/><Relationship Id="rId5" Type="http://schemas.openxmlformats.org/officeDocument/2006/relationships/image" Target="../media/image4.png"/><Relationship Id="rId6" Type="http://schemas.openxmlformats.org/officeDocument/2006/relationships/image" Target="../media/image16.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0.xml"/><Relationship Id="rId3" Type="http://schemas.openxmlformats.org/officeDocument/2006/relationships/image" Target="../media/image99.png"/><Relationship Id="rId4" Type="http://schemas.openxmlformats.org/officeDocument/2006/relationships/image" Target="../media/image1.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1.xml"/><Relationship Id="rId3" Type="http://schemas.openxmlformats.org/officeDocument/2006/relationships/image" Target="../media/image23.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2.xml"/><Relationship Id="rId3" Type="http://schemas.openxmlformats.org/officeDocument/2006/relationships/image" Target="../media/image1.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3.xml"/><Relationship Id="rId3" Type="http://schemas.openxmlformats.org/officeDocument/2006/relationships/image" Target="../media/image102.png"/><Relationship Id="rId4" Type="http://schemas.openxmlformats.org/officeDocument/2006/relationships/image" Target="../media/image1.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4.xml"/><Relationship Id="rId3" Type="http://schemas.openxmlformats.org/officeDocument/2006/relationships/image" Target="../media/image98.jpg"/><Relationship Id="rId4" Type="http://schemas.openxmlformats.org/officeDocument/2006/relationships/image" Target="../media/image1.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5.xml"/><Relationship Id="rId3" Type="http://schemas.openxmlformats.org/officeDocument/2006/relationships/image" Target="../media/image1.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6.xml"/><Relationship Id="rId3" Type="http://schemas.openxmlformats.org/officeDocument/2006/relationships/image" Target="../media/image111.jpg"/><Relationship Id="rId4" Type="http://schemas.openxmlformats.org/officeDocument/2006/relationships/image" Target="../media/image1.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7.xml"/><Relationship Id="rId3" Type="http://schemas.openxmlformats.org/officeDocument/2006/relationships/image" Target="../media/image1.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8.xml"/><Relationship Id="rId3" Type="http://schemas.openxmlformats.org/officeDocument/2006/relationships/image" Target="../media/image109.png"/><Relationship Id="rId4" Type="http://schemas.openxmlformats.org/officeDocument/2006/relationships/image" Target="../media/image1.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9.xml"/><Relationship Id="rId3" Type="http://schemas.openxmlformats.org/officeDocument/2006/relationships/image" Target="../media/image100.jpg"/><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png"/><Relationship Id="rId4" Type="http://schemas.openxmlformats.org/officeDocument/2006/relationships/image" Target="../media/image12.png"/><Relationship Id="rId5" Type="http://schemas.openxmlformats.org/officeDocument/2006/relationships/image" Target="../media/image9.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0.xml"/><Relationship Id="rId3" Type="http://schemas.openxmlformats.org/officeDocument/2006/relationships/image" Target="../media/image1.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1.xml"/><Relationship Id="rId3" Type="http://schemas.openxmlformats.org/officeDocument/2006/relationships/image" Target="../media/image97.jpg"/><Relationship Id="rId4" Type="http://schemas.openxmlformats.org/officeDocument/2006/relationships/image" Target="../media/image1.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2.xml"/><Relationship Id="rId3" Type="http://schemas.openxmlformats.org/officeDocument/2006/relationships/image" Target="../media/image23.png"/><Relationship Id="rId4" Type="http://schemas.openxmlformats.org/officeDocument/2006/relationships/image" Target="../media/image104.png"/><Relationship Id="rId5" Type="http://schemas.openxmlformats.org/officeDocument/2006/relationships/image" Target="../media/image103.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3.xml"/><Relationship Id="rId3" Type="http://schemas.openxmlformats.org/officeDocument/2006/relationships/image" Target="../media/image1.png"/><Relationship Id="rId4" Type="http://schemas.openxmlformats.org/officeDocument/2006/relationships/image" Target="../media/image104.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4.xml"/><Relationship Id="rId3" Type="http://schemas.openxmlformats.org/officeDocument/2006/relationships/image" Target="../media/image23.png"/><Relationship Id="rId4" Type="http://schemas.openxmlformats.org/officeDocument/2006/relationships/image" Target="../media/image104.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5.xml"/><Relationship Id="rId3" Type="http://schemas.openxmlformats.org/officeDocument/2006/relationships/image" Target="../media/image1.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6.xml"/><Relationship Id="rId3" Type="http://schemas.openxmlformats.org/officeDocument/2006/relationships/image" Target="../media/image1.png"/><Relationship Id="rId4" Type="http://schemas.openxmlformats.org/officeDocument/2006/relationships/image" Target="../media/image103.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7.xml"/><Relationship Id="rId3" Type="http://schemas.openxmlformats.org/officeDocument/2006/relationships/image" Target="../media/image103.png"/><Relationship Id="rId4" Type="http://schemas.openxmlformats.org/officeDocument/2006/relationships/image" Target="../media/image1.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8.xml"/><Relationship Id="rId3" Type="http://schemas.openxmlformats.org/officeDocument/2006/relationships/image" Target="../media/image110.png"/><Relationship Id="rId4" Type="http://schemas.openxmlformats.org/officeDocument/2006/relationships/image" Target="../media/image1.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9.xml"/><Relationship Id="rId3" Type="http://schemas.openxmlformats.org/officeDocument/2006/relationships/image" Target="../media/image1.png"/><Relationship Id="rId4" Type="http://schemas.openxmlformats.org/officeDocument/2006/relationships/image" Target="../media/image11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1"/>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lang="en-US"/>
              <a:t>9/19/2022</a:t>
            </a:r>
            <a:endParaRPr/>
          </a:p>
        </p:txBody>
      </p:sp>
      <p:sp>
        <p:nvSpPr>
          <p:cNvPr id="107" name="Google Shape;107;p1"/>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lang="en-US"/>
              <a:t>SY BTech         Computer Networks     Module 2    Sem 3     2022-23</a:t>
            </a:r>
            <a:endParaRPr/>
          </a:p>
        </p:txBody>
      </p:sp>
      <p:sp>
        <p:nvSpPr>
          <p:cNvPr id="108" name="Google Shape;108;p1"/>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800"/>
              <a:buNone/>
            </a:pPr>
            <a:fld id="{00000000-1234-1234-1234-123412341234}" type="slidenum">
              <a:rPr lang="en-US"/>
              <a:t>‹#›</a:t>
            </a:fld>
            <a:endParaRPr/>
          </a:p>
        </p:txBody>
      </p:sp>
      <p:sp>
        <p:nvSpPr>
          <p:cNvPr id="109" name="Google Shape;109;p1"/>
          <p:cNvSpPr txBox="1"/>
          <p:nvPr>
            <p:ph idx="4294967295" type="ctrTitle"/>
          </p:nvPr>
        </p:nvSpPr>
        <p:spPr>
          <a:xfrm>
            <a:off x="1517650" y="1878013"/>
            <a:ext cx="7626350" cy="619125"/>
          </a:xfrm>
          <a:prstGeom prst="rect">
            <a:avLst/>
          </a:prstGeom>
          <a:noFill/>
          <a:ln>
            <a:noFill/>
          </a:ln>
        </p:spPr>
        <p:txBody>
          <a:bodyPr anchorCtr="0" anchor="b" bIns="34275" lIns="68575" spcFirstLastPara="1" rIns="68575" wrap="square" tIns="34275">
            <a:noAutofit/>
          </a:bodyPr>
          <a:lstStyle/>
          <a:p>
            <a:pPr indent="0" lvl="0" marL="0" marR="0" rtl="0" algn="l">
              <a:lnSpc>
                <a:spcPct val="85000"/>
              </a:lnSpc>
              <a:spcBef>
                <a:spcPts val="0"/>
              </a:spcBef>
              <a:spcAft>
                <a:spcPts val="0"/>
              </a:spcAft>
              <a:buClr>
                <a:srgbClr val="3F3F3F"/>
              </a:buClr>
              <a:buSzPts val="3600"/>
              <a:buFont typeface="Calibri"/>
              <a:buNone/>
            </a:pPr>
            <a:r>
              <a:rPr b="1" i="0" lang="en-US" sz="4400" u="none" cap="none" strike="noStrike">
                <a:solidFill>
                  <a:srgbClr val="FF0000"/>
                </a:solidFill>
                <a:latin typeface="Times New Roman"/>
                <a:ea typeface="Times New Roman"/>
                <a:cs typeface="Times New Roman"/>
                <a:sym typeface="Times New Roman"/>
              </a:rPr>
              <a:t>Computer</a:t>
            </a:r>
            <a:r>
              <a:rPr b="1" i="0" lang="en-US" sz="4400" u="none" cap="none" strike="noStrike">
                <a:solidFill>
                  <a:schemeClr val="dk1"/>
                </a:solidFill>
                <a:latin typeface="Times New Roman"/>
                <a:ea typeface="Times New Roman"/>
                <a:cs typeface="Times New Roman"/>
                <a:sym typeface="Times New Roman"/>
              </a:rPr>
              <a:t> </a:t>
            </a:r>
            <a:r>
              <a:rPr b="1" i="0" lang="en-US" sz="4400" u="none" cap="none" strike="noStrike">
                <a:solidFill>
                  <a:srgbClr val="FF0000"/>
                </a:solidFill>
                <a:latin typeface="Times New Roman"/>
                <a:ea typeface="Times New Roman"/>
                <a:cs typeface="Times New Roman"/>
                <a:sym typeface="Times New Roman"/>
              </a:rPr>
              <a:t>Networks</a:t>
            </a:r>
            <a:br>
              <a:rPr b="0" i="0" lang="en-US" sz="4800" u="none" cap="none" strike="noStrike">
                <a:solidFill>
                  <a:schemeClr val="dk1"/>
                </a:solidFill>
                <a:latin typeface="Times New Roman"/>
                <a:ea typeface="Times New Roman"/>
                <a:cs typeface="Times New Roman"/>
                <a:sym typeface="Times New Roman"/>
              </a:rPr>
            </a:br>
            <a:endParaRPr b="0" i="0" sz="4400" u="none" cap="none" strike="noStrike">
              <a:solidFill>
                <a:srgbClr val="3F3F3F"/>
              </a:solidFill>
              <a:latin typeface="Calibri"/>
              <a:ea typeface="Calibri"/>
              <a:cs typeface="Calibri"/>
              <a:sym typeface="Calibri"/>
            </a:endParaRPr>
          </a:p>
        </p:txBody>
      </p:sp>
      <p:pic>
        <p:nvPicPr>
          <p:cNvPr id="110" name="Google Shape;110;p1"/>
          <p:cNvPicPr preferRelativeResize="0"/>
          <p:nvPr/>
        </p:nvPicPr>
        <p:blipFill rotWithShape="1">
          <a:blip r:embed="rId3">
            <a:alphaModFix/>
          </a:blip>
          <a:srcRect b="0" l="0" r="0" t="0"/>
          <a:stretch/>
        </p:blipFill>
        <p:spPr>
          <a:xfrm>
            <a:off x="1985962" y="103585"/>
            <a:ext cx="5300663" cy="933450"/>
          </a:xfrm>
          <a:prstGeom prst="rect">
            <a:avLst/>
          </a:prstGeom>
          <a:noFill/>
          <a:ln>
            <a:noFill/>
          </a:ln>
          <a:effectLst>
            <a:outerShdw blurRad="292100" rotWithShape="0" algn="tl" dir="2700000" dist="139700">
              <a:srgbClr val="333333">
                <a:alpha val="64705"/>
              </a:srgbClr>
            </a:outerShdw>
          </a:effectLst>
        </p:spPr>
      </p:pic>
      <p:sp>
        <p:nvSpPr>
          <p:cNvPr id="111" name="Google Shape;111;p1"/>
          <p:cNvSpPr/>
          <p:nvPr/>
        </p:nvSpPr>
        <p:spPr>
          <a:xfrm>
            <a:off x="165500" y="103585"/>
            <a:ext cx="961172" cy="991142"/>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3300"/>
              <a:buFont typeface="Arial"/>
              <a:buNone/>
            </a:pPr>
            <a:r>
              <a:t/>
            </a:r>
            <a:endParaRPr b="0" i="0" sz="3300" u="none" cap="none" strike="noStrike">
              <a:solidFill>
                <a:schemeClr val="dk1"/>
              </a:solidFill>
              <a:latin typeface="Calibri"/>
              <a:ea typeface="Calibri"/>
              <a:cs typeface="Calibri"/>
              <a:sym typeface="Calibri"/>
            </a:endParaRPr>
          </a:p>
        </p:txBody>
      </p:sp>
      <p:cxnSp>
        <p:nvCxnSpPr>
          <p:cNvPr id="112" name="Google Shape;112;p1"/>
          <p:cNvCxnSpPr/>
          <p:nvPr/>
        </p:nvCxnSpPr>
        <p:spPr>
          <a:xfrm flipH="1" rot="10800000">
            <a:off x="0" y="1236519"/>
            <a:ext cx="9144000" cy="20782"/>
          </a:xfrm>
          <a:prstGeom prst="straightConnector1">
            <a:avLst/>
          </a:prstGeom>
          <a:noFill/>
          <a:ln cap="flat" cmpd="sng" w="9525">
            <a:solidFill>
              <a:srgbClr val="00B050"/>
            </a:solidFill>
            <a:prstDash val="solid"/>
            <a:round/>
            <a:headEnd len="sm" w="sm" type="none"/>
            <a:tailEnd len="sm" w="sm" type="none"/>
          </a:ln>
        </p:spPr>
      </p:cxnSp>
      <p:sp>
        <p:nvSpPr>
          <p:cNvPr id="113" name="Google Shape;113;p1"/>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cxnSp>
        <p:nvCxnSpPr>
          <p:cNvPr id="114" name="Google Shape;114;p1"/>
          <p:cNvCxnSpPr/>
          <p:nvPr/>
        </p:nvCxnSpPr>
        <p:spPr>
          <a:xfrm flipH="1">
            <a:off x="1212378" y="27385"/>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115" name="Google Shape;115;p1"/>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sp>
        <p:nvSpPr>
          <p:cNvPr id="116" name="Google Shape;116;p1"/>
          <p:cNvSpPr/>
          <p:nvPr/>
        </p:nvSpPr>
        <p:spPr>
          <a:xfrm>
            <a:off x="1502015" y="2323463"/>
            <a:ext cx="7355327" cy="3149067"/>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None/>
            </a:pPr>
            <a:r>
              <a:rPr b="0" i="0" lang="en-US" sz="3200" u="none" cap="none" strike="noStrike">
                <a:solidFill>
                  <a:schemeClr val="dk1"/>
                </a:solidFill>
                <a:latin typeface="Times New Roman"/>
                <a:ea typeface="Times New Roman"/>
                <a:cs typeface="Times New Roman"/>
                <a:sym typeface="Times New Roman"/>
              </a:rPr>
              <a:t>Panel G:                  </a:t>
            </a:r>
            <a:r>
              <a:rPr b="0" i="0" lang="en-US" sz="2400" u="none" cap="none" strike="noStrike">
                <a:solidFill>
                  <a:schemeClr val="dk1"/>
                </a:solidFill>
                <a:latin typeface="Times New Roman"/>
                <a:ea typeface="Times New Roman"/>
                <a:cs typeface="Times New Roman"/>
                <a:sym typeface="Times New Roman"/>
              </a:rPr>
              <a:t>Dr. Shamla Mantri</a:t>
            </a:r>
            <a:endParaRPr/>
          </a:p>
          <a:p>
            <a:pPr indent="0" lvl="0" marL="0" marR="0" rtl="0" algn="l">
              <a:lnSpc>
                <a:spcPct val="100000"/>
              </a:lnSpc>
              <a:spcBef>
                <a:spcPts val="200"/>
              </a:spcBef>
              <a:spcAft>
                <a:spcPts val="0"/>
              </a:spcAft>
              <a:buNone/>
            </a:pPr>
            <a:r>
              <a:t/>
            </a:r>
            <a:endParaRPr b="1" i="0" sz="20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200"/>
              </a:spcBef>
              <a:spcAft>
                <a:spcPts val="0"/>
              </a:spcAft>
              <a:buNone/>
            </a:pPr>
            <a:r>
              <a:rPr b="1" i="0" lang="en-US" sz="2000" u="none" cap="none" strike="noStrike">
                <a:solidFill>
                  <a:schemeClr val="dk1"/>
                </a:solidFill>
                <a:latin typeface="Times New Roman"/>
                <a:ea typeface="Times New Roman"/>
                <a:cs typeface="Times New Roman"/>
                <a:sym typeface="Times New Roman"/>
              </a:rPr>
              <a:t>    Teaching Scheme		      Credits: 3 + 1 = 4</a:t>
            </a:r>
            <a:endParaRPr b="0" i="0" sz="2400" u="none" cap="none" strike="noStrike">
              <a:solidFill>
                <a:schemeClr val="dk1"/>
              </a:solidFill>
              <a:latin typeface="Times New Roman"/>
              <a:ea typeface="Times New Roman"/>
              <a:cs typeface="Times New Roman"/>
              <a:sym typeface="Times New Roman"/>
            </a:endParaRPr>
          </a:p>
          <a:p>
            <a:pPr indent="0" lvl="0" marL="0" marR="0" rtl="0" algn="l">
              <a:lnSpc>
                <a:spcPct val="110000"/>
              </a:lnSpc>
              <a:spcBef>
                <a:spcPts val="0"/>
              </a:spcBef>
              <a:spcAft>
                <a:spcPts val="0"/>
              </a:spcAft>
              <a:buNone/>
            </a:pPr>
            <a:r>
              <a:rPr b="1" i="0" lang="en-US" sz="2400" u="none" cap="none" strike="noStrike">
                <a:solidFill>
                  <a:schemeClr val="dk1"/>
                </a:solidFill>
                <a:latin typeface="Times New Roman"/>
                <a:ea typeface="Times New Roman"/>
                <a:cs typeface="Times New Roman"/>
                <a:sym typeface="Times New Roman"/>
              </a:rPr>
              <a:t>    Theory: </a:t>
            </a:r>
            <a:r>
              <a:rPr b="0" i="0" lang="en-US" sz="2400" u="none" cap="none" strike="noStrike">
                <a:solidFill>
                  <a:schemeClr val="dk1"/>
                </a:solidFill>
                <a:latin typeface="Times New Roman"/>
                <a:ea typeface="Times New Roman"/>
                <a:cs typeface="Times New Roman"/>
                <a:sym typeface="Times New Roman"/>
              </a:rPr>
              <a:t>3 Hrs / Week 			</a:t>
            </a:r>
            <a:endParaRPr b="0" i="0" sz="2400" u="none" cap="none" strike="noStrike">
              <a:solidFill>
                <a:schemeClr val="dk1"/>
              </a:solidFill>
              <a:latin typeface="Times New Roman"/>
              <a:ea typeface="Times New Roman"/>
              <a:cs typeface="Times New Roman"/>
              <a:sym typeface="Times New Roman"/>
            </a:endParaRPr>
          </a:p>
          <a:p>
            <a:pPr indent="0" lvl="0" marL="0" marR="0" rtl="0" algn="l">
              <a:lnSpc>
                <a:spcPct val="110000"/>
              </a:lnSpc>
              <a:spcBef>
                <a:spcPts val="0"/>
              </a:spcBef>
              <a:spcAft>
                <a:spcPts val="0"/>
              </a:spcAft>
              <a:buNone/>
            </a:pPr>
            <a:r>
              <a:rPr b="1" i="0" lang="en-US" sz="2400" u="none" cap="none" strike="noStrike">
                <a:solidFill>
                  <a:schemeClr val="dk1"/>
                </a:solidFill>
                <a:latin typeface="Times New Roman"/>
                <a:ea typeface="Times New Roman"/>
                <a:cs typeface="Times New Roman"/>
                <a:sym typeface="Times New Roman"/>
              </a:rPr>
              <a:t>    Practical: </a:t>
            </a:r>
            <a:r>
              <a:rPr b="0" i="0" lang="en-US" sz="2400" u="none" cap="none" strike="noStrike">
                <a:solidFill>
                  <a:schemeClr val="dk1"/>
                </a:solidFill>
                <a:latin typeface="Times New Roman"/>
                <a:ea typeface="Times New Roman"/>
                <a:cs typeface="Times New Roman"/>
                <a:sym typeface="Times New Roman"/>
              </a:rPr>
              <a:t>2 Hrs / Week</a:t>
            </a:r>
            <a:endParaRPr/>
          </a:p>
          <a:p>
            <a:pPr indent="0" lvl="0" marL="0" marR="0" rtl="0" algn="ctr">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a:p>
            <a:pPr indent="0" lvl="0" marL="0" marR="0" rtl="0" algn="ctr">
              <a:lnSpc>
                <a:spcPct val="100000"/>
              </a:lnSpc>
              <a:spcBef>
                <a:spcPts val="0"/>
              </a:spcBef>
              <a:spcAft>
                <a:spcPts val="0"/>
              </a:spcAft>
              <a:buNone/>
            </a:pPr>
            <a:r>
              <a:t/>
            </a:r>
            <a:endParaRPr b="0" i="0" sz="1200" u="none" cap="none" strike="noStrike">
              <a:solidFill>
                <a:srgbClr val="000000"/>
              </a:solidFill>
              <a:latin typeface="Times New Roman"/>
              <a:ea typeface="Times New Roman"/>
              <a:cs typeface="Times New Roman"/>
              <a:sym typeface="Times New Roman"/>
            </a:endParaRPr>
          </a:p>
          <a:p>
            <a:pPr indent="0" lvl="0" marL="0" marR="0" rtl="0" algn="ctr">
              <a:lnSpc>
                <a:spcPct val="100000"/>
              </a:lnSpc>
              <a:spcBef>
                <a:spcPts val="0"/>
              </a:spcBef>
              <a:spcAft>
                <a:spcPts val="0"/>
              </a:spcAft>
              <a:buNone/>
            </a:pPr>
            <a:r>
              <a:t/>
            </a:r>
            <a:endParaRPr b="0" i="0" sz="1200" u="none" cap="none" strike="noStrike">
              <a:solidFill>
                <a:srgbClr val="000000"/>
              </a:solidFill>
              <a:latin typeface="Times New Roman"/>
              <a:ea typeface="Times New Roman"/>
              <a:cs typeface="Times New Roman"/>
              <a:sym typeface="Times New Roman"/>
            </a:endParaRPr>
          </a:p>
          <a:p>
            <a:pPr indent="0" lvl="0" marL="0" marR="0" rtl="0" algn="ctr">
              <a:lnSpc>
                <a:spcPct val="100000"/>
              </a:lnSpc>
              <a:spcBef>
                <a:spcPts val="0"/>
              </a:spcBef>
              <a:spcAft>
                <a:spcPts val="0"/>
              </a:spcAft>
              <a:buNone/>
            </a:pPr>
            <a:r>
              <a:t/>
            </a:r>
            <a:endParaRPr b="0" i="0" sz="1200" u="none" cap="none" strike="noStrike">
              <a:solidFill>
                <a:srgbClr val="000000"/>
              </a:solidFill>
              <a:latin typeface="Times New Roman"/>
              <a:ea typeface="Times New Roman"/>
              <a:cs typeface="Times New Roman"/>
              <a:sym typeface="Times New Roman"/>
            </a:endParaRPr>
          </a:p>
          <a:p>
            <a:pPr indent="0" lvl="0" marL="0" marR="0" rtl="0" algn="ctr">
              <a:lnSpc>
                <a:spcPct val="100000"/>
              </a:lnSpc>
              <a:spcBef>
                <a:spcPts val="0"/>
              </a:spcBef>
              <a:spcAft>
                <a:spcPts val="0"/>
              </a:spcAft>
              <a:buNone/>
            </a:pPr>
            <a:r>
              <a:rPr b="0" i="0" lang="en-US" sz="1200" u="none" cap="none" strike="noStrike">
                <a:solidFill>
                  <a:srgbClr val="000000"/>
                </a:solidFill>
                <a:latin typeface="Times New Roman"/>
                <a:ea typeface="Times New Roman"/>
                <a:cs typeface="Times New Roman"/>
                <a:sym typeface="Times New Roman"/>
              </a:rPr>
              <a:t>15/03/2022</a:t>
            </a:r>
            <a:endParaRPr b="0" i="0" sz="2400" u="none" cap="none" strike="noStrike">
              <a:solidFill>
                <a:schemeClr val="dk1"/>
              </a:solidFill>
              <a:latin typeface="Times New Roman"/>
              <a:ea typeface="Times New Roman"/>
              <a:cs typeface="Times New Roman"/>
              <a:sym typeface="Times New Roman"/>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10"/>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lang="en-US"/>
              <a:t>9/19/2022</a:t>
            </a:r>
            <a:endParaRPr/>
          </a:p>
        </p:txBody>
      </p:sp>
      <p:sp>
        <p:nvSpPr>
          <p:cNvPr id="241" name="Google Shape;241;p10"/>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lang="en-US"/>
              <a:t>SY BTech         Computer Networks     Module 2    Sem 3     2022-23</a:t>
            </a:r>
            <a:endParaRPr/>
          </a:p>
        </p:txBody>
      </p:sp>
      <p:sp>
        <p:nvSpPr>
          <p:cNvPr id="242" name="Google Shape;242;p10"/>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800"/>
              <a:buNone/>
            </a:pPr>
            <a:fld id="{00000000-1234-1234-1234-123412341234}" type="slidenum">
              <a:rPr lang="en-US"/>
              <a:t>‹#›</a:t>
            </a:fld>
            <a:endParaRPr/>
          </a:p>
        </p:txBody>
      </p:sp>
      <p:sp>
        <p:nvSpPr>
          <p:cNvPr id="243" name="Google Shape;243;p10"/>
          <p:cNvSpPr/>
          <p:nvPr/>
        </p:nvSpPr>
        <p:spPr>
          <a:xfrm>
            <a:off x="4489124" y="331409"/>
            <a:ext cx="4350076" cy="20005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700" u="none" cap="none" strike="noStrike">
                <a:solidFill>
                  <a:srgbClr val="002060"/>
                </a:solidFill>
                <a:latin typeface="Times New Roman"/>
                <a:ea typeface="Times New Roman"/>
                <a:cs typeface="Times New Roman"/>
                <a:sym typeface="Times New Roman"/>
              </a:rPr>
              <a:t>https://www.youtube.com/watch?v=VBAuzvVzOQU&amp;list=PLBlnK6fEyqRhstjOChz8zuHiFoKGPMr9v</a:t>
            </a:r>
            <a:endParaRPr b="0" i="0" sz="700" u="none" cap="none" strike="noStrike">
              <a:solidFill>
                <a:srgbClr val="000000"/>
              </a:solidFill>
              <a:latin typeface="Arial"/>
              <a:ea typeface="Arial"/>
              <a:cs typeface="Arial"/>
              <a:sym typeface="Arial"/>
            </a:endParaRPr>
          </a:p>
        </p:txBody>
      </p:sp>
      <p:pic>
        <p:nvPicPr>
          <p:cNvPr id="244" name="Google Shape;244;p10"/>
          <p:cNvPicPr preferRelativeResize="0"/>
          <p:nvPr/>
        </p:nvPicPr>
        <p:blipFill rotWithShape="1">
          <a:blip r:embed="rId3">
            <a:alphaModFix/>
          </a:blip>
          <a:srcRect b="0" l="0" r="0" t="0"/>
          <a:stretch/>
        </p:blipFill>
        <p:spPr>
          <a:xfrm>
            <a:off x="1076960" y="47020"/>
            <a:ext cx="3332480" cy="786100"/>
          </a:xfrm>
          <a:prstGeom prst="rect">
            <a:avLst/>
          </a:prstGeom>
          <a:noFill/>
          <a:ln>
            <a:noFill/>
          </a:ln>
        </p:spPr>
      </p:pic>
      <p:pic>
        <p:nvPicPr>
          <p:cNvPr id="245" name="Google Shape;245;p10"/>
          <p:cNvPicPr preferRelativeResize="0"/>
          <p:nvPr/>
        </p:nvPicPr>
        <p:blipFill rotWithShape="1">
          <a:blip r:embed="rId4">
            <a:alphaModFix/>
          </a:blip>
          <a:srcRect b="0" l="0" r="0" t="0"/>
          <a:stretch/>
        </p:blipFill>
        <p:spPr>
          <a:xfrm>
            <a:off x="1076960" y="923607"/>
            <a:ext cx="6906834" cy="3738782"/>
          </a:xfrm>
          <a:prstGeom prst="rect">
            <a:avLst/>
          </a:prstGeom>
          <a:noFill/>
          <a:ln>
            <a:noFill/>
          </a:ln>
        </p:spPr>
      </p:pic>
      <p:pic>
        <p:nvPicPr>
          <p:cNvPr id="246" name="Google Shape;246;p10"/>
          <p:cNvPicPr preferRelativeResize="0"/>
          <p:nvPr/>
        </p:nvPicPr>
        <p:blipFill rotWithShape="1">
          <a:blip r:embed="rId5">
            <a:alphaModFix/>
          </a:blip>
          <a:srcRect b="0" l="0" r="0" t="0"/>
          <a:stretch/>
        </p:blipFill>
        <p:spPr>
          <a:xfrm>
            <a:off x="41821" y="47020"/>
            <a:ext cx="781139" cy="666894"/>
          </a:xfrm>
          <a:prstGeom prst="rect">
            <a:avLst/>
          </a:prstGeom>
          <a:noFill/>
          <a:ln>
            <a:noFill/>
          </a:ln>
        </p:spPr>
      </p:pic>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0" name="Shape 1760"/>
        <p:cNvGrpSpPr/>
        <p:nvPr/>
      </p:nvGrpSpPr>
      <p:grpSpPr>
        <a:xfrm>
          <a:off x="0" y="0"/>
          <a:ext cx="0" cy="0"/>
          <a:chOff x="0" y="0"/>
          <a:chExt cx="0" cy="0"/>
        </a:xfrm>
      </p:grpSpPr>
      <p:sp>
        <p:nvSpPr>
          <p:cNvPr id="1761" name="Google Shape;1761;p100"/>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b="1" lang="en-US" sz="800">
                <a:solidFill>
                  <a:schemeClr val="dk1"/>
                </a:solidFill>
                <a:latin typeface="Times"/>
                <a:ea typeface="Times"/>
                <a:cs typeface="Times"/>
                <a:sym typeface="Times"/>
              </a:rPr>
              <a:t>9/19/2022</a:t>
            </a:r>
            <a:endParaRPr b="1" sz="800">
              <a:solidFill>
                <a:schemeClr val="dk1"/>
              </a:solidFill>
              <a:latin typeface="Times"/>
              <a:ea typeface="Times"/>
              <a:cs typeface="Times"/>
              <a:sym typeface="Times"/>
            </a:endParaRPr>
          </a:p>
        </p:txBody>
      </p:sp>
      <p:sp>
        <p:nvSpPr>
          <p:cNvPr id="1762" name="Google Shape;1762;p100"/>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b="1" lang="en-US" sz="800">
                <a:solidFill>
                  <a:schemeClr val="dk1"/>
                </a:solidFill>
                <a:latin typeface="Times"/>
                <a:ea typeface="Times"/>
                <a:cs typeface="Times"/>
                <a:sym typeface="Times"/>
              </a:rPr>
              <a:t>SY BTech         Computer Networks     Module 2    Sem 3     2022-23</a:t>
            </a:r>
            <a:endParaRPr b="1" sz="800">
              <a:solidFill>
                <a:schemeClr val="dk1"/>
              </a:solidFill>
              <a:latin typeface="Times"/>
              <a:ea typeface="Times"/>
              <a:cs typeface="Times"/>
              <a:sym typeface="Times"/>
            </a:endParaRPr>
          </a:p>
        </p:txBody>
      </p:sp>
      <p:sp>
        <p:nvSpPr>
          <p:cNvPr id="1763" name="Google Shape;1763;p100"/>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US" sz="900">
                <a:solidFill>
                  <a:schemeClr val="dk1"/>
                </a:solidFill>
                <a:latin typeface="Times"/>
                <a:ea typeface="Times"/>
                <a:cs typeface="Times"/>
                <a:sym typeface="Times"/>
              </a:rPr>
              <a:t>‹#›</a:t>
            </a:fld>
            <a:endParaRPr sz="900">
              <a:solidFill>
                <a:schemeClr val="dk1"/>
              </a:solidFill>
              <a:latin typeface="Times"/>
              <a:ea typeface="Times"/>
              <a:cs typeface="Times"/>
              <a:sym typeface="Times"/>
            </a:endParaRPr>
          </a:p>
        </p:txBody>
      </p:sp>
      <p:sp>
        <p:nvSpPr>
          <p:cNvPr id="1764" name="Google Shape;1764;p100"/>
          <p:cNvSpPr/>
          <p:nvPr/>
        </p:nvSpPr>
        <p:spPr>
          <a:xfrm>
            <a:off x="41077" y="36119"/>
            <a:ext cx="490538" cy="589736"/>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3300"/>
              <a:buFont typeface="Arial"/>
              <a:buNone/>
            </a:pPr>
            <a:r>
              <a:t/>
            </a:r>
            <a:endParaRPr b="0" i="0" sz="3300" u="none" cap="none" strike="noStrike">
              <a:solidFill>
                <a:schemeClr val="dk1"/>
              </a:solidFill>
              <a:latin typeface="Times"/>
              <a:ea typeface="Times"/>
              <a:cs typeface="Times"/>
              <a:sym typeface="Times"/>
            </a:endParaRPr>
          </a:p>
        </p:txBody>
      </p:sp>
      <p:cxnSp>
        <p:nvCxnSpPr>
          <p:cNvPr id="1765" name="Google Shape;1765;p100"/>
          <p:cNvCxnSpPr/>
          <p:nvPr/>
        </p:nvCxnSpPr>
        <p:spPr>
          <a:xfrm flipH="1" rot="10800000">
            <a:off x="-7737" y="611782"/>
            <a:ext cx="9144000" cy="20782"/>
          </a:xfrm>
          <a:prstGeom prst="straightConnector1">
            <a:avLst/>
          </a:prstGeom>
          <a:noFill/>
          <a:ln cap="flat" cmpd="sng" w="9525">
            <a:solidFill>
              <a:srgbClr val="00B050"/>
            </a:solidFill>
            <a:prstDash val="solid"/>
            <a:round/>
            <a:headEnd len="sm" w="sm" type="none"/>
            <a:tailEnd len="sm" w="sm" type="none"/>
          </a:ln>
        </p:spPr>
      </p:cxnSp>
      <p:sp>
        <p:nvSpPr>
          <p:cNvPr id="1766" name="Google Shape;1766;p100"/>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Times"/>
              <a:ea typeface="Times"/>
              <a:cs typeface="Times"/>
              <a:sym typeface="Times"/>
            </a:endParaRPr>
          </a:p>
        </p:txBody>
      </p:sp>
      <p:cxnSp>
        <p:nvCxnSpPr>
          <p:cNvPr id="1767" name="Google Shape;1767;p100"/>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1768" name="Google Shape;1768;p100"/>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sp>
        <p:nvSpPr>
          <p:cNvPr id="1769" name="Google Shape;1769;p100"/>
          <p:cNvSpPr txBox="1"/>
          <p:nvPr/>
        </p:nvSpPr>
        <p:spPr>
          <a:xfrm>
            <a:off x="1296300" y="89051"/>
            <a:ext cx="7847700" cy="469800"/>
          </a:xfrm>
          <a:prstGeom prst="rect">
            <a:avLst/>
          </a:prstGeom>
          <a:noFill/>
          <a:ln>
            <a:noFill/>
          </a:ln>
        </p:spPr>
        <p:txBody>
          <a:bodyPr anchorCtr="0" anchor="b" bIns="34275" lIns="68575" spcFirstLastPara="1" rIns="68575" wrap="square" tIns="34275">
            <a:noAutofit/>
          </a:bodyPr>
          <a:lstStyle/>
          <a:p>
            <a:pPr indent="0" lvl="0" marL="0" marR="0" rtl="0" algn="l">
              <a:lnSpc>
                <a:spcPct val="100000"/>
              </a:lnSpc>
              <a:spcBef>
                <a:spcPts val="0"/>
              </a:spcBef>
              <a:spcAft>
                <a:spcPts val="0"/>
              </a:spcAft>
              <a:buNone/>
            </a:pPr>
            <a:r>
              <a:rPr b="1" i="0" lang="en-US" sz="3600" u="none" cap="none" strike="noStrike">
                <a:solidFill>
                  <a:srgbClr val="002060"/>
                </a:solidFill>
                <a:latin typeface="Times"/>
                <a:ea typeface="Times"/>
                <a:cs typeface="Times"/>
                <a:sym typeface="Times"/>
              </a:rPr>
              <a:t>Static</a:t>
            </a:r>
            <a:r>
              <a:rPr b="0" i="0" lang="en-US" sz="3600" u="none" cap="none" strike="noStrike">
                <a:solidFill>
                  <a:srgbClr val="000000"/>
                </a:solidFill>
                <a:latin typeface="Times"/>
                <a:ea typeface="Times"/>
                <a:cs typeface="Times"/>
                <a:sym typeface="Times"/>
              </a:rPr>
              <a:t> </a:t>
            </a:r>
            <a:r>
              <a:rPr b="1" i="0" lang="en-US" sz="3600" u="none" cap="none" strike="noStrike">
                <a:solidFill>
                  <a:srgbClr val="002060"/>
                </a:solidFill>
                <a:latin typeface="Times"/>
                <a:ea typeface="Times"/>
                <a:cs typeface="Times"/>
                <a:sym typeface="Times"/>
              </a:rPr>
              <a:t>Channel Allocation</a:t>
            </a:r>
            <a:endParaRPr b="0" i="0" sz="1600" u="none" cap="none" strike="noStrike">
              <a:solidFill>
                <a:srgbClr val="000000"/>
              </a:solidFill>
              <a:latin typeface="Times"/>
              <a:ea typeface="Times"/>
              <a:cs typeface="Times"/>
              <a:sym typeface="Times"/>
            </a:endParaRPr>
          </a:p>
        </p:txBody>
      </p:sp>
      <p:sp>
        <p:nvSpPr>
          <p:cNvPr id="1770" name="Google Shape;1770;p100"/>
          <p:cNvSpPr txBox="1"/>
          <p:nvPr/>
        </p:nvSpPr>
        <p:spPr>
          <a:xfrm>
            <a:off x="708420" y="2218929"/>
            <a:ext cx="8342234" cy="179542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38"/>
              <a:buFont typeface="Arial"/>
              <a:buNone/>
            </a:pPr>
            <a:r>
              <a:t/>
            </a:r>
            <a:endParaRPr b="0" i="0" sz="1800" u="none" cap="none" strike="noStrike">
              <a:solidFill>
                <a:srgbClr val="000000"/>
              </a:solidFill>
              <a:latin typeface="Times"/>
              <a:ea typeface="Times"/>
              <a:cs typeface="Times"/>
              <a:sym typeface="Times"/>
            </a:endParaRPr>
          </a:p>
        </p:txBody>
      </p:sp>
      <p:sp>
        <p:nvSpPr>
          <p:cNvPr id="1771" name="Google Shape;1771;p100"/>
          <p:cNvSpPr txBox="1"/>
          <p:nvPr/>
        </p:nvSpPr>
        <p:spPr>
          <a:xfrm>
            <a:off x="531614" y="622173"/>
            <a:ext cx="8444219" cy="3778126"/>
          </a:xfrm>
          <a:prstGeom prst="rect">
            <a:avLst/>
          </a:prstGeom>
          <a:noFill/>
          <a:ln>
            <a:noFill/>
          </a:ln>
        </p:spPr>
        <p:txBody>
          <a:bodyPr anchorCtr="0" anchor="t" bIns="45700" lIns="91425" spcFirstLastPara="1" rIns="91425" wrap="square" tIns="45700">
            <a:noAutofit/>
          </a:bodyPr>
          <a:lstStyle/>
          <a:p>
            <a:pPr indent="-342900" lvl="0" marL="342900" marR="0" rtl="0" algn="just">
              <a:lnSpc>
                <a:spcPct val="100000"/>
              </a:lnSpc>
              <a:spcBef>
                <a:spcPts val="0"/>
              </a:spcBef>
              <a:spcAft>
                <a:spcPts val="0"/>
              </a:spcAft>
              <a:buClr>
                <a:srgbClr val="000000"/>
              </a:buClr>
              <a:buSzPts val="2184"/>
              <a:buFont typeface="Noto Sans Symbols"/>
              <a:buChar char="⮚"/>
            </a:pPr>
            <a:r>
              <a:rPr b="0" i="0" lang="en-US" sz="2400" u="none" cap="none" strike="noStrike">
                <a:solidFill>
                  <a:srgbClr val="000000"/>
                </a:solidFill>
                <a:latin typeface="Times"/>
                <a:ea typeface="Times"/>
                <a:cs typeface="Times"/>
                <a:sym typeface="Times"/>
              </a:rPr>
              <a:t>In static channel allocation scheme, a </a:t>
            </a:r>
            <a:r>
              <a:rPr b="1" i="0" lang="en-US" sz="2400" u="none" cap="none" strike="noStrike">
                <a:solidFill>
                  <a:srgbClr val="C00000"/>
                </a:solidFill>
                <a:latin typeface="Times"/>
                <a:ea typeface="Times"/>
                <a:cs typeface="Times"/>
                <a:sym typeface="Times"/>
              </a:rPr>
              <a:t>fixed portion of the frequency channel is allotted to each user. </a:t>
            </a:r>
            <a:endParaRPr/>
          </a:p>
          <a:p>
            <a:pPr indent="-342900" lvl="0" marL="342900" marR="0" rtl="0" algn="just">
              <a:lnSpc>
                <a:spcPct val="100000"/>
              </a:lnSpc>
              <a:spcBef>
                <a:spcPts val="0"/>
              </a:spcBef>
              <a:spcAft>
                <a:spcPts val="0"/>
              </a:spcAft>
              <a:buClr>
                <a:srgbClr val="000000"/>
              </a:buClr>
              <a:buSzPts val="2184"/>
              <a:buFont typeface="Noto Sans Symbols"/>
              <a:buChar char="⮚"/>
            </a:pPr>
            <a:r>
              <a:rPr b="0" i="0" lang="en-US" sz="2400" u="none" cap="none" strike="noStrike">
                <a:solidFill>
                  <a:srgbClr val="000000"/>
                </a:solidFill>
                <a:latin typeface="Times"/>
                <a:ea typeface="Times"/>
                <a:cs typeface="Times"/>
                <a:sym typeface="Times"/>
              </a:rPr>
              <a:t>For </a:t>
            </a:r>
            <a:r>
              <a:rPr b="1" i="0" lang="en-US" sz="2400" u="none" cap="none" strike="noStrike">
                <a:solidFill>
                  <a:srgbClr val="000000"/>
                </a:solidFill>
                <a:latin typeface="Times"/>
                <a:ea typeface="Times"/>
                <a:cs typeface="Times"/>
                <a:sym typeface="Times"/>
              </a:rPr>
              <a:t>N competing users</a:t>
            </a:r>
            <a:r>
              <a:rPr b="0" i="0" lang="en-US" sz="2400" u="none" cap="none" strike="noStrike">
                <a:solidFill>
                  <a:srgbClr val="000000"/>
                </a:solidFill>
                <a:latin typeface="Times"/>
                <a:ea typeface="Times"/>
                <a:cs typeface="Times"/>
                <a:sym typeface="Times"/>
              </a:rPr>
              <a:t>, the bandwidth is </a:t>
            </a:r>
            <a:r>
              <a:rPr b="1" i="0" lang="en-US" sz="2400" u="none" cap="none" strike="noStrike">
                <a:solidFill>
                  <a:srgbClr val="C00000"/>
                </a:solidFill>
                <a:latin typeface="Times"/>
                <a:ea typeface="Times"/>
                <a:cs typeface="Times"/>
                <a:sym typeface="Times"/>
              </a:rPr>
              <a:t>divided into </a:t>
            </a:r>
            <a:r>
              <a:rPr b="1" i="0" lang="en-US" sz="2400" u="none" cap="none" strike="noStrike">
                <a:solidFill>
                  <a:srgbClr val="000000"/>
                </a:solidFill>
                <a:latin typeface="Times"/>
                <a:ea typeface="Times"/>
                <a:cs typeface="Times"/>
                <a:sym typeface="Times"/>
              </a:rPr>
              <a:t>N channels </a:t>
            </a:r>
            <a:r>
              <a:rPr b="0" i="0" lang="en-US" sz="2400" u="none" cap="none" strike="noStrike">
                <a:solidFill>
                  <a:srgbClr val="000000"/>
                </a:solidFill>
                <a:latin typeface="Times"/>
                <a:ea typeface="Times"/>
                <a:cs typeface="Times"/>
                <a:sym typeface="Times"/>
              </a:rPr>
              <a:t>using </a:t>
            </a:r>
            <a:r>
              <a:rPr b="1" i="0" lang="en-US" sz="2400" u="none" cap="none" strike="noStrike">
                <a:solidFill>
                  <a:srgbClr val="000000"/>
                </a:solidFill>
                <a:latin typeface="Times"/>
                <a:ea typeface="Times"/>
                <a:cs typeface="Times"/>
                <a:sym typeface="Times"/>
              </a:rPr>
              <a:t>Frequency Division Multiplexing</a:t>
            </a:r>
            <a:r>
              <a:rPr b="0" i="0" lang="en-US" sz="2400" u="none" cap="none" strike="noStrike">
                <a:solidFill>
                  <a:srgbClr val="000000"/>
                </a:solidFill>
                <a:latin typeface="Times"/>
                <a:ea typeface="Times"/>
                <a:cs typeface="Times"/>
                <a:sym typeface="Times"/>
              </a:rPr>
              <a:t> (FDM), and each portion is assigned to one user.</a:t>
            </a:r>
            <a:endParaRPr/>
          </a:p>
          <a:p>
            <a:pPr indent="-342900" lvl="0" marL="342900" marR="0" rtl="0" algn="just">
              <a:lnSpc>
                <a:spcPct val="100000"/>
              </a:lnSpc>
              <a:spcBef>
                <a:spcPts val="0"/>
              </a:spcBef>
              <a:spcAft>
                <a:spcPts val="0"/>
              </a:spcAft>
              <a:buClr>
                <a:srgbClr val="000000"/>
              </a:buClr>
              <a:buSzPts val="2184"/>
              <a:buFont typeface="Noto Sans Symbols"/>
              <a:buChar char="⮚"/>
            </a:pPr>
            <a:r>
              <a:rPr b="0" i="0" lang="en-US" sz="2400" u="none" cap="none" strike="noStrike">
                <a:solidFill>
                  <a:srgbClr val="000000"/>
                </a:solidFill>
                <a:latin typeface="Times"/>
                <a:ea typeface="Times"/>
                <a:cs typeface="Times"/>
                <a:sym typeface="Times"/>
              </a:rPr>
              <a:t>This scheme is also called as </a:t>
            </a:r>
            <a:r>
              <a:rPr b="1" i="0" lang="en-US" sz="2400" u="none" cap="none" strike="noStrike">
                <a:solidFill>
                  <a:srgbClr val="C00000"/>
                </a:solidFill>
                <a:latin typeface="Times"/>
                <a:ea typeface="Times"/>
                <a:cs typeface="Times"/>
                <a:sym typeface="Times"/>
              </a:rPr>
              <a:t>fixed channel allocation </a:t>
            </a:r>
            <a:r>
              <a:rPr b="0" i="0" lang="en-US" sz="2400" u="none" cap="none" strike="noStrike">
                <a:solidFill>
                  <a:srgbClr val="000000"/>
                </a:solidFill>
                <a:latin typeface="Times"/>
                <a:ea typeface="Times"/>
                <a:cs typeface="Times"/>
                <a:sym typeface="Times"/>
              </a:rPr>
              <a:t>or fixed channel assignment.</a:t>
            </a:r>
            <a:endParaRPr/>
          </a:p>
          <a:p>
            <a:pPr indent="-342900" lvl="0" marL="342900" marR="0" rtl="0" algn="just">
              <a:lnSpc>
                <a:spcPct val="100000"/>
              </a:lnSpc>
              <a:spcBef>
                <a:spcPts val="0"/>
              </a:spcBef>
              <a:spcAft>
                <a:spcPts val="0"/>
              </a:spcAft>
              <a:buClr>
                <a:srgbClr val="000000"/>
              </a:buClr>
              <a:buSzPts val="2184"/>
              <a:buFont typeface="Noto Sans Symbols"/>
              <a:buChar char="⮚"/>
            </a:pPr>
            <a:r>
              <a:rPr b="0" i="0" lang="en-US" sz="2400" u="none" cap="none" strike="noStrike">
                <a:solidFill>
                  <a:srgbClr val="000000"/>
                </a:solidFill>
                <a:latin typeface="Times"/>
                <a:ea typeface="Times"/>
                <a:cs typeface="Times"/>
                <a:sym typeface="Times"/>
              </a:rPr>
              <a:t>There is </a:t>
            </a:r>
            <a:r>
              <a:rPr b="1" i="0" lang="en-US" sz="2400" u="none" cap="none" strike="noStrike">
                <a:solidFill>
                  <a:srgbClr val="C00000"/>
                </a:solidFill>
                <a:latin typeface="Times"/>
                <a:ea typeface="Times"/>
                <a:cs typeface="Times"/>
                <a:sym typeface="Times"/>
              </a:rPr>
              <a:t>no interference between the users </a:t>
            </a:r>
            <a:r>
              <a:rPr b="0" i="0" lang="en-US" sz="2400" u="none" cap="none" strike="noStrike">
                <a:solidFill>
                  <a:srgbClr val="000000"/>
                </a:solidFill>
                <a:latin typeface="Times"/>
                <a:ea typeface="Times"/>
                <a:cs typeface="Times"/>
                <a:sym typeface="Times"/>
              </a:rPr>
              <a:t>since </a:t>
            </a:r>
            <a:r>
              <a:rPr b="1" i="0" lang="en-US" sz="2400" u="none" cap="none" strike="noStrike">
                <a:solidFill>
                  <a:srgbClr val="000000"/>
                </a:solidFill>
                <a:latin typeface="Times"/>
                <a:ea typeface="Times"/>
                <a:cs typeface="Times"/>
                <a:sym typeface="Times"/>
              </a:rPr>
              <a:t>each user is assigned a single channel. </a:t>
            </a:r>
            <a:endParaRPr/>
          </a:p>
          <a:p>
            <a:pPr indent="-342900" lvl="0" marL="342900" marR="0" rtl="0" algn="just">
              <a:lnSpc>
                <a:spcPct val="100000"/>
              </a:lnSpc>
              <a:spcBef>
                <a:spcPts val="0"/>
              </a:spcBef>
              <a:spcAft>
                <a:spcPts val="0"/>
              </a:spcAft>
              <a:buClr>
                <a:srgbClr val="000000"/>
              </a:buClr>
              <a:buSzPts val="2184"/>
              <a:buFont typeface="Noto Sans Symbols"/>
              <a:buChar char="⮚"/>
            </a:pPr>
            <a:r>
              <a:rPr b="0" i="0" lang="en-US" sz="2400" u="none" cap="none" strike="noStrike">
                <a:solidFill>
                  <a:srgbClr val="000000"/>
                </a:solidFill>
                <a:latin typeface="Times"/>
                <a:ea typeface="Times"/>
                <a:cs typeface="Times"/>
                <a:sym typeface="Times"/>
              </a:rPr>
              <a:t>It is </a:t>
            </a:r>
            <a:r>
              <a:rPr b="1" i="0" lang="en-US" sz="2400" u="none" cap="none" strike="noStrike">
                <a:solidFill>
                  <a:srgbClr val="000000"/>
                </a:solidFill>
                <a:latin typeface="Times"/>
                <a:ea typeface="Times"/>
                <a:cs typeface="Times"/>
                <a:sym typeface="Times"/>
              </a:rPr>
              <a:t>not suitable </a:t>
            </a:r>
            <a:r>
              <a:rPr b="0" i="0" lang="en-US" sz="2400" u="none" cap="none" strike="noStrike">
                <a:solidFill>
                  <a:srgbClr val="000000"/>
                </a:solidFill>
                <a:latin typeface="Times"/>
                <a:ea typeface="Times"/>
                <a:cs typeface="Times"/>
                <a:sym typeface="Times"/>
              </a:rPr>
              <a:t>in case of </a:t>
            </a:r>
            <a:r>
              <a:rPr b="1" i="0" lang="en-US" sz="2400" u="none" cap="none" strike="noStrike">
                <a:solidFill>
                  <a:srgbClr val="C00000"/>
                </a:solidFill>
                <a:latin typeface="Times"/>
                <a:ea typeface="Times"/>
                <a:cs typeface="Times"/>
                <a:sym typeface="Times"/>
              </a:rPr>
              <a:t>a large number of users with variable bandwidth requirements</a:t>
            </a:r>
            <a:endParaRPr/>
          </a:p>
          <a:p>
            <a:pPr indent="-204216" lvl="0" marL="342900" marR="0" rtl="0" algn="just">
              <a:lnSpc>
                <a:spcPct val="100000"/>
              </a:lnSpc>
              <a:spcBef>
                <a:spcPts val="0"/>
              </a:spcBef>
              <a:spcAft>
                <a:spcPts val="0"/>
              </a:spcAft>
              <a:buClr>
                <a:srgbClr val="000000"/>
              </a:buClr>
              <a:buSzPts val="2184"/>
              <a:buFont typeface="Noto Sans Symbols"/>
              <a:buNone/>
            </a:pPr>
            <a:r>
              <a:t/>
            </a:r>
            <a:endParaRPr b="0" i="0" sz="2400" u="none" cap="none" strike="noStrike">
              <a:solidFill>
                <a:srgbClr val="000000"/>
              </a:solidFill>
              <a:latin typeface="Times"/>
              <a:ea typeface="Times"/>
              <a:cs typeface="Times"/>
              <a:sym typeface="Time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71">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71">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71">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71">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71">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71">
                                            <p:txEl>
                                              <p:pRg end="5" st="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7" name="Shape 1777"/>
        <p:cNvGrpSpPr/>
        <p:nvPr/>
      </p:nvGrpSpPr>
      <p:grpSpPr>
        <a:xfrm>
          <a:off x="0" y="0"/>
          <a:ext cx="0" cy="0"/>
          <a:chOff x="0" y="0"/>
          <a:chExt cx="0" cy="0"/>
        </a:xfrm>
      </p:grpSpPr>
      <p:sp>
        <p:nvSpPr>
          <p:cNvPr id="1778" name="Google Shape;1778;p101"/>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b="1" lang="en-US" sz="800">
                <a:solidFill>
                  <a:schemeClr val="dk1"/>
                </a:solidFill>
                <a:latin typeface="Times"/>
                <a:ea typeface="Times"/>
                <a:cs typeface="Times"/>
                <a:sym typeface="Times"/>
              </a:rPr>
              <a:t>9/19/2022</a:t>
            </a:r>
            <a:endParaRPr b="1" sz="800">
              <a:solidFill>
                <a:schemeClr val="dk1"/>
              </a:solidFill>
              <a:latin typeface="Times"/>
              <a:ea typeface="Times"/>
              <a:cs typeface="Times"/>
              <a:sym typeface="Times"/>
            </a:endParaRPr>
          </a:p>
        </p:txBody>
      </p:sp>
      <p:sp>
        <p:nvSpPr>
          <p:cNvPr id="1779" name="Google Shape;1779;p101"/>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b="1" lang="en-US" sz="800">
                <a:solidFill>
                  <a:schemeClr val="dk1"/>
                </a:solidFill>
                <a:latin typeface="Times"/>
                <a:ea typeface="Times"/>
                <a:cs typeface="Times"/>
                <a:sym typeface="Times"/>
              </a:rPr>
              <a:t>SY BTech         Computer Networks     Module 2    Sem 3     2022-23</a:t>
            </a:r>
            <a:endParaRPr b="1" sz="800">
              <a:solidFill>
                <a:schemeClr val="dk1"/>
              </a:solidFill>
              <a:latin typeface="Times"/>
              <a:ea typeface="Times"/>
              <a:cs typeface="Times"/>
              <a:sym typeface="Times"/>
            </a:endParaRPr>
          </a:p>
        </p:txBody>
      </p:sp>
      <p:sp>
        <p:nvSpPr>
          <p:cNvPr id="1780" name="Google Shape;1780;p101"/>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US" sz="900">
                <a:solidFill>
                  <a:schemeClr val="dk1"/>
                </a:solidFill>
                <a:latin typeface="Times"/>
                <a:ea typeface="Times"/>
                <a:cs typeface="Times"/>
                <a:sym typeface="Times"/>
              </a:rPr>
              <a:t>‹#›</a:t>
            </a:fld>
            <a:endParaRPr sz="900">
              <a:solidFill>
                <a:schemeClr val="dk1"/>
              </a:solidFill>
              <a:latin typeface="Times"/>
              <a:ea typeface="Times"/>
              <a:cs typeface="Times"/>
              <a:sym typeface="Times"/>
            </a:endParaRPr>
          </a:p>
        </p:txBody>
      </p:sp>
      <p:sp>
        <p:nvSpPr>
          <p:cNvPr id="1781" name="Google Shape;1781;p101"/>
          <p:cNvSpPr/>
          <p:nvPr/>
        </p:nvSpPr>
        <p:spPr>
          <a:xfrm>
            <a:off x="41077" y="36119"/>
            <a:ext cx="490538" cy="589736"/>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3300"/>
              <a:buFont typeface="Arial"/>
              <a:buNone/>
            </a:pPr>
            <a:r>
              <a:t/>
            </a:r>
            <a:endParaRPr b="0" i="0" sz="3300" u="none" cap="none" strike="noStrike">
              <a:solidFill>
                <a:schemeClr val="dk1"/>
              </a:solidFill>
              <a:latin typeface="Times"/>
              <a:ea typeface="Times"/>
              <a:cs typeface="Times"/>
              <a:sym typeface="Times"/>
            </a:endParaRPr>
          </a:p>
        </p:txBody>
      </p:sp>
      <p:cxnSp>
        <p:nvCxnSpPr>
          <p:cNvPr id="1782" name="Google Shape;1782;p101"/>
          <p:cNvCxnSpPr/>
          <p:nvPr/>
        </p:nvCxnSpPr>
        <p:spPr>
          <a:xfrm flipH="1" rot="10800000">
            <a:off x="-7737" y="611782"/>
            <a:ext cx="9144000" cy="20782"/>
          </a:xfrm>
          <a:prstGeom prst="straightConnector1">
            <a:avLst/>
          </a:prstGeom>
          <a:noFill/>
          <a:ln cap="flat" cmpd="sng" w="9525">
            <a:solidFill>
              <a:srgbClr val="00B050"/>
            </a:solidFill>
            <a:prstDash val="solid"/>
            <a:round/>
            <a:headEnd len="sm" w="sm" type="none"/>
            <a:tailEnd len="sm" w="sm" type="none"/>
          </a:ln>
        </p:spPr>
      </p:cxnSp>
      <p:sp>
        <p:nvSpPr>
          <p:cNvPr id="1783" name="Google Shape;1783;p101"/>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Times"/>
              <a:ea typeface="Times"/>
              <a:cs typeface="Times"/>
              <a:sym typeface="Times"/>
            </a:endParaRPr>
          </a:p>
        </p:txBody>
      </p:sp>
      <p:cxnSp>
        <p:nvCxnSpPr>
          <p:cNvPr id="1784" name="Google Shape;1784;p101"/>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1785" name="Google Shape;1785;p101"/>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sp>
        <p:nvSpPr>
          <p:cNvPr id="1786" name="Google Shape;1786;p101"/>
          <p:cNvSpPr txBox="1"/>
          <p:nvPr/>
        </p:nvSpPr>
        <p:spPr>
          <a:xfrm>
            <a:off x="880324" y="96087"/>
            <a:ext cx="7847700" cy="469800"/>
          </a:xfrm>
          <a:prstGeom prst="rect">
            <a:avLst/>
          </a:prstGeom>
          <a:noFill/>
          <a:ln>
            <a:noFill/>
          </a:ln>
        </p:spPr>
        <p:txBody>
          <a:bodyPr anchorCtr="0" anchor="b" bIns="34275" lIns="68575" spcFirstLastPara="1" rIns="68575" wrap="square" tIns="34275">
            <a:noAutofit/>
          </a:bodyPr>
          <a:lstStyle/>
          <a:p>
            <a:pPr indent="0" lvl="0" marL="0" marR="0" rtl="0" algn="l">
              <a:lnSpc>
                <a:spcPct val="100000"/>
              </a:lnSpc>
              <a:spcBef>
                <a:spcPts val="0"/>
              </a:spcBef>
              <a:spcAft>
                <a:spcPts val="0"/>
              </a:spcAft>
              <a:buNone/>
            </a:pPr>
            <a:r>
              <a:rPr b="1" i="0" lang="en-US" sz="3200" u="none" cap="none" strike="noStrike">
                <a:solidFill>
                  <a:srgbClr val="002060"/>
                </a:solidFill>
                <a:latin typeface="Times"/>
                <a:ea typeface="Times"/>
                <a:cs typeface="Times"/>
                <a:sym typeface="Times"/>
              </a:rPr>
              <a:t>Dynamic Channel Allocation</a:t>
            </a:r>
            <a:endParaRPr b="0" i="0" sz="1400" u="none" cap="none" strike="noStrike">
              <a:solidFill>
                <a:srgbClr val="000000"/>
              </a:solidFill>
              <a:latin typeface="Times"/>
              <a:ea typeface="Times"/>
              <a:cs typeface="Times"/>
              <a:sym typeface="Times"/>
            </a:endParaRPr>
          </a:p>
        </p:txBody>
      </p:sp>
      <p:sp>
        <p:nvSpPr>
          <p:cNvPr id="1787" name="Google Shape;1787;p101"/>
          <p:cNvSpPr txBox="1"/>
          <p:nvPr/>
        </p:nvSpPr>
        <p:spPr>
          <a:xfrm>
            <a:off x="580429" y="632564"/>
            <a:ext cx="8416426" cy="3996586"/>
          </a:xfrm>
          <a:prstGeom prst="rect">
            <a:avLst/>
          </a:prstGeom>
          <a:noFill/>
          <a:ln>
            <a:noFill/>
          </a:ln>
        </p:spPr>
        <p:txBody>
          <a:bodyPr anchorCtr="0" anchor="t" bIns="45700" lIns="91425" spcFirstLastPara="1" rIns="91425" wrap="square" tIns="45700">
            <a:noAutofit/>
          </a:bodyPr>
          <a:lstStyle/>
          <a:p>
            <a:pPr indent="-457200" lvl="0" marL="457200" marR="0" rtl="0" algn="just">
              <a:lnSpc>
                <a:spcPct val="100000"/>
              </a:lnSpc>
              <a:spcBef>
                <a:spcPts val="0"/>
              </a:spcBef>
              <a:spcAft>
                <a:spcPts val="0"/>
              </a:spcAft>
              <a:buClr>
                <a:srgbClr val="000000"/>
              </a:buClr>
              <a:buSzPts val="2600"/>
              <a:buFont typeface="Noto Sans Symbols"/>
              <a:buChar char="⮚"/>
            </a:pPr>
            <a:r>
              <a:rPr b="0" i="0" lang="en-US" sz="2600" u="none" cap="none" strike="noStrike">
                <a:solidFill>
                  <a:srgbClr val="000000"/>
                </a:solidFill>
                <a:latin typeface="Times"/>
                <a:ea typeface="Times"/>
                <a:cs typeface="Times"/>
                <a:sym typeface="Times"/>
              </a:rPr>
              <a:t>In dynamic channel allocation scheme, </a:t>
            </a:r>
            <a:r>
              <a:rPr b="1" i="0" lang="en-US" sz="2600" u="none" cap="none" strike="noStrike">
                <a:solidFill>
                  <a:srgbClr val="C00000"/>
                </a:solidFill>
                <a:latin typeface="Times"/>
                <a:ea typeface="Times"/>
                <a:cs typeface="Times"/>
                <a:sym typeface="Times"/>
              </a:rPr>
              <a:t>frequency bands are not permanently assigned </a:t>
            </a:r>
            <a:r>
              <a:rPr b="0" i="0" lang="en-US" sz="2600" u="none" cap="none" strike="noStrike">
                <a:solidFill>
                  <a:srgbClr val="000000"/>
                </a:solidFill>
                <a:latin typeface="Times"/>
                <a:ea typeface="Times"/>
                <a:cs typeface="Times"/>
                <a:sym typeface="Times"/>
              </a:rPr>
              <a:t>to the users.</a:t>
            </a:r>
            <a:endParaRPr/>
          </a:p>
          <a:p>
            <a:pPr indent="-457200" lvl="0" marL="457200" marR="0" rtl="0" algn="just">
              <a:lnSpc>
                <a:spcPct val="100000"/>
              </a:lnSpc>
              <a:spcBef>
                <a:spcPts val="0"/>
              </a:spcBef>
              <a:spcAft>
                <a:spcPts val="0"/>
              </a:spcAft>
              <a:buClr>
                <a:srgbClr val="000000"/>
              </a:buClr>
              <a:buSzPts val="2600"/>
              <a:buFont typeface="Noto Sans Symbols"/>
              <a:buChar char="⮚"/>
            </a:pPr>
            <a:r>
              <a:rPr b="0" i="0" lang="en-US" sz="2600" u="none" cap="none" strike="noStrike">
                <a:solidFill>
                  <a:srgbClr val="000000"/>
                </a:solidFill>
                <a:latin typeface="Times"/>
                <a:ea typeface="Times"/>
                <a:cs typeface="Times"/>
                <a:sym typeface="Times"/>
              </a:rPr>
              <a:t>Instead, channels are allotted to users dynamically as needed, from </a:t>
            </a:r>
            <a:r>
              <a:rPr b="1" i="0" lang="en-US" sz="2600" u="none" cap="none" strike="noStrike">
                <a:solidFill>
                  <a:srgbClr val="C00000"/>
                </a:solidFill>
                <a:latin typeface="Times"/>
                <a:ea typeface="Times"/>
                <a:cs typeface="Times"/>
                <a:sym typeface="Times"/>
              </a:rPr>
              <a:t>a central pool. </a:t>
            </a:r>
            <a:endParaRPr/>
          </a:p>
          <a:p>
            <a:pPr indent="-457200" lvl="0" marL="457200" marR="0" rtl="0" algn="just">
              <a:lnSpc>
                <a:spcPct val="100000"/>
              </a:lnSpc>
              <a:spcBef>
                <a:spcPts val="0"/>
              </a:spcBef>
              <a:spcAft>
                <a:spcPts val="0"/>
              </a:spcAft>
              <a:buClr>
                <a:srgbClr val="000000"/>
              </a:buClr>
              <a:buSzPts val="2600"/>
              <a:buFont typeface="Noto Sans Symbols"/>
              <a:buChar char="⮚"/>
            </a:pPr>
            <a:r>
              <a:rPr b="0" i="0" lang="en-US" sz="2600" u="none" cap="none" strike="noStrike">
                <a:solidFill>
                  <a:srgbClr val="000000"/>
                </a:solidFill>
                <a:latin typeface="Times"/>
                <a:ea typeface="Times"/>
                <a:cs typeface="Times"/>
                <a:sym typeface="Times"/>
              </a:rPr>
              <a:t>The allocation is done considering a number of parameters so that </a:t>
            </a:r>
            <a:r>
              <a:rPr b="1" i="0" lang="en-US" sz="2600" u="none" cap="none" strike="noStrike">
                <a:solidFill>
                  <a:srgbClr val="002060"/>
                </a:solidFill>
                <a:latin typeface="Times"/>
                <a:ea typeface="Times"/>
                <a:cs typeface="Times"/>
                <a:sym typeface="Times"/>
              </a:rPr>
              <a:t>transmission interference is minimized.</a:t>
            </a:r>
            <a:endParaRPr/>
          </a:p>
          <a:p>
            <a:pPr indent="-457200" lvl="0" marL="457200" marR="0" rtl="0" algn="just">
              <a:lnSpc>
                <a:spcPct val="100000"/>
              </a:lnSpc>
              <a:spcBef>
                <a:spcPts val="0"/>
              </a:spcBef>
              <a:spcAft>
                <a:spcPts val="0"/>
              </a:spcAft>
              <a:buClr>
                <a:srgbClr val="000000"/>
              </a:buClr>
              <a:buSzPts val="2600"/>
              <a:buFont typeface="Noto Sans Symbols"/>
              <a:buChar char="⮚"/>
            </a:pPr>
            <a:r>
              <a:rPr b="0" i="0" lang="en-US" sz="2600" u="none" cap="none" strike="noStrike">
                <a:solidFill>
                  <a:srgbClr val="000000"/>
                </a:solidFill>
                <a:latin typeface="Times"/>
                <a:ea typeface="Times"/>
                <a:cs typeface="Times"/>
                <a:sym typeface="Times"/>
              </a:rPr>
              <a:t>This allocation scheme </a:t>
            </a:r>
            <a:r>
              <a:rPr b="1" i="0" lang="en-US" sz="2600" u="none" cap="none" strike="noStrike">
                <a:solidFill>
                  <a:srgbClr val="002060"/>
                </a:solidFill>
                <a:latin typeface="Times"/>
                <a:ea typeface="Times"/>
                <a:cs typeface="Times"/>
                <a:sym typeface="Times"/>
              </a:rPr>
              <a:t>optimizes bandwidth usage</a:t>
            </a:r>
            <a:r>
              <a:rPr b="0" i="0" lang="en-US" sz="2600" u="none" cap="none" strike="noStrike">
                <a:solidFill>
                  <a:srgbClr val="000000"/>
                </a:solidFill>
                <a:latin typeface="Times"/>
                <a:ea typeface="Times"/>
                <a:cs typeface="Times"/>
                <a:sym typeface="Times"/>
              </a:rPr>
              <a:t> and results is </a:t>
            </a:r>
            <a:r>
              <a:rPr b="1" i="0" lang="en-US" sz="2600" u="none" cap="none" strike="noStrike">
                <a:solidFill>
                  <a:srgbClr val="00B0F0"/>
                </a:solidFill>
                <a:latin typeface="Times"/>
                <a:ea typeface="Times"/>
                <a:cs typeface="Times"/>
                <a:sym typeface="Times"/>
              </a:rPr>
              <a:t>faster transmissions.</a:t>
            </a:r>
            <a:endParaRPr/>
          </a:p>
          <a:p>
            <a:pPr indent="-457200" lvl="0" marL="457200" marR="0" rtl="0" algn="just">
              <a:lnSpc>
                <a:spcPct val="100000"/>
              </a:lnSpc>
              <a:spcBef>
                <a:spcPts val="0"/>
              </a:spcBef>
              <a:spcAft>
                <a:spcPts val="0"/>
              </a:spcAft>
              <a:buClr>
                <a:srgbClr val="000000"/>
              </a:buClr>
              <a:buSzPts val="2600"/>
              <a:buFont typeface="Noto Sans Symbols"/>
              <a:buChar char="⮚"/>
            </a:pPr>
            <a:r>
              <a:rPr b="0" i="0" lang="en-US" sz="2600" u="none" cap="none" strike="noStrike">
                <a:solidFill>
                  <a:srgbClr val="000000"/>
                </a:solidFill>
                <a:latin typeface="Times"/>
                <a:ea typeface="Times"/>
                <a:cs typeface="Times"/>
                <a:sym typeface="Times"/>
              </a:rPr>
              <a:t>Dynamic channel allocation is further divided into </a:t>
            </a:r>
            <a:r>
              <a:rPr b="1" i="0" lang="en-US" sz="2600" u="none" cap="none" strike="noStrike">
                <a:solidFill>
                  <a:srgbClr val="C00000"/>
                </a:solidFill>
                <a:latin typeface="Times"/>
                <a:ea typeface="Times"/>
                <a:cs typeface="Times"/>
                <a:sym typeface="Times"/>
              </a:rPr>
              <a:t>Centralized </a:t>
            </a:r>
            <a:r>
              <a:rPr b="0" i="0" lang="en-US" sz="2600" u="none" cap="none" strike="noStrike">
                <a:solidFill>
                  <a:schemeClr val="dk1"/>
                </a:solidFill>
                <a:latin typeface="Times"/>
                <a:ea typeface="Times"/>
                <a:cs typeface="Times"/>
                <a:sym typeface="Times"/>
              </a:rPr>
              <a:t>and</a:t>
            </a:r>
            <a:r>
              <a:rPr b="1" i="0" lang="en-US" sz="2600" u="none" cap="none" strike="noStrike">
                <a:solidFill>
                  <a:srgbClr val="C00000"/>
                </a:solidFill>
                <a:latin typeface="Times"/>
                <a:ea typeface="Times"/>
                <a:cs typeface="Times"/>
                <a:sym typeface="Times"/>
              </a:rPr>
              <a:t> Distributed </a:t>
            </a:r>
            <a:r>
              <a:rPr b="0" i="0" lang="en-US" sz="2600" u="none" cap="none" strike="noStrike">
                <a:solidFill>
                  <a:srgbClr val="000000"/>
                </a:solidFill>
                <a:latin typeface="Times"/>
                <a:ea typeface="Times"/>
                <a:cs typeface="Times"/>
                <a:sym typeface="Times"/>
              </a:rPr>
              <a:t>allocation.</a:t>
            </a:r>
            <a:endParaRPr/>
          </a:p>
          <a:p>
            <a:pPr indent="0" lvl="0" marL="0" marR="0" rtl="0" algn="just">
              <a:lnSpc>
                <a:spcPct val="100000"/>
              </a:lnSpc>
              <a:spcBef>
                <a:spcPts val="0"/>
              </a:spcBef>
              <a:spcAft>
                <a:spcPts val="0"/>
              </a:spcAft>
              <a:buClr>
                <a:srgbClr val="000000"/>
              </a:buClr>
              <a:buSzPts val="2366"/>
              <a:buFont typeface="Arial"/>
              <a:buNone/>
            </a:pPr>
            <a:r>
              <a:t/>
            </a:r>
            <a:endParaRPr b="0" i="0" sz="2600" u="none" cap="none" strike="noStrike">
              <a:solidFill>
                <a:srgbClr val="000000"/>
              </a:solidFill>
              <a:latin typeface="Times"/>
              <a:ea typeface="Times"/>
              <a:cs typeface="Times"/>
              <a:sym typeface="Time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87">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87">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87">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87">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87">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87">
                                            <p:txEl>
                                              <p:pRg end="5" st="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3" name="Shape 1793"/>
        <p:cNvGrpSpPr/>
        <p:nvPr/>
      </p:nvGrpSpPr>
      <p:grpSpPr>
        <a:xfrm>
          <a:off x="0" y="0"/>
          <a:ext cx="0" cy="0"/>
          <a:chOff x="0" y="0"/>
          <a:chExt cx="0" cy="0"/>
        </a:xfrm>
      </p:grpSpPr>
      <p:sp>
        <p:nvSpPr>
          <p:cNvPr id="1794" name="Google Shape;1794;p102"/>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b="1" lang="en-US" sz="800">
                <a:solidFill>
                  <a:schemeClr val="dk1"/>
                </a:solidFill>
                <a:latin typeface="Times"/>
                <a:ea typeface="Times"/>
                <a:cs typeface="Times"/>
                <a:sym typeface="Times"/>
              </a:rPr>
              <a:t>9/19/2022</a:t>
            </a:r>
            <a:endParaRPr b="1" sz="800">
              <a:solidFill>
                <a:schemeClr val="dk1"/>
              </a:solidFill>
              <a:latin typeface="Times"/>
              <a:ea typeface="Times"/>
              <a:cs typeface="Times"/>
              <a:sym typeface="Times"/>
            </a:endParaRPr>
          </a:p>
        </p:txBody>
      </p:sp>
      <p:sp>
        <p:nvSpPr>
          <p:cNvPr id="1795" name="Google Shape;1795;p102"/>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b="1" lang="en-US" sz="800">
                <a:solidFill>
                  <a:schemeClr val="dk1"/>
                </a:solidFill>
                <a:latin typeface="Times"/>
                <a:ea typeface="Times"/>
                <a:cs typeface="Times"/>
                <a:sym typeface="Times"/>
              </a:rPr>
              <a:t>SY BTech         Computer Networks     Module 2    Sem 3     2022-23</a:t>
            </a:r>
            <a:endParaRPr b="1" sz="800">
              <a:solidFill>
                <a:schemeClr val="dk1"/>
              </a:solidFill>
              <a:latin typeface="Times"/>
              <a:ea typeface="Times"/>
              <a:cs typeface="Times"/>
              <a:sym typeface="Times"/>
            </a:endParaRPr>
          </a:p>
        </p:txBody>
      </p:sp>
      <p:sp>
        <p:nvSpPr>
          <p:cNvPr id="1796" name="Google Shape;1796;p102"/>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US" sz="900">
                <a:solidFill>
                  <a:schemeClr val="dk1"/>
                </a:solidFill>
                <a:latin typeface="Times"/>
                <a:ea typeface="Times"/>
                <a:cs typeface="Times"/>
                <a:sym typeface="Times"/>
              </a:rPr>
              <a:t>‹#›</a:t>
            </a:fld>
            <a:endParaRPr sz="900">
              <a:solidFill>
                <a:schemeClr val="dk1"/>
              </a:solidFill>
              <a:latin typeface="Times"/>
              <a:ea typeface="Times"/>
              <a:cs typeface="Times"/>
              <a:sym typeface="Times"/>
            </a:endParaRPr>
          </a:p>
        </p:txBody>
      </p:sp>
      <p:sp>
        <p:nvSpPr>
          <p:cNvPr id="1797" name="Google Shape;1797;p102"/>
          <p:cNvSpPr/>
          <p:nvPr/>
        </p:nvSpPr>
        <p:spPr>
          <a:xfrm>
            <a:off x="41077" y="36119"/>
            <a:ext cx="490538" cy="589736"/>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3300"/>
              <a:buFont typeface="Arial"/>
              <a:buNone/>
            </a:pPr>
            <a:r>
              <a:t/>
            </a:r>
            <a:endParaRPr b="0" i="0" sz="3300" u="none" cap="none" strike="noStrike">
              <a:solidFill>
                <a:schemeClr val="dk1"/>
              </a:solidFill>
              <a:latin typeface="Times"/>
              <a:ea typeface="Times"/>
              <a:cs typeface="Times"/>
              <a:sym typeface="Times"/>
            </a:endParaRPr>
          </a:p>
        </p:txBody>
      </p:sp>
      <p:cxnSp>
        <p:nvCxnSpPr>
          <p:cNvPr id="1798" name="Google Shape;1798;p102"/>
          <p:cNvCxnSpPr/>
          <p:nvPr/>
        </p:nvCxnSpPr>
        <p:spPr>
          <a:xfrm flipH="1" rot="10800000">
            <a:off x="-7737" y="611782"/>
            <a:ext cx="9144000" cy="20782"/>
          </a:xfrm>
          <a:prstGeom prst="straightConnector1">
            <a:avLst/>
          </a:prstGeom>
          <a:noFill/>
          <a:ln cap="flat" cmpd="sng" w="9525">
            <a:solidFill>
              <a:srgbClr val="00B050"/>
            </a:solidFill>
            <a:prstDash val="solid"/>
            <a:round/>
            <a:headEnd len="sm" w="sm" type="none"/>
            <a:tailEnd len="sm" w="sm" type="none"/>
          </a:ln>
        </p:spPr>
      </p:cxnSp>
      <p:sp>
        <p:nvSpPr>
          <p:cNvPr id="1799" name="Google Shape;1799;p102"/>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Times"/>
              <a:ea typeface="Times"/>
              <a:cs typeface="Times"/>
              <a:sym typeface="Times"/>
            </a:endParaRPr>
          </a:p>
        </p:txBody>
      </p:sp>
      <p:cxnSp>
        <p:nvCxnSpPr>
          <p:cNvPr id="1800" name="Google Shape;1800;p102"/>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1801" name="Google Shape;1801;p102"/>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sp>
        <p:nvSpPr>
          <p:cNvPr id="1802" name="Google Shape;1802;p102"/>
          <p:cNvSpPr txBox="1"/>
          <p:nvPr/>
        </p:nvSpPr>
        <p:spPr>
          <a:xfrm>
            <a:off x="922349" y="68666"/>
            <a:ext cx="7847700" cy="469800"/>
          </a:xfrm>
          <a:prstGeom prst="rect">
            <a:avLst/>
          </a:prstGeom>
          <a:noFill/>
          <a:ln>
            <a:noFill/>
          </a:ln>
        </p:spPr>
        <p:txBody>
          <a:bodyPr anchorCtr="0" anchor="b" bIns="34275" lIns="68575" spcFirstLastPara="1" rIns="68575" wrap="square" tIns="34275">
            <a:noAutofit/>
          </a:bodyPr>
          <a:lstStyle/>
          <a:p>
            <a:pPr indent="0" lvl="0" marL="0" marR="0" rtl="0" algn="l">
              <a:lnSpc>
                <a:spcPct val="100000"/>
              </a:lnSpc>
              <a:spcBef>
                <a:spcPts val="0"/>
              </a:spcBef>
              <a:spcAft>
                <a:spcPts val="0"/>
              </a:spcAft>
              <a:buNone/>
            </a:pPr>
            <a:r>
              <a:rPr b="1" i="0" lang="en-US" sz="3200" u="none" cap="none" strike="noStrike">
                <a:solidFill>
                  <a:srgbClr val="002060"/>
                </a:solidFill>
                <a:latin typeface="Times"/>
                <a:ea typeface="Times"/>
                <a:cs typeface="Times"/>
                <a:sym typeface="Times"/>
              </a:rPr>
              <a:t>Dynamic Channel Allocation Assumptions</a:t>
            </a:r>
            <a:endParaRPr b="0" i="0" sz="1400" u="none" cap="none" strike="noStrike">
              <a:solidFill>
                <a:srgbClr val="000000"/>
              </a:solidFill>
              <a:latin typeface="Times"/>
              <a:ea typeface="Times"/>
              <a:cs typeface="Times"/>
              <a:sym typeface="Times"/>
            </a:endParaRPr>
          </a:p>
        </p:txBody>
      </p:sp>
      <p:sp>
        <p:nvSpPr>
          <p:cNvPr id="1803" name="Google Shape;1803;p102"/>
          <p:cNvSpPr txBox="1"/>
          <p:nvPr/>
        </p:nvSpPr>
        <p:spPr>
          <a:xfrm>
            <a:off x="289371" y="538466"/>
            <a:ext cx="8846891" cy="4013108"/>
          </a:xfrm>
          <a:prstGeom prst="rect">
            <a:avLst/>
          </a:prstGeom>
          <a:noFill/>
          <a:ln>
            <a:noFill/>
          </a:ln>
        </p:spPr>
        <p:txBody>
          <a:bodyPr anchorCtr="0" anchor="t" bIns="45700" lIns="91425" spcFirstLastPara="1" rIns="91425" wrap="square" tIns="45700">
            <a:noAutofit/>
          </a:bodyPr>
          <a:lstStyle/>
          <a:p>
            <a:pPr indent="-133350" lvl="0" marL="285750" marR="0" rtl="0" algn="l">
              <a:lnSpc>
                <a:spcPct val="100000"/>
              </a:lnSpc>
              <a:spcBef>
                <a:spcPts val="0"/>
              </a:spcBef>
              <a:spcAft>
                <a:spcPts val="0"/>
              </a:spcAft>
              <a:buClr>
                <a:srgbClr val="000000"/>
              </a:buClr>
              <a:buSzPts val="2100"/>
              <a:buFont typeface="Noto Sans Symbols"/>
              <a:buChar char="⮚"/>
            </a:pPr>
            <a:r>
              <a:rPr b="1" i="0" lang="en-US" sz="2100" u="none" cap="none" strike="noStrike">
                <a:solidFill>
                  <a:srgbClr val="000000"/>
                </a:solidFill>
                <a:latin typeface="Times"/>
                <a:ea typeface="Times"/>
                <a:cs typeface="Times"/>
                <a:sym typeface="Times"/>
              </a:rPr>
              <a:t>Station Model:</a:t>
            </a:r>
            <a:r>
              <a:rPr b="0" i="0" lang="en-US" sz="2100" u="none" cap="none" strike="noStrike">
                <a:solidFill>
                  <a:srgbClr val="000000"/>
                </a:solidFill>
                <a:latin typeface="Times"/>
                <a:ea typeface="Times"/>
                <a:cs typeface="Times"/>
                <a:sym typeface="Times"/>
              </a:rPr>
              <a:t> </a:t>
            </a:r>
            <a:br>
              <a:rPr b="0" i="0" lang="en-US" sz="2100" u="none" cap="none" strike="noStrike">
                <a:solidFill>
                  <a:srgbClr val="000000"/>
                </a:solidFill>
                <a:latin typeface="Times"/>
                <a:ea typeface="Times"/>
                <a:cs typeface="Times"/>
                <a:sym typeface="Times"/>
              </a:rPr>
            </a:br>
            <a:r>
              <a:rPr b="0" i="0" lang="en-US" sz="2100" u="none" cap="none" strike="noStrike">
                <a:solidFill>
                  <a:srgbClr val="000000"/>
                </a:solidFill>
                <a:latin typeface="Times"/>
                <a:ea typeface="Times"/>
                <a:cs typeface="Times"/>
                <a:sym typeface="Times"/>
              </a:rPr>
              <a:t>Assumes that each of N stations independently produce frames. The probability of producing a packet in the interval IDt where I is the constant arrival rate of new frames. </a:t>
            </a:r>
            <a:endParaRPr/>
          </a:p>
          <a:p>
            <a:pPr indent="-133350" lvl="0" marL="285750" marR="0" rtl="0" algn="l">
              <a:lnSpc>
                <a:spcPct val="100000"/>
              </a:lnSpc>
              <a:spcBef>
                <a:spcPts val="0"/>
              </a:spcBef>
              <a:spcAft>
                <a:spcPts val="0"/>
              </a:spcAft>
              <a:buClr>
                <a:srgbClr val="000000"/>
              </a:buClr>
              <a:buSzPts val="2100"/>
              <a:buFont typeface="Noto Sans Symbols"/>
              <a:buChar char="⮚"/>
            </a:pPr>
            <a:r>
              <a:rPr b="1" i="0" lang="en-US" sz="2100" u="none" cap="none" strike="noStrike">
                <a:solidFill>
                  <a:srgbClr val="000000"/>
                </a:solidFill>
                <a:latin typeface="Times"/>
                <a:ea typeface="Times"/>
                <a:cs typeface="Times"/>
                <a:sym typeface="Times"/>
              </a:rPr>
              <a:t>Single Channel Assumption:</a:t>
            </a:r>
            <a:r>
              <a:rPr b="0" i="0" lang="en-US" sz="2100" u="none" cap="none" strike="noStrike">
                <a:solidFill>
                  <a:srgbClr val="000000"/>
                </a:solidFill>
                <a:latin typeface="Times"/>
                <a:ea typeface="Times"/>
                <a:cs typeface="Times"/>
                <a:sym typeface="Times"/>
              </a:rPr>
              <a:t> </a:t>
            </a:r>
            <a:br>
              <a:rPr b="0" i="0" lang="en-US" sz="2100" u="none" cap="none" strike="noStrike">
                <a:solidFill>
                  <a:srgbClr val="000000"/>
                </a:solidFill>
                <a:latin typeface="Times"/>
                <a:ea typeface="Times"/>
                <a:cs typeface="Times"/>
                <a:sym typeface="Times"/>
              </a:rPr>
            </a:br>
            <a:r>
              <a:rPr b="0" i="0" lang="en-US" sz="2100" u="none" cap="none" strike="noStrike">
                <a:solidFill>
                  <a:srgbClr val="000000"/>
                </a:solidFill>
                <a:latin typeface="Times"/>
                <a:ea typeface="Times"/>
                <a:cs typeface="Times"/>
                <a:sym typeface="Times"/>
              </a:rPr>
              <a:t>In this allocation all stations are equivalent and can send and receive on that channel. </a:t>
            </a:r>
            <a:endParaRPr/>
          </a:p>
          <a:p>
            <a:pPr indent="-133350" lvl="0" marL="285750" marR="0" rtl="0" algn="l">
              <a:lnSpc>
                <a:spcPct val="100000"/>
              </a:lnSpc>
              <a:spcBef>
                <a:spcPts val="0"/>
              </a:spcBef>
              <a:spcAft>
                <a:spcPts val="0"/>
              </a:spcAft>
              <a:buClr>
                <a:srgbClr val="000000"/>
              </a:buClr>
              <a:buSzPts val="2100"/>
              <a:buFont typeface="Noto Sans Symbols"/>
              <a:buChar char="⮚"/>
            </a:pPr>
            <a:r>
              <a:rPr b="1" i="0" lang="en-US" sz="2100" u="none" cap="none" strike="noStrike">
                <a:solidFill>
                  <a:srgbClr val="000000"/>
                </a:solidFill>
                <a:latin typeface="Times"/>
                <a:ea typeface="Times"/>
                <a:cs typeface="Times"/>
                <a:sym typeface="Times"/>
              </a:rPr>
              <a:t>Collision Assumption:</a:t>
            </a:r>
            <a:r>
              <a:rPr b="0" i="0" lang="en-US" sz="2100" u="none" cap="none" strike="noStrike">
                <a:solidFill>
                  <a:srgbClr val="000000"/>
                </a:solidFill>
                <a:latin typeface="Times"/>
                <a:ea typeface="Times"/>
                <a:cs typeface="Times"/>
                <a:sym typeface="Times"/>
              </a:rPr>
              <a:t> </a:t>
            </a:r>
            <a:br>
              <a:rPr b="0" i="0" lang="en-US" sz="2100" u="none" cap="none" strike="noStrike">
                <a:solidFill>
                  <a:srgbClr val="000000"/>
                </a:solidFill>
                <a:latin typeface="Times"/>
                <a:ea typeface="Times"/>
                <a:cs typeface="Times"/>
                <a:sym typeface="Times"/>
              </a:rPr>
            </a:br>
            <a:r>
              <a:rPr b="0" i="0" lang="en-US" sz="2100" u="none" cap="none" strike="noStrike">
                <a:solidFill>
                  <a:srgbClr val="000000"/>
                </a:solidFill>
                <a:latin typeface="Times"/>
                <a:ea typeface="Times"/>
                <a:cs typeface="Times"/>
                <a:sym typeface="Times"/>
              </a:rPr>
              <a:t>If two frames overlap in time-wise, then that’s </a:t>
            </a:r>
            <a:r>
              <a:rPr b="1" i="0" lang="en-US" sz="2100" u="none" cap="none" strike="noStrike">
                <a:solidFill>
                  <a:srgbClr val="002060"/>
                </a:solidFill>
                <a:latin typeface="Times"/>
                <a:ea typeface="Times"/>
                <a:cs typeface="Times"/>
                <a:sym typeface="Times"/>
              </a:rPr>
              <a:t>collision. </a:t>
            </a:r>
            <a:r>
              <a:rPr b="0" i="0" lang="en-US" sz="2100" u="none" cap="none" strike="noStrike">
                <a:solidFill>
                  <a:srgbClr val="000000"/>
                </a:solidFill>
                <a:latin typeface="Times"/>
                <a:ea typeface="Times"/>
                <a:cs typeface="Times"/>
                <a:sym typeface="Times"/>
              </a:rPr>
              <a:t>Any collision is an error, and both frames must </a:t>
            </a:r>
            <a:r>
              <a:rPr b="1" i="0" lang="en-US" sz="2100" u="none" cap="none" strike="noStrike">
                <a:solidFill>
                  <a:srgbClr val="C00000"/>
                </a:solidFill>
                <a:latin typeface="Times"/>
                <a:ea typeface="Times"/>
                <a:cs typeface="Times"/>
                <a:sym typeface="Times"/>
              </a:rPr>
              <a:t>re transmitted</a:t>
            </a:r>
            <a:r>
              <a:rPr b="0" i="0" lang="en-US" sz="2100" u="none" cap="none" strike="noStrike">
                <a:solidFill>
                  <a:srgbClr val="000000"/>
                </a:solidFill>
                <a:latin typeface="Times"/>
                <a:ea typeface="Times"/>
                <a:cs typeface="Times"/>
                <a:sym typeface="Times"/>
              </a:rPr>
              <a:t>. </a:t>
            </a:r>
            <a:r>
              <a:rPr b="0" i="0" lang="en-US" sz="2000" u="none" cap="none" strike="noStrike">
                <a:solidFill>
                  <a:srgbClr val="000000"/>
                </a:solidFill>
                <a:latin typeface="Times"/>
                <a:ea typeface="Times"/>
                <a:cs typeface="Times"/>
                <a:sym typeface="Times"/>
              </a:rPr>
              <a:t>Collisions are only possible error. </a:t>
            </a:r>
            <a:endParaRPr/>
          </a:p>
          <a:p>
            <a:pPr indent="-133350" lvl="0" marL="285750" marR="0" rtl="0" algn="l">
              <a:lnSpc>
                <a:spcPct val="100000"/>
              </a:lnSpc>
              <a:spcBef>
                <a:spcPts val="0"/>
              </a:spcBef>
              <a:spcAft>
                <a:spcPts val="0"/>
              </a:spcAft>
              <a:buClr>
                <a:srgbClr val="000000"/>
              </a:buClr>
              <a:buSzPts val="2100"/>
              <a:buFont typeface="Noto Sans Symbols"/>
              <a:buChar char="⮚"/>
            </a:pPr>
            <a:r>
              <a:rPr b="1" i="0" lang="en-US" sz="2100" u="none" cap="none" strike="noStrike">
                <a:solidFill>
                  <a:srgbClr val="000000"/>
                </a:solidFill>
                <a:latin typeface="Times"/>
                <a:ea typeface="Times"/>
                <a:cs typeface="Times"/>
                <a:sym typeface="Times"/>
              </a:rPr>
              <a:t>Time:</a:t>
            </a:r>
            <a:r>
              <a:rPr b="0" i="0" lang="en-US" sz="2100" u="none" cap="none" strike="noStrike">
                <a:solidFill>
                  <a:srgbClr val="000000"/>
                </a:solidFill>
                <a:latin typeface="Times"/>
                <a:ea typeface="Times"/>
                <a:cs typeface="Times"/>
                <a:sym typeface="Times"/>
              </a:rPr>
              <a:t> can be divided into </a:t>
            </a:r>
            <a:r>
              <a:rPr b="1" i="0" lang="en-US" sz="2100" u="none" cap="none" strike="noStrike">
                <a:solidFill>
                  <a:srgbClr val="000000"/>
                </a:solidFill>
                <a:latin typeface="Times"/>
                <a:ea typeface="Times"/>
                <a:cs typeface="Times"/>
                <a:sym typeface="Times"/>
              </a:rPr>
              <a:t>Slotted </a:t>
            </a:r>
            <a:r>
              <a:rPr b="0" i="0" lang="en-US" sz="2100" u="none" cap="none" strike="noStrike">
                <a:solidFill>
                  <a:srgbClr val="000000"/>
                </a:solidFill>
                <a:latin typeface="Times"/>
                <a:ea typeface="Times"/>
                <a:cs typeface="Times"/>
                <a:sym typeface="Times"/>
              </a:rPr>
              <a:t>or </a:t>
            </a:r>
            <a:r>
              <a:rPr b="1" i="0" lang="en-US" sz="2100" u="none" cap="none" strike="noStrike">
                <a:solidFill>
                  <a:srgbClr val="000000"/>
                </a:solidFill>
                <a:latin typeface="Times"/>
                <a:ea typeface="Times"/>
                <a:cs typeface="Times"/>
                <a:sym typeface="Times"/>
              </a:rPr>
              <a:t>Continuous. </a:t>
            </a:r>
            <a:endParaRPr/>
          </a:p>
          <a:p>
            <a:pPr indent="-133350" lvl="0" marL="285750" marR="0" rtl="0" algn="l">
              <a:lnSpc>
                <a:spcPct val="100000"/>
              </a:lnSpc>
              <a:spcBef>
                <a:spcPts val="0"/>
              </a:spcBef>
              <a:spcAft>
                <a:spcPts val="0"/>
              </a:spcAft>
              <a:buClr>
                <a:srgbClr val="000000"/>
              </a:buClr>
              <a:buSzPts val="2100"/>
              <a:buFont typeface="Noto Sans Symbols"/>
              <a:buChar char="⮚"/>
            </a:pPr>
            <a:r>
              <a:rPr b="1" i="0" lang="en-US" sz="2100" u="none" cap="none" strike="noStrike">
                <a:solidFill>
                  <a:srgbClr val="000000"/>
                </a:solidFill>
                <a:latin typeface="Times"/>
                <a:ea typeface="Times"/>
                <a:cs typeface="Times"/>
                <a:sym typeface="Times"/>
              </a:rPr>
              <a:t>Stations</a:t>
            </a:r>
            <a:r>
              <a:rPr b="0" i="0" lang="en-US" sz="2100" u="none" cap="none" strike="noStrike">
                <a:solidFill>
                  <a:srgbClr val="000000"/>
                </a:solidFill>
                <a:latin typeface="Times"/>
                <a:ea typeface="Times"/>
                <a:cs typeface="Times"/>
                <a:sym typeface="Times"/>
              </a:rPr>
              <a:t>: can sense a channel is busy before they try it. </a:t>
            </a:r>
            <a:endParaRPr/>
          </a:p>
          <a:p>
            <a:pPr indent="0" lvl="0" marL="0" marR="0" rtl="0" algn="l">
              <a:lnSpc>
                <a:spcPct val="100000"/>
              </a:lnSpc>
              <a:spcBef>
                <a:spcPts val="0"/>
              </a:spcBef>
              <a:spcAft>
                <a:spcPts val="0"/>
              </a:spcAft>
              <a:buClr>
                <a:srgbClr val="000000"/>
              </a:buClr>
              <a:buSzPts val="1911"/>
              <a:buFont typeface="Arial"/>
              <a:buNone/>
            </a:pPr>
            <a:r>
              <a:t/>
            </a:r>
            <a:endParaRPr b="0" i="0" sz="2100" u="none" cap="none" strike="noStrike">
              <a:solidFill>
                <a:srgbClr val="000000"/>
              </a:solidFill>
              <a:latin typeface="Times"/>
              <a:ea typeface="Times"/>
              <a:cs typeface="Times"/>
              <a:sym typeface="Time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03">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03">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03">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03">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03">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03">
                                            <p:txEl>
                                              <p:pRg end="5" st="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9" name="Shape 1809"/>
        <p:cNvGrpSpPr/>
        <p:nvPr/>
      </p:nvGrpSpPr>
      <p:grpSpPr>
        <a:xfrm>
          <a:off x="0" y="0"/>
          <a:ext cx="0" cy="0"/>
          <a:chOff x="0" y="0"/>
          <a:chExt cx="0" cy="0"/>
        </a:xfrm>
      </p:grpSpPr>
      <p:sp>
        <p:nvSpPr>
          <p:cNvPr id="1810" name="Google Shape;1810;p103"/>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9/19/2022</a:t>
            </a:r>
            <a:endParaRPr b="1" sz="800">
              <a:solidFill>
                <a:schemeClr val="dk1"/>
              </a:solidFill>
              <a:latin typeface="Times New Roman"/>
              <a:ea typeface="Times New Roman"/>
              <a:cs typeface="Times New Roman"/>
              <a:sym typeface="Times New Roman"/>
            </a:endParaRPr>
          </a:p>
        </p:txBody>
      </p:sp>
      <p:sp>
        <p:nvSpPr>
          <p:cNvPr id="1811" name="Google Shape;1811;p103"/>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SY BTech         Computer Networks     Module 2    Sem 3     2022-23</a:t>
            </a:r>
            <a:endParaRPr b="1" sz="800">
              <a:solidFill>
                <a:schemeClr val="dk1"/>
              </a:solidFill>
              <a:latin typeface="Times New Roman"/>
              <a:ea typeface="Times New Roman"/>
              <a:cs typeface="Times New Roman"/>
              <a:sym typeface="Times New Roman"/>
            </a:endParaRPr>
          </a:p>
        </p:txBody>
      </p:sp>
      <p:sp>
        <p:nvSpPr>
          <p:cNvPr id="1812" name="Google Shape;1812;p103"/>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US" sz="900">
                <a:solidFill>
                  <a:schemeClr val="dk1"/>
                </a:solidFill>
                <a:latin typeface="Times New Roman"/>
                <a:ea typeface="Times New Roman"/>
                <a:cs typeface="Times New Roman"/>
                <a:sym typeface="Times New Roman"/>
              </a:rPr>
              <a:t>‹#›</a:t>
            </a:fld>
            <a:endParaRPr sz="900">
              <a:solidFill>
                <a:schemeClr val="dk1"/>
              </a:solidFill>
              <a:latin typeface="Times New Roman"/>
              <a:ea typeface="Times New Roman"/>
              <a:cs typeface="Times New Roman"/>
              <a:sym typeface="Times New Roman"/>
            </a:endParaRPr>
          </a:p>
        </p:txBody>
      </p:sp>
      <p:sp>
        <p:nvSpPr>
          <p:cNvPr id="1813" name="Google Shape;1813;p103"/>
          <p:cNvSpPr txBox="1"/>
          <p:nvPr>
            <p:ph idx="4294967295" type="title"/>
          </p:nvPr>
        </p:nvSpPr>
        <p:spPr>
          <a:xfrm>
            <a:off x="1295400" y="119063"/>
            <a:ext cx="7848600" cy="4699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Clr>
                <a:srgbClr val="002060"/>
              </a:buClr>
              <a:buSzPts val="3200"/>
              <a:buNone/>
            </a:pPr>
            <a:r>
              <a:rPr b="1" lang="en-US" sz="3200">
                <a:solidFill>
                  <a:srgbClr val="002060"/>
                </a:solidFill>
                <a:latin typeface="Times New Roman"/>
                <a:ea typeface="Times New Roman"/>
                <a:cs typeface="Times New Roman"/>
                <a:sym typeface="Times New Roman"/>
              </a:rPr>
              <a:t>Multiple Access Protocols</a:t>
            </a:r>
            <a:endParaRPr>
              <a:latin typeface="Times New Roman"/>
              <a:ea typeface="Times New Roman"/>
              <a:cs typeface="Times New Roman"/>
              <a:sym typeface="Times New Roman"/>
            </a:endParaRPr>
          </a:p>
        </p:txBody>
      </p:sp>
      <p:pic>
        <p:nvPicPr>
          <p:cNvPr id="1814" name="Google Shape;1814;p103"/>
          <p:cNvPicPr preferRelativeResize="0"/>
          <p:nvPr/>
        </p:nvPicPr>
        <p:blipFill rotWithShape="1">
          <a:blip r:embed="rId3">
            <a:alphaModFix/>
          </a:blip>
          <a:srcRect b="0" l="0" r="0" t="0"/>
          <a:stretch/>
        </p:blipFill>
        <p:spPr>
          <a:xfrm>
            <a:off x="2764639" y="588385"/>
            <a:ext cx="2695575" cy="580077"/>
          </a:xfrm>
          <a:prstGeom prst="rect">
            <a:avLst/>
          </a:prstGeom>
          <a:noFill/>
          <a:ln>
            <a:noFill/>
          </a:ln>
        </p:spPr>
      </p:pic>
      <p:pic>
        <p:nvPicPr>
          <p:cNvPr id="1815" name="Google Shape;1815;p103"/>
          <p:cNvPicPr preferRelativeResize="0"/>
          <p:nvPr/>
        </p:nvPicPr>
        <p:blipFill rotWithShape="1">
          <a:blip r:embed="rId4">
            <a:alphaModFix/>
          </a:blip>
          <a:srcRect b="0" l="0" r="0" t="0"/>
          <a:stretch/>
        </p:blipFill>
        <p:spPr>
          <a:xfrm>
            <a:off x="1099330" y="1288026"/>
            <a:ext cx="6334125" cy="3198101"/>
          </a:xfrm>
          <a:prstGeom prst="rect">
            <a:avLst/>
          </a:prstGeom>
          <a:noFill/>
          <a:ln>
            <a:noFill/>
          </a:ln>
        </p:spPr>
      </p:pic>
      <p:sp>
        <p:nvSpPr>
          <p:cNvPr id="1816" name="Google Shape;1816;p103"/>
          <p:cNvSpPr/>
          <p:nvPr/>
        </p:nvSpPr>
        <p:spPr>
          <a:xfrm>
            <a:off x="41077" y="36119"/>
            <a:ext cx="490538" cy="589736"/>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3300"/>
              <a:buFont typeface="Arial"/>
              <a:buNone/>
            </a:pPr>
            <a:r>
              <a:t/>
            </a:r>
            <a:endParaRPr b="0" i="0" sz="3300" u="none" cap="none" strike="noStrike">
              <a:solidFill>
                <a:schemeClr val="dk1"/>
              </a:solidFill>
              <a:latin typeface="Times New Roman"/>
              <a:ea typeface="Times New Roman"/>
              <a:cs typeface="Times New Roman"/>
              <a:sym typeface="Times New Roman"/>
            </a:endParaRPr>
          </a:p>
        </p:txBody>
      </p:sp>
      <p:cxnSp>
        <p:nvCxnSpPr>
          <p:cNvPr id="1817" name="Google Shape;1817;p103"/>
          <p:cNvCxnSpPr/>
          <p:nvPr/>
        </p:nvCxnSpPr>
        <p:spPr>
          <a:xfrm flipH="1" rot="10800000">
            <a:off x="-7737" y="611782"/>
            <a:ext cx="9144000" cy="20782"/>
          </a:xfrm>
          <a:prstGeom prst="straightConnector1">
            <a:avLst/>
          </a:prstGeom>
          <a:noFill/>
          <a:ln cap="flat" cmpd="sng" w="9525">
            <a:solidFill>
              <a:srgbClr val="00B050"/>
            </a:solidFill>
            <a:prstDash val="solid"/>
            <a:round/>
            <a:headEnd len="sm" w="sm" type="none"/>
            <a:tailEnd len="sm" w="sm" type="none"/>
          </a:ln>
        </p:spPr>
      </p:cxnSp>
      <p:sp>
        <p:nvSpPr>
          <p:cNvPr id="1818" name="Google Shape;1818;p103"/>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Times New Roman"/>
              <a:ea typeface="Times New Roman"/>
              <a:cs typeface="Times New Roman"/>
              <a:sym typeface="Times New Roman"/>
            </a:endParaRPr>
          </a:p>
        </p:txBody>
      </p:sp>
      <p:cxnSp>
        <p:nvCxnSpPr>
          <p:cNvPr id="1819" name="Google Shape;1819;p103"/>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1820" name="Google Shape;1820;p103"/>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6" name="Shape 1826"/>
        <p:cNvGrpSpPr/>
        <p:nvPr/>
      </p:nvGrpSpPr>
      <p:grpSpPr>
        <a:xfrm>
          <a:off x="0" y="0"/>
          <a:ext cx="0" cy="0"/>
          <a:chOff x="0" y="0"/>
          <a:chExt cx="0" cy="0"/>
        </a:xfrm>
      </p:grpSpPr>
      <p:sp>
        <p:nvSpPr>
          <p:cNvPr id="1827" name="Google Shape;1827;p104"/>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9/19/2022</a:t>
            </a:r>
            <a:endParaRPr b="1" sz="800">
              <a:solidFill>
                <a:schemeClr val="dk1"/>
              </a:solidFill>
              <a:latin typeface="Times New Roman"/>
              <a:ea typeface="Times New Roman"/>
              <a:cs typeface="Times New Roman"/>
              <a:sym typeface="Times New Roman"/>
            </a:endParaRPr>
          </a:p>
        </p:txBody>
      </p:sp>
      <p:sp>
        <p:nvSpPr>
          <p:cNvPr id="1828" name="Google Shape;1828;p104"/>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SY BTech         Computer Networks     Module 2    Sem 3     2022-23</a:t>
            </a:r>
            <a:endParaRPr b="1" sz="800">
              <a:solidFill>
                <a:schemeClr val="dk1"/>
              </a:solidFill>
              <a:latin typeface="Times New Roman"/>
              <a:ea typeface="Times New Roman"/>
              <a:cs typeface="Times New Roman"/>
              <a:sym typeface="Times New Roman"/>
            </a:endParaRPr>
          </a:p>
        </p:txBody>
      </p:sp>
      <p:sp>
        <p:nvSpPr>
          <p:cNvPr id="1829" name="Google Shape;1829;p104"/>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US" sz="900">
                <a:solidFill>
                  <a:schemeClr val="dk1"/>
                </a:solidFill>
                <a:latin typeface="Times New Roman"/>
                <a:ea typeface="Times New Roman"/>
                <a:cs typeface="Times New Roman"/>
                <a:sym typeface="Times New Roman"/>
              </a:rPr>
              <a:t>‹#›</a:t>
            </a:fld>
            <a:endParaRPr sz="900">
              <a:solidFill>
                <a:schemeClr val="dk1"/>
              </a:solidFill>
              <a:latin typeface="Times New Roman"/>
              <a:ea typeface="Times New Roman"/>
              <a:cs typeface="Times New Roman"/>
              <a:sym typeface="Times New Roman"/>
            </a:endParaRPr>
          </a:p>
        </p:txBody>
      </p:sp>
      <p:sp>
        <p:nvSpPr>
          <p:cNvPr id="1830" name="Google Shape;1830;p104"/>
          <p:cNvSpPr txBox="1"/>
          <p:nvPr>
            <p:ph idx="4294967295" type="title"/>
          </p:nvPr>
        </p:nvSpPr>
        <p:spPr>
          <a:xfrm>
            <a:off x="1296988" y="88900"/>
            <a:ext cx="7847012" cy="4699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Clr>
                <a:srgbClr val="002060"/>
              </a:buClr>
              <a:buSzPts val="3200"/>
              <a:buNone/>
            </a:pPr>
            <a:r>
              <a:rPr b="1" lang="en-US" sz="3200">
                <a:solidFill>
                  <a:srgbClr val="002060"/>
                </a:solidFill>
                <a:latin typeface="Times New Roman"/>
                <a:ea typeface="Times New Roman"/>
                <a:cs typeface="Times New Roman"/>
                <a:sym typeface="Times New Roman"/>
              </a:rPr>
              <a:t>Multiple Access Protocols</a:t>
            </a:r>
            <a:endParaRPr>
              <a:latin typeface="Times New Roman"/>
              <a:ea typeface="Times New Roman"/>
              <a:cs typeface="Times New Roman"/>
              <a:sym typeface="Times New Roman"/>
            </a:endParaRPr>
          </a:p>
        </p:txBody>
      </p:sp>
      <p:sp>
        <p:nvSpPr>
          <p:cNvPr id="1831" name="Google Shape;1831;p104"/>
          <p:cNvSpPr/>
          <p:nvPr/>
        </p:nvSpPr>
        <p:spPr>
          <a:xfrm>
            <a:off x="41077" y="36119"/>
            <a:ext cx="490538" cy="589736"/>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3300"/>
              <a:buFont typeface="Arial"/>
              <a:buNone/>
            </a:pPr>
            <a:r>
              <a:t/>
            </a:r>
            <a:endParaRPr b="0" i="0" sz="3300" u="none" cap="none" strike="noStrike">
              <a:solidFill>
                <a:schemeClr val="dk1"/>
              </a:solidFill>
              <a:latin typeface="Times New Roman"/>
              <a:ea typeface="Times New Roman"/>
              <a:cs typeface="Times New Roman"/>
              <a:sym typeface="Times New Roman"/>
            </a:endParaRPr>
          </a:p>
        </p:txBody>
      </p:sp>
      <p:cxnSp>
        <p:nvCxnSpPr>
          <p:cNvPr id="1832" name="Google Shape;1832;p104"/>
          <p:cNvCxnSpPr/>
          <p:nvPr/>
        </p:nvCxnSpPr>
        <p:spPr>
          <a:xfrm flipH="1" rot="10800000">
            <a:off x="-7737" y="611782"/>
            <a:ext cx="9144000" cy="20782"/>
          </a:xfrm>
          <a:prstGeom prst="straightConnector1">
            <a:avLst/>
          </a:prstGeom>
          <a:noFill/>
          <a:ln cap="flat" cmpd="sng" w="9525">
            <a:solidFill>
              <a:srgbClr val="00B050"/>
            </a:solidFill>
            <a:prstDash val="solid"/>
            <a:round/>
            <a:headEnd len="sm" w="sm" type="none"/>
            <a:tailEnd len="sm" w="sm" type="none"/>
          </a:ln>
        </p:spPr>
      </p:cxnSp>
      <p:sp>
        <p:nvSpPr>
          <p:cNvPr id="1833" name="Google Shape;1833;p104"/>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Times New Roman"/>
              <a:ea typeface="Times New Roman"/>
              <a:cs typeface="Times New Roman"/>
              <a:sym typeface="Times New Roman"/>
            </a:endParaRPr>
          </a:p>
        </p:txBody>
      </p:sp>
      <p:cxnSp>
        <p:nvCxnSpPr>
          <p:cNvPr id="1834" name="Google Shape;1834;p104"/>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1835" name="Google Shape;1835;p104"/>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pic>
        <p:nvPicPr>
          <p:cNvPr id="1836" name="Google Shape;1836;p104"/>
          <p:cNvPicPr preferRelativeResize="0"/>
          <p:nvPr/>
        </p:nvPicPr>
        <p:blipFill rotWithShape="1">
          <a:blip r:embed="rId4">
            <a:alphaModFix/>
          </a:blip>
          <a:srcRect b="0" l="0" r="0" t="0"/>
          <a:stretch/>
        </p:blipFill>
        <p:spPr>
          <a:xfrm>
            <a:off x="4980362" y="779196"/>
            <a:ext cx="3984961" cy="3130652"/>
          </a:xfrm>
          <a:prstGeom prst="rect">
            <a:avLst/>
          </a:prstGeom>
          <a:noFill/>
          <a:ln>
            <a:noFill/>
          </a:ln>
        </p:spPr>
      </p:pic>
      <p:pic>
        <p:nvPicPr>
          <p:cNvPr id="1837" name="Google Shape;1837;p104"/>
          <p:cNvPicPr preferRelativeResize="0"/>
          <p:nvPr/>
        </p:nvPicPr>
        <p:blipFill rotWithShape="1">
          <a:blip r:embed="rId5">
            <a:alphaModFix/>
          </a:blip>
          <a:srcRect b="0" l="0" r="0" t="0"/>
          <a:stretch/>
        </p:blipFill>
        <p:spPr>
          <a:xfrm>
            <a:off x="822960" y="779195"/>
            <a:ext cx="3822612" cy="2951977"/>
          </a:xfrm>
          <a:prstGeom prst="rect">
            <a:avLst/>
          </a:prstGeom>
          <a:noFill/>
          <a:ln>
            <a:noFill/>
          </a:ln>
        </p:spPr>
      </p:pic>
      <p:sp>
        <p:nvSpPr>
          <p:cNvPr id="1838" name="Google Shape;1838;p104"/>
          <p:cNvSpPr/>
          <p:nvPr/>
        </p:nvSpPr>
        <p:spPr>
          <a:xfrm>
            <a:off x="896672" y="3799190"/>
            <a:ext cx="8167379" cy="83099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400" u="none" cap="none" strike="noStrike">
                <a:solidFill>
                  <a:srgbClr val="000000"/>
                </a:solidFill>
                <a:latin typeface="Times"/>
                <a:ea typeface="Times"/>
                <a:cs typeface="Times"/>
                <a:sym typeface="Times"/>
              </a:rPr>
              <a:t>Multiple Access Protocol is required </a:t>
            </a:r>
            <a:r>
              <a:rPr b="0" i="0" lang="en-US" sz="2400" u="none" cap="none" strike="noStrike">
                <a:solidFill>
                  <a:srgbClr val="000000"/>
                </a:solidFill>
                <a:latin typeface="Times"/>
                <a:ea typeface="Times"/>
                <a:cs typeface="Times"/>
                <a:sym typeface="Times"/>
              </a:rPr>
              <a:t>to </a:t>
            </a:r>
            <a:r>
              <a:rPr b="1" i="0" lang="en-US" sz="2400" u="none" cap="none" strike="noStrike">
                <a:solidFill>
                  <a:srgbClr val="C00000"/>
                </a:solidFill>
                <a:latin typeface="Times"/>
                <a:ea typeface="Times"/>
                <a:cs typeface="Times"/>
                <a:sym typeface="Times"/>
              </a:rPr>
              <a:t>reduce the collision and avoid crosstalk between the channels.</a:t>
            </a:r>
            <a:endParaRPr b="0" i="0" sz="2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3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3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3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4" name="Shape 1844"/>
        <p:cNvGrpSpPr/>
        <p:nvPr/>
      </p:nvGrpSpPr>
      <p:grpSpPr>
        <a:xfrm>
          <a:off x="0" y="0"/>
          <a:ext cx="0" cy="0"/>
          <a:chOff x="0" y="0"/>
          <a:chExt cx="0" cy="0"/>
        </a:xfrm>
      </p:grpSpPr>
      <p:sp>
        <p:nvSpPr>
          <p:cNvPr id="1845" name="Google Shape;1845;p105"/>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9/19/2022</a:t>
            </a:r>
            <a:endParaRPr b="1" sz="800">
              <a:solidFill>
                <a:schemeClr val="dk1"/>
              </a:solidFill>
              <a:latin typeface="Times New Roman"/>
              <a:ea typeface="Times New Roman"/>
              <a:cs typeface="Times New Roman"/>
              <a:sym typeface="Times New Roman"/>
            </a:endParaRPr>
          </a:p>
        </p:txBody>
      </p:sp>
      <p:sp>
        <p:nvSpPr>
          <p:cNvPr id="1846" name="Google Shape;1846;p105"/>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SY BTech         Computer Networks     Module 2    Sem 3     2022-23</a:t>
            </a:r>
            <a:endParaRPr b="1" sz="800">
              <a:solidFill>
                <a:schemeClr val="dk1"/>
              </a:solidFill>
              <a:latin typeface="Times New Roman"/>
              <a:ea typeface="Times New Roman"/>
              <a:cs typeface="Times New Roman"/>
              <a:sym typeface="Times New Roman"/>
            </a:endParaRPr>
          </a:p>
        </p:txBody>
      </p:sp>
      <p:sp>
        <p:nvSpPr>
          <p:cNvPr id="1847" name="Google Shape;1847;p105"/>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US" sz="900">
                <a:solidFill>
                  <a:schemeClr val="dk1"/>
                </a:solidFill>
                <a:latin typeface="Times New Roman"/>
                <a:ea typeface="Times New Roman"/>
                <a:cs typeface="Times New Roman"/>
                <a:sym typeface="Times New Roman"/>
              </a:rPr>
              <a:t>‹#›</a:t>
            </a:fld>
            <a:endParaRPr sz="900">
              <a:solidFill>
                <a:schemeClr val="dk1"/>
              </a:solidFill>
              <a:latin typeface="Times New Roman"/>
              <a:ea typeface="Times New Roman"/>
              <a:cs typeface="Times New Roman"/>
              <a:sym typeface="Times New Roman"/>
            </a:endParaRPr>
          </a:p>
        </p:txBody>
      </p:sp>
      <p:sp>
        <p:nvSpPr>
          <p:cNvPr id="1848" name="Google Shape;1848;p105"/>
          <p:cNvSpPr txBox="1"/>
          <p:nvPr>
            <p:ph idx="4294967295" type="title"/>
          </p:nvPr>
        </p:nvSpPr>
        <p:spPr>
          <a:xfrm>
            <a:off x="1296988" y="88900"/>
            <a:ext cx="7847012" cy="4699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Clr>
                <a:srgbClr val="002060"/>
              </a:buClr>
              <a:buSzPts val="3200"/>
              <a:buNone/>
            </a:pPr>
            <a:r>
              <a:rPr b="1" lang="en-US" sz="3200">
                <a:solidFill>
                  <a:srgbClr val="002060"/>
                </a:solidFill>
                <a:latin typeface="Times New Roman"/>
                <a:ea typeface="Times New Roman"/>
                <a:cs typeface="Times New Roman"/>
                <a:sym typeface="Times New Roman"/>
              </a:rPr>
              <a:t>Multiple Access Protocols</a:t>
            </a:r>
            <a:endParaRPr>
              <a:latin typeface="Times New Roman"/>
              <a:ea typeface="Times New Roman"/>
              <a:cs typeface="Times New Roman"/>
              <a:sym typeface="Times New Roman"/>
            </a:endParaRPr>
          </a:p>
        </p:txBody>
      </p:sp>
      <p:pic>
        <p:nvPicPr>
          <p:cNvPr id="1849" name="Google Shape;1849;p105"/>
          <p:cNvPicPr preferRelativeResize="0"/>
          <p:nvPr/>
        </p:nvPicPr>
        <p:blipFill rotWithShape="1">
          <a:blip r:embed="rId3">
            <a:alphaModFix/>
          </a:blip>
          <a:srcRect b="0" l="0" r="0" t="0"/>
          <a:stretch/>
        </p:blipFill>
        <p:spPr>
          <a:xfrm>
            <a:off x="639959" y="705630"/>
            <a:ext cx="7151324" cy="3647709"/>
          </a:xfrm>
          <a:prstGeom prst="rect">
            <a:avLst/>
          </a:prstGeom>
          <a:noFill/>
          <a:ln>
            <a:noFill/>
          </a:ln>
        </p:spPr>
      </p:pic>
      <p:sp>
        <p:nvSpPr>
          <p:cNvPr id="1850" name="Google Shape;1850;p105"/>
          <p:cNvSpPr/>
          <p:nvPr/>
        </p:nvSpPr>
        <p:spPr>
          <a:xfrm>
            <a:off x="41077" y="36119"/>
            <a:ext cx="490538" cy="589736"/>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3300"/>
              <a:buFont typeface="Arial"/>
              <a:buNone/>
            </a:pPr>
            <a:r>
              <a:t/>
            </a:r>
            <a:endParaRPr b="0" i="0" sz="3300" u="none" cap="none" strike="noStrike">
              <a:solidFill>
                <a:schemeClr val="dk1"/>
              </a:solidFill>
              <a:latin typeface="Times New Roman"/>
              <a:ea typeface="Times New Roman"/>
              <a:cs typeface="Times New Roman"/>
              <a:sym typeface="Times New Roman"/>
            </a:endParaRPr>
          </a:p>
        </p:txBody>
      </p:sp>
      <p:cxnSp>
        <p:nvCxnSpPr>
          <p:cNvPr id="1851" name="Google Shape;1851;p105"/>
          <p:cNvCxnSpPr/>
          <p:nvPr/>
        </p:nvCxnSpPr>
        <p:spPr>
          <a:xfrm flipH="1" rot="10800000">
            <a:off x="-7737" y="611782"/>
            <a:ext cx="9144000" cy="20782"/>
          </a:xfrm>
          <a:prstGeom prst="straightConnector1">
            <a:avLst/>
          </a:prstGeom>
          <a:noFill/>
          <a:ln cap="flat" cmpd="sng" w="9525">
            <a:solidFill>
              <a:srgbClr val="00B050"/>
            </a:solidFill>
            <a:prstDash val="solid"/>
            <a:round/>
            <a:headEnd len="sm" w="sm" type="none"/>
            <a:tailEnd len="sm" w="sm" type="none"/>
          </a:ln>
        </p:spPr>
      </p:cxnSp>
      <p:sp>
        <p:nvSpPr>
          <p:cNvPr id="1852" name="Google Shape;1852;p105"/>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Times New Roman"/>
              <a:ea typeface="Times New Roman"/>
              <a:cs typeface="Times New Roman"/>
              <a:sym typeface="Times New Roman"/>
            </a:endParaRPr>
          </a:p>
        </p:txBody>
      </p:sp>
      <p:cxnSp>
        <p:nvCxnSpPr>
          <p:cNvPr id="1853" name="Google Shape;1853;p105"/>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1854" name="Google Shape;1854;p105"/>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sp>
        <p:nvSpPr>
          <p:cNvPr id="1855" name="Google Shape;1855;p105"/>
          <p:cNvSpPr/>
          <p:nvPr/>
        </p:nvSpPr>
        <p:spPr>
          <a:xfrm>
            <a:off x="2667590" y="3363792"/>
            <a:ext cx="1896673" cy="24622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000" u="none" cap="none" strike="noStrike">
                <a:solidFill>
                  <a:srgbClr val="C00000"/>
                </a:solidFill>
                <a:latin typeface="arial"/>
                <a:ea typeface="arial"/>
                <a:cs typeface="arial"/>
                <a:sym typeface="arial"/>
              </a:rPr>
              <a:t>Carrier Sense Multiple Access</a:t>
            </a:r>
            <a:endParaRPr b="0" i="0" sz="1000" u="none" cap="none" strike="noStrike">
              <a:solidFill>
                <a:srgbClr val="C00000"/>
              </a:solidFill>
              <a:latin typeface="Arial"/>
              <a:ea typeface="Arial"/>
              <a:cs typeface="Arial"/>
              <a:sym typeface="Arial"/>
            </a:endParaRPr>
          </a:p>
        </p:txBody>
      </p:sp>
      <p:sp>
        <p:nvSpPr>
          <p:cNvPr id="1856" name="Google Shape;1856;p105"/>
          <p:cNvSpPr/>
          <p:nvPr/>
        </p:nvSpPr>
        <p:spPr>
          <a:xfrm>
            <a:off x="2999732" y="3735454"/>
            <a:ext cx="1242648" cy="24622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000" u="none" cap="none" strike="noStrike">
                <a:solidFill>
                  <a:srgbClr val="C00000"/>
                </a:solidFill>
                <a:latin typeface="arial"/>
                <a:ea typeface="arial"/>
                <a:cs typeface="arial"/>
                <a:sym typeface="arial"/>
              </a:rPr>
              <a:t>Collision Detection</a:t>
            </a:r>
            <a:endParaRPr b="0" i="0" sz="1000" u="none" cap="none" strike="noStrike">
              <a:solidFill>
                <a:srgbClr val="C00000"/>
              </a:solidFill>
              <a:latin typeface="Arial"/>
              <a:ea typeface="Arial"/>
              <a:cs typeface="Arial"/>
              <a:sym typeface="Arial"/>
            </a:endParaRPr>
          </a:p>
        </p:txBody>
      </p:sp>
      <p:sp>
        <p:nvSpPr>
          <p:cNvPr id="1857" name="Google Shape;1857;p105"/>
          <p:cNvSpPr/>
          <p:nvPr/>
        </p:nvSpPr>
        <p:spPr>
          <a:xfrm>
            <a:off x="2999732" y="4107118"/>
            <a:ext cx="1298753" cy="24622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000" u="none" cap="none" strike="noStrike">
                <a:solidFill>
                  <a:srgbClr val="C00000"/>
                </a:solidFill>
                <a:latin typeface="arial"/>
                <a:ea typeface="arial"/>
                <a:cs typeface="arial"/>
                <a:sym typeface="arial"/>
              </a:rPr>
              <a:t>Collision Avoidance</a:t>
            </a:r>
            <a:endParaRPr b="0" i="0" sz="1000" u="none" cap="none" strike="noStrike">
              <a:solidFill>
                <a:srgbClr val="C00000"/>
              </a:solidFill>
              <a:latin typeface="Arial"/>
              <a:ea typeface="Arial"/>
              <a:cs typeface="Arial"/>
              <a:sym typeface="Arial"/>
            </a:endParaRPr>
          </a:p>
        </p:txBody>
      </p:sp>
      <p:sp>
        <p:nvSpPr>
          <p:cNvPr id="1858" name="Google Shape;1858;p105"/>
          <p:cNvSpPr/>
          <p:nvPr/>
        </p:nvSpPr>
        <p:spPr>
          <a:xfrm>
            <a:off x="7715141" y="3056015"/>
            <a:ext cx="1460656"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900" u="none" cap="none" strike="noStrike">
                <a:solidFill>
                  <a:srgbClr val="212529"/>
                </a:solidFill>
                <a:latin typeface="Arial"/>
                <a:ea typeface="Arial"/>
                <a:cs typeface="Arial"/>
                <a:sym typeface="Arial"/>
              </a:rPr>
              <a:t>Frequency-</a:t>
            </a:r>
            <a:endParaRPr/>
          </a:p>
          <a:p>
            <a:pPr indent="0" lvl="0" marL="0" marR="0" rtl="0" algn="l">
              <a:lnSpc>
                <a:spcPct val="100000"/>
              </a:lnSpc>
              <a:spcBef>
                <a:spcPts val="0"/>
              </a:spcBef>
              <a:spcAft>
                <a:spcPts val="0"/>
              </a:spcAft>
              <a:buNone/>
            </a:pPr>
            <a:r>
              <a:rPr b="0" i="0" lang="en-US" sz="900" u="none" cap="none" strike="noStrike">
                <a:solidFill>
                  <a:srgbClr val="212529"/>
                </a:solidFill>
                <a:latin typeface="Arial"/>
                <a:ea typeface="Arial"/>
                <a:cs typeface="Arial"/>
                <a:sym typeface="Arial"/>
              </a:rPr>
              <a:t>Division Multiple Access</a:t>
            </a:r>
            <a:endParaRPr b="0" i="0" sz="900" u="none" cap="none" strike="noStrike">
              <a:solidFill>
                <a:srgbClr val="000000"/>
              </a:solidFill>
              <a:latin typeface="Arial"/>
              <a:ea typeface="Arial"/>
              <a:cs typeface="Arial"/>
              <a:sym typeface="Arial"/>
            </a:endParaRPr>
          </a:p>
        </p:txBody>
      </p:sp>
      <p:sp>
        <p:nvSpPr>
          <p:cNvPr id="1859" name="Google Shape;1859;p105"/>
          <p:cNvSpPr/>
          <p:nvPr/>
        </p:nvSpPr>
        <p:spPr>
          <a:xfrm>
            <a:off x="7753212" y="3464578"/>
            <a:ext cx="1460656"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900" u="none" cap="none" strike="noStrike">
                <a:solidFill>
                  <a:srgbClr val="212529"/>
                </a:solidFill>
                <a:latin typeface="Arial"/>
                <a:ea typeface="Arial"/>
                <a:cs typeface="Arial"/>
                <a:sym typeface="Arial"/>
              </a:rPr>
              <a:t>Time</a:t>
            </a:r>
            <a:endParaRPr/>
          </a:p>
          <a:p>
            <a:pPr indent="0" lvl="0" marL="0" marR="0" rtl="0" algn="l">
              <a:lnSpc>
                <a:spcPct val="100000"/>
              </a:lnSpc>
              <a:spcBef>
                <a:spcPts val="0"/>
              </a:spcBef>
              <a:spcAft>
                <a:spcPts val="0"/>
              </a:spcAft>
              <a:buNone/>
            </a:pPr>
            <a:r>
              <a:rPr b="0" i="0" lang="en-US" sz="900" u="none" cap="none" strike="noStrike">
                <a:solidFill>
                  <a:srgbClr val="212529"/>
                </a:solidFill>
                <a:latin typeface="Arial"/>
                <a:ea typeface="Arial"/>
                <a:cs typeface="Arial"/>
                <a:sym typeface="Arial"/>
              </a:rPr>
              <a:t>Division Multiple Access</a:t>
            </a:r>
            <a:endParaRPr b="0" i="0" sz="900" u="none" cap="none" strike="noStrike">
              <a:solidFill>
                <a:srgbClr val="000000"/>
              </a:solidFill>
              <a:latin typeface="Arial"/>
              <a:ea typeface="Arial"/>
              <a:cs typeface="Arial"/>
              <a:sym typeface="Arial"/>
            </a:endParaRPr>
          </a:p>
        </p:txBody>
      </p:sp>
      <p:sp>
        <p:nvSpPr>
          <p:cNvPr id="1860" name="Google Shape;1860;p105"/>
          <p:cNvSpPr/>
          <p:nvPr/>
        </p:nvSpPr>
        <p:spPr>
          <a:xfrm>
            <a:off x="7791283" y="3802313"/>
            <a:ext cx="1460656"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900" u="none" cap="none" strike="noStrike">
                <a:solidFill>
                  <a:srgbClr val="212529"/>
                </a:solidFill>
                <a:latin typeface="Arial"/>
                <a:ea typeface="Arial"/>
                <a:cs typeface="Arial"/>
                <a:sym typeface="Arial"/>
              </a:rPr>
              <a:t>Code-</a:t>
            </a:r>
            <a:endParaRPr/>
          </a:p>
          <a:p>
            <a:pPr indent="0" lvl="0" marL="0" marR="0" rtl="0" algn="l">
              <a:lnSpc>
                <a:spcPct val="100000"/>
              </a:lnSpc>
              <a:spcBef>
                <a:spcPts val="0"/>
              </a:spcBef>
              <a:spcAft>
                <a:spcPts val="0"/>
              </a:spcAft>
              <a:buNone/>
            </a:pPr>
            <a:r>
              <a:rPr b="0" i="0" lang="en-US" sz="900" u="none" cap="none" strike="noStrike">
                <a:solidFill>
                  <a:srgbClr val="212529"/>
                </a:solidFill>
                <a:latin typeface="Arial"/>
                <a:ea typeface="Arial"/>
                <a:cs typeface="Arial"/>
                <a:sym typeface="Arial"/>
              </a:rPr>
              <a:t>Division Multiple Access</a:t>
            </a:r>
            <a:endParaRPr b="0" i="0" sz="900" u="none" cap="none" strike="noStrike">
              <a:solidFill>
                <a:srgbClr val="000000"/>
              </a:solidFill>
              <a:latin typeface="Arial"/>
              <a:ea typeface="Arial"/>
              <a:cs typeface="Arial"/>
              <a:sym typeface="Arial"/>
            </a:endParaRPr>
          </a:p>
        </p:txBody>
      </p:sp>
      <p:sp>
        <p:nvSpPr>
          <p:cNvPr id="1861" name="Google Shape;1861;p105"/>
          <p:cNvSpPr/>
          <p:nvPr/>
        </p:nvSpPr>
        <p:spPr>
          <a:xfrm>
            <a:off x="315310" y="3002913"/>
            <a:ext cx="1376855" cy="1392689"/>
          </a:xfrm>
          <a:prstGeom prst="rect">
            <a:avLst/>
          </a:prstGeom>
          <a:noFill/>
          <a:ln>
            <a:noFill/>
          </a:ln>
        </p:spPr>
        <p:txBody>
          <a:bodyPr anchorCtr="0" anchor="t" bIns="45700" lIns="91425" spcFirstLastPara="1" rIns="91425" wrap="square" tIns="45700">
            <a:spAutoFit/>
          </a:bodyPr>
          <a:lstStyle/>
          <a:p>
            <a:pPr indent="0" lvl="2" marL="0" marR="0" rtl="0" algn="l">
              <a:lnSpc>
                <a:spcPct val="100000"/>
              </a:lnSpc>
              <a:spcBef>
                <a:spcPts val="0"/>
              </a:spcBef>
              <a:spcAft>
                <a:spcPts val="0"/>
              </a:spcAft>
              <a:buNone/>
            </a:pPr>
            <a:r>
              <a:rPr b="1" i="0" lang="en-US" sz="1050" u="none" cap="none" strike="noStrike">
                <a:solidFill>
                  <a:srgbClr val="000000"/>
                </a:solidFill>
                <a:latin typeface="Times"/>
                <a:ea typeface="Times"/>
                <a:cs typeface="Times"/>
                <a:sym typeface="Times"/>
              </a:rPr>
              <a:t>Additive Links On-line Hawaii Area</a:t>
            </a:r>
            <a:r>
              <a:rPr b="0" i="0" lang="en-US" sz="1800" u="none" cap="none" strike="noStrike">
                <a:solidFill>
                  <a:srgbClr val="000000"/>
                </a:solidFill>
                <a:latin typeface="Times"/>
                <a:ea typeface="Times"/>
                <a:cs typeface="Times"/>
                <a:sym typeface="Times"/>
              </a:rPr>
              <a:t>. </a:t>
            </a:r>
            <a:r>
              <a:rPr b="0" i="0" lang="en-US" sz="1400" u="none" cap="none" strike="noStrike">
                <a:solidFill>
                  <a:srgbClr val="000000"/>
                </a:solidFill>
                <a:latin typeface="Times"/>
                <a:ea typeface="Times"/>
                <a:cs typeface="Times"/>
                <a:sym typeface="Times"/>
              </a:rPr>
              <a:t>(system developed at the</a:t>
            </a:r>
            <a:r>
              <a:rPr b="0" i="0" lang="en-US" sz="1600" u="none" cap="none" strike="noStrike">
                <a:solidFill>
                  <a:srgbClr val="000000"/>
                </a:solidFill>
                <a:latin typeface="Times"/>
                <a:ea typeface="Times"/>
                <a:cs typeface="Times"/>
                <a:sym typeface="Times"/>
              </a:rPr>
              <a:t> </a:t>
            </a:r>
            <a:r>
              <a:rPr b="1" i="0" lang="en-US" sz="1200" u="none" cap="none" strike="noStrike">
                <a:solidFill>
                  <a:srgbClr val="C00000"/>
                </a:solidFill>
                <a:latin typeface="Times"/>
                <a:ea typeface="Times"/>
                <a:cs typeface="Times"/>
                <a:sym typeface="Times"/>
              </a:rPr>
              <a:t>University of Hawaii.)</a:t>
            </a:r>
            <a:endParaRPr b="1" i="0" sz="1200" u="none" cap="none" strike="noStrike">
              <a:solidFill>
                <a:srgbClr val="C00000"/>
              </a:solidFill>
              <a:latin typeface="Times"/>
              <a:ea typeface="Times"/>
              <a:cs typeface="Times"/>
              <a:sym typeface="Times"/>
            </a:endParaRP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7" name="Shape 1867"/>
        <p:cNvGrpSpPr/>
        <p:nvPr/>
      </p:nvGrpSpPr>
      <p:grpSpPr>
        <a:xfrm>
          <a:off x="0" y="0"/>
          <a:ext cx="0" cy="0"/>
          <a:chOff x="0" y="0"/>
          <a:chExt cx="0" cy="0"/>
        </a:xfrm>
      </p:grpSpPr>
      <p:sp>
        <p:nvSpPr>
          <p:cNvPr id="1868" name="Google Shape;1868;p106"/>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b="1" lang="en-US" sz="800">
                <a:solidFill>
                  <a:schemeClr val="dk1"/>
                </a:solidFill>
                <a:latin typeface="Times"/>
                <a:ea typeface="Times"/>
                <a:cs typeface="Times"/>
                <a:sym typeface="Times"/>
              </a:rPr>
              <a:t>9/19/2022</a:t>
            </a:r>
            <a:endParaRPr b="1" sz="800">
              <a:solidFill>
                <a:schemeClr val="dk1"/>
              </a:solidFill>
              <a:latin typeface="Times"/>
              <a:ea typeface="Times"/>
              <a:cs typeface="Times"/>
              <a:sym typeface="Times"/>
            </a:endParaRPr>
          </a:p>
        </p:txBody>
      </p:sp>
      <p:sp>
        <p:nvSpPr>
          <p:cNvPr id="1869" name="Google Shape;1869;p106"/>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b="1" lang="en-US" sz="800">
                <a:solidFill>
                  <a:schemeClr val="dk1"/>
                </a:solidFill>
                <a:latin typeface="Times"/>
                <a:ea typeface="Times"/>
                <a:cs typeface="Times"/>
                <a:sym typeface="Times"/>
              </a:rPr>
              <a:t>SY BTech         Computer Networks     Module 2    Sem 3     2022-23</a:t>
            </a:r>
            <a:endParaRPr b="1" sz="800">
              <a:solidFill>
                <a:schemeClr val="dk1"/>
              </a:solidFill>
              <a:latin typeface="Times"/>
              <a:ea typeface="Times"/>
              <a:cs typeface="Times"/>
              <a:sym typeface="Times"/>
            </a:endParaRPr>
          </a:p>
        </p:txBody>
      </p:sp>
      <p:sp>
        <p:nvSpPr>
          <p:cNvPr id="1870" name="Google Shape;1870;p106"/>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US" sz="900">
                <a:solidFill>
                  <a:schemeClr val="dk1"/>
                </a:solidFill>
                <a:latin typeface="Times"/>
                <a:ea typeface="Times"/>
                <a:cs typeface="Times"/>
                <a:sym typeface="Times"/>
              </a:rPr>
              <a:t>‹#›</a:t>
            </a:fld>
            <a:endParaRPr sz="900">
              <a:solidFill>
                <a:schemeClr val="dk1"/>
              </a:solidFill>
              <a:latin typeface="Times"/>
              <a:ea typeface="Times"/>
              <a:cs typeface="Times"/>
              <a:sym typeface="Times"/>
            </a:endParaRPr>
          </a:p>
        </p:txBody>
      </p:sp>
      <p:sp>
        <p:nvSpPr>
          <p:cNvPr id="1871" name="Google Shape;1871;p106"/>
          <p:cNvSpPr/>
          <p:nvPr/>
        </p:nvSpPr>
        <p:spPr>
          <a:xfrm>
            <a:off x="41077" y="36119"/>
            <a:ext cx="490538" cy="589736"/>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3300"/>
              <a:buFont typeface="Arial"/>
              <a:buNone/>
            </a:pPr>
            <a:r>
              <a:t/>
            </a:r>
            <a:endParaRPr b="0" i="0" sz="3300" u="none" cap="none" strike="noStrike">
              <a:solidFill>
                <a:schemeClr val="dk1"/>
              </a:solidFill>
              <a:latin typeface="Times"/>
              <a:ea typeface="Times"/>
              <a:cs typeface="Times"/>
              <a:sym typeface="Times"/>
            </a:endParaRPr>
          </a:p>
        </p:txBody>
      </p:sp>
      <p:cxnSp>
        <p:nvCxnSpPr>
          <p:cNvPr id="1872" name="Google Shape;1872;p106"/>
          <p:cNvCxnSpPr/>
          <p:nvPr/>
        </p:nvCxnSpPr>
        <p:spPr>
          <a:xfrm flipH="1" rot="10800000">
            <a:off x="-7737" y="611782"/>
            <a:ext cx="9144000" cy="20782"/>
          </a:xfrm>
          <a:prstGeom prst="straightConnector1">
            <a:avLst/>
          </a:prstGeom>
          <a:noFill/>
          <a:ln cap="flat" cmpd="sng" w="9525">
            <a:solidFill>
              <a:srgbClr val="00B050"/>
            </a:solidFill>
            <a:prstDash val="solid"/>
            <a:round/>
            <a:headEnd len="sm" w="sm" type="none"/>
            <a:tailEnd len="sm" w="sm" type="none"/>
          </a:ln>
        </p:spPr>
      </p:cxnSp>
      <p:sp>
        <p:nvSpPr>
          <p:cNvPr id="1873" name="Google Shape;1873;p106"/>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Times"/>
              <a:ea typeface="Times"/>
              <a:cs typeface="Times"/>
              <a:sym typeface="Times"/>
            </a:endParaRPr>
          </a:p>
        </p:txBody>
      </p:sp>
      <p:cxnSp>
        <p:nvCxnSpPr>
          <p:cNvPr id="1874" name="Google Shape;1874;p106"/>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1875" name="Google Shape;1875;p106"/>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sp>
        <p:nvSpPr>
          <p:cNvPr id="1876" name="Google Shape;1876;p106"/>
          <p:cNvSpPr txBox="1"/>
          <p:nvPr/>
        </p:nvSpPr>
        <p:spPr>
          <a:xfrm>
            <a:off x="939854" y="119034"/>
            <a:ext cx="7847700" cy="469800"/>
          </a:xfrm>
          <a:prstGeom prst="rect">
            <a:avLst/>
          </a:prstGeom>
          <a:noFill/>
          <a:ln>
            <a:noFill/>
          </a:ln>
        </p:spPr>
        <p:txBody>
          <a:bodyPr anchorCtr="0" anchor="b" bIns="34275" lIns="68575" spcFirstLastPara="1" rIns="68575" wrap="square" tIns="34275">
            <a:noAutofit/>
          </a:bodyPr>
          <a:lstStyle/>
          <a:p>
            <a:pPr indent="0" lvl="0" marL="0" marR="0" rtl="0" algn="l">
              <a:lnSpc>
                <a:spcPct val="100000"/>
              </a:lnSpc>
              <a:spcBef>
                <a:spcPts val="0"/>
              </a:spcBef>
              <a:spcAft>
                <a:spcPts val="0"/>
              </a:spcAft>
              <a:buNone/>
            </a:pPr>
            <a:r>
              <a:rPr b="1" i="0" lang="en-US" sz="3200" u="none" cap="none" strike="noStrike">
                <a:solidFill>
                  <a:srgbClr val="002060"/>
                </a:solidFill>
                <a:latin typeface="Times"/>
                <a:ea typeface="Times"/>
                <a:cs typeface="Times"/>
                <a:sym typeface="Times"/>
              </a:rPr>
              <a:t>Why </a:t>
            </a:r>
            <a:r>
              <a:rPr b="1" i="0" lang="en-US" sz="3200" u="none" cap="none" strike="noStrike">
                <a:solidFill>
                  <a:srgbClr val="C00000"/>
                </a:solidFill>
                <a:latin typeface="Times"/>
                <a:ea typeface="Times"/>
                <a:cs typeface="Times"/>
                <a:sym typeface="Times"/>
              </a:rPr>
              <a:t>Multiple Access Protocol </a:t>
            </a:r>
            <a:r>
              <a:rPr b="1" i="0" lang="en-US" sz="3200" u="none" cap="none" strike="noStrike">
                <a:solidFill>
                  <a:srgbClr val="002060"/>
                </a:solidFill>
                <a:latin typeface="Times"/>
                <a:ea typeface="Times"/>
                <a:cs typeface="Times"/>
                <a:sym typeface="Times"/>
              </a:rPr>
              <a:t>is required?</a:t>
            </a:r>
            <a:endParaRPr b="0" i="0" sz="1400" u="none" cap="none" strike="noStrike">
              <a:solidFill>
                <a:srgbClr val="000000"/>
              </a:solidFill>
              <a:latin typeface="Times"/>
              <a:ea typeface="Times"/>
              <a:cs typeface="Times"/>
              <a:sym typeface="Times"/>
            </a:endParaRPr>
          </a:p>
        </p:txBody>
      </p:sp>
      <p:sp>
        <p:nvSpPr>
          <p:cNvPr id="1877" name="Google Shape;1877;p106"/>
          <p:cNvSpPr txBox="1"/>
          <p:nvPr/>
        </p:nvSpPr>
        <p:spPr>
          <a:xfrm>
            <a:off x="531615" y="565886"/>
            <a:ext cx="8360137" cy="3985687"/>
          </a:xfrm>
          <a:prstGeom prst="rect">
            <a:avLst/>
          </a:prstGeom>
          <a:noFill/>
          <a:ln>
            <a:noFill/>
          </a:ln>
        </p:spPr>
        <p:txBody>
          <a:bodyPr anchorCtr="0" anchor="t" bIns="45700" lIns="91425" spcFirstLastPara="1" rIns="91425" wrap="square" tIns="45700">
            <a:noAutofit/>
          </a:bodyPr>
          <a:lstStyle/>
          <a:p>
            <a:pPr indent="-457200" lvl="0" marL="457200" marR="0" rtl="0" algn="just">
              <a:lnSpc>
                <a:spcPct val="100000"/>
              </a:lnSpc>
              <a:spcBef>
                <a:spcPts val="0"/>
              </a:spcBef>
              <a:spcAft>
                <a:spcPts val="0"/>
              </a:spcAft>
              <a:buClr>
                <a:srgbClr val="000000"/>
              </a:buClr>
              <a:buSzPts val="2002"/>
              <a:buFont typeface="Noto Sans Symbols"/>
              <a:buChar char="⮚"/>
            </a:pPr>
            <a:r>
              <a:rPr b="0" i="0" lang="en-US" sz="2200" u="none" cap="none" strike="noStrike">
                <a:solidFill>
                  <a:srgbClr val="000000"/>
                </a:solidFill>
                <a:latin typeface="Times"/>
                <a:ea typeface="Times"/>
                <a:cs typeface="Times"/>
                <a:sym typeface="Times"/>
              </a:rPr>
              <a:t>A </a:t>
            </a:r>
            <a:r>
              <a:rPr b="1" i="0" lang="en-US" sz="2200" u="none" cap="none" strike="noStrike">
                <a:solidFill>
                  <a:schemeClr val="dk1"/>
                </a:solidFill>
                <a:latin typeface="Times"/>
                <a:ea typeface="Times"/>
                <a:cs typeface="Times"/>
                <a:sym typeface="Times"/>
              </a:rPr>
              <a:t>data link control</a:t>
            </a:r>
            <a:r>
              <a:rPr b="0" i="0" lang="en-US" sz="2200" u="none" cap="none" strike="noStrike">
                <a:solidFill>
                  <a:srgbClr val="000000"/>
                </a:solidFill>
                <a:latin typeface="Times"/>
                <a:ea typeface="Times"/>
                <a:cs typeface="Times"/>
                <a:sym typeface="Times"/>
              </a:rPr>
              <a:t> is a reliable channel for transmitting data over a dedicated link using various techniques such as </a:t>
            </a:r>
            <a:r>
              <a:rPr b="1" i="0" lang="en-US" sz="2200" u="none" cap="none" strike="noStrike">
                <a:solidFill>
                  <a:srgbClr val="C00000"/>
                </a:solidFill>
                <a:latin typeface="Times"/>
                <a:ea typeface="Times"/>
                <a:cs typeface="Times"/>
                <a:sym typeface="Times"/>
              </a:rPr>
              <a:t>framing, error control and flow control</a:t>
            </a:r>
            <a:r>
              <a:rPr b="0" i="0" lang="en-US" sz="2200" u="none" cap="none" strike="noStrike">
                <a:solidFill>
                  <a:srgbClr val="000000"/>
                </a:solidFill>
                <a:latin typeface="Times"/>
                <a:ea typeface="Times"/>
                <a:cs typeface="Times"/>
                <a:sym typeface="Times"/>
              </a:rPr>
              <a:t> of data packets in the computer network.</a:t>
            </a:r>
            <a:endParaRPr/>
          </a:p>
          <a:p>
            <a:pPr indent="-457200" lvl="0" marL="457200" marR="0" rtl="0" algn="just">
              <a:lnSpc>
                <a:spcPct val="100000"/>
              </a:lnSpc>
              <a:spcBef>
                <a:spcPts val="0"/>
              </a:spcBef>
              <a:spcAft>
                <a:spcPts val="0"/>
              </a:spcAft>
              <a:buClr>
                <a:srgbClr val="000000"/>
              </a:buClr>
              <a:buSzPts val="2002"/>
              <a:buFont typeface="Noto Sans Symbols"/>
              <a:buChar char="⮚"/>
            </a:pPr>
            <a:r>
              <a:rPr b="0" i="0" lang="en-US" sz="2200" u="none" cap="none" strike="noStrike">
                <a:solidFill>
                  <a:srgbClr val="000000"/>
                </a:solidFill>
                <a:latin typeface="Times"/>
                <a:ea typeface="Times"/>
                <a:cs typeface="Times"/>
                <a:sym typeface="Times"/>
              </a:rPr>
              <a:t>When a </a:t>
            </a:r>
            <a:r>
              <a:rPr b="1" i="0" lang="en-US" sz="2200" u="none" cap="none" strike="noStrike">
                <a:solidFill>
                  <a:srgbClr val="000000"/>
                </a:solidFill>
                <a:latin typeface="Times"/>
                <a:ea typeface="Times"/>
                <a:cs typeface="Times"/>
                <a:sym typeface="Times"/>
              </a:rPr>
              <a:t>sender and receiver </a:t>
            </a:r>
            <a:r>
              <a:rPr b="0" i="0" lang="en-US" sz="2200" u="none" cap="none" strike="noStrike">
                <a:solidFill>
                  <a:srgbClr val="000000"/>
                </a:solidFill>
                <a:latin typeface="Times"/>
                <a:ea typeface="Times"/>
                <a:cs typeface="Times"/>
                <a:sym typeface="Times"/>
              </a:rPr>
              <a:t>have </a:t>
            </a:r>
            <a:r>
              <a:rPr b="1" i="0" lang="en-US" sz="2200" u="none" cap="none" strike="noStrike">
                <a:solidFill>
                  <a:srgbClr val="3B4658"/>
                </a:solidFill>
                <a:latin typeface="Times"/>
                <a:ea typeface="Times"/>
                <a:cs typeface="Times"/>
                <a:sym typeface="Times"/>
              </a:rPr>
              <a:t>a dedicated link </a:t>
            </a:r>
            <a:r>
              <a:rPr b="0" i="0" lang="en-US" sz="2200" u="none" cap="none" strike="noStrike">
                <a:solidFill>
                  <a:srgbClr val="000000"/>
                </a:solidFill>
                <a:latin typeface="Times"/>
                <a:ea typeface="Times"/>
                <a:cs typeface="Times"/>
                <a:sym typeface="Times"/>
              </a:rPr>
              <a:t>to transmit data packets, the data link </a:t>
            </a:r>
            <a:r>
              <a:rPr b="1" i="0" lang="en-US" sz="2200" u="none" cap="none" strike="noStrike">
                <a:solidFill>
                  <a:srgbClr val="C00000"/>
                </a:solidFill>
                <a:latin typeface="Times"/>
                <a:ea typeface="Times"/>
                <a:cs typeface="Times"/>
                <a:sym typeface="Times"/>
              </a:rPr>
              <a:t>control is enough </a:t>
            </a:r>
            <a:r>
              <a:rPr b="0" i="0" lang="en-US" sz="2200" u="none" cap="none" strike="noStrike">
                <a:solidFill>
                  <a:srgbClr val="000000"/>
                </a:solidFill>
                <a:latin typeface="Times"/>
                <a:ea typeface="Times"/>
                <a:cs typeface="Times"/>
                <a:sym typeface="Times"/>
              </a:rPr>
              <a:t>to handle the channel. </a:t>
            </a:r>
            <a:endParaRPr/>
          </a:p>
          <a:p>
            <a:pPr indent="-457200" lvl="0" marL="457200" marR="0" rtl="0" algn="just">
              <a:lnSpc>
                <a:spcPct val="100000"/>
              </a:lnSpc>
              <a:spcBef>
                <a:spcPts val="0"/>
              </a:spcBef>
              <a:spcAft>
                <a:spcPts val="0"/>
              </a:spcAft>
              <a:buClr>
                <a:srgbClr val="000000"/>
              </a:buClr>
              <a:buSzPts val="2002"/>
              <a:buFont typeface="Noto Sans Symbols"/>
              <a:buChar char="⮚"/>
            </a:pPr>
            <a:r>
              <a:rPr b="0" i="0" lang="en-US" sz="2200" u="none" cap="none" strike="noStrike">
                <a:solidFill>
                  <a:srgbClr val="000000"/>
                </a:solidFill>
                <a:latin typeface="Times"/>
                <a:ea typeface="Times"/>
                <a:cs typeface="Times"/>
                <a:sym typeface="Times"/>
              </a:rPr>
              <a:t>Suppose there is </a:t>
            </a:r>
            <a:r>
              <a:rPr b="1" i="0" lang="en-US" sz="2200" u="none" cap="none" strike="noStrike">
                <a:solidFill>
                  <a:srgbClr val="000000"/>
                </a:solidFill>
                <a:latin typeface="Times"/>
                <a:ea typeface="Times"/>
                <a:cs typeface="Times"/>
                <a:sym typeface="Times"/>
              </a:rPr>
              <a:t>no dedicated path</a:t>
            </a:r>
            <a:r>
              <a:rPr b="0" i="0" lang="en-US" sz="2200" u="none" cap="none" strike="noStrike">
                <a:solidFill>
                  <a:srgbClr val="000000"/>
                </a:solidFill>
                <a:latin typeface="Times"/>
                <a:ea typeface="Times"/>
                <a:cs typeface="Times"/>
                <a:sym typeface="Times"/>
              </a:rPr>
              <a:t> to communicate or transfer the data between two devices, </a:t>
            </a:r>
            <a:r>
              <a:rPr b="1" i="0" lang="en-US" sz="2200" u="none" cap="none" strike="noStrike">
                <a:solidFill>
                  <a:srgbClr val="000000"/>
                </a:solidFill>
                <a:latin typeface="Times"/>
                <a:ea typeface="Times"/>
                <a:cs typeface="Times"/>
                <a:sym typeface="Times"/>
              </a:rPr>
              <a:t>then multiple stations access the channel </a:t>
            </a:r>
            <a:r>
              <a:rPr b="0" i="0" lang="en-US" sz="2200" u="none" cap="none" strike="noStrike">
                <a:solidFill>
                  <a:srgbClr val="000000"/>
                </a:solidFill>
                <a:latin typeface="Times"/>
                <a:ea typeface="Times"/>
                <a:cs typeface="Times"/>
                <a:sym typeface="Times"/>
              </a:rPr>
              <a:t>and simultaneously transmit the data over the channel. </a:t>
            </a:r>
            <a:endParaRPr/>
          </a:p>
          <a:p>
            <a:pPr indent="-457200" lvl="0" marL="457200" marR="0" rtl="0" algn="just">
              <a:lnSpc>
                <a:spcPct val="100000"/>
              </a:lnSpc>
              <a:spcBef>
                <a:spcPts val="0"/>
              </a:spcBef>
              <a:spcAft>
                <a:spcPts val="0"/>
              </a:spcAft>
              <a:buClr>
                <a:srgbClr val="000000"/>
              </a:buClr>
              <a:buSzPts val="2002"/>
              <a:buFont typeface="Noto Sans Symbols"/>
              <a:buChar char="⮚"/>
            </a:pPr>
            <a:r>
              <a:rPr b="0" i="0" lang="en-US" sz="2200" u="none" cap="none" strike="noStrike">
                <a:solidFill>
                  <a:srgbClr val="000000"/>
                </a:solidFill>
                <a:latin typeface="Times"/>
                <a:ea typeface="Times"/>
                <a:cs typeface="Times"/>
                <a:sym typeface="Times"/>
              </a:rPr>
              <a:t>It may </a:t>
            </a:r>
            <a:r>
              <a:rPr b="1" i="0" lang="en-US" sz="2800" u="none" cap="none" strike="noStrike">
                <a:solidFill>
                  <a:srgbClr val="C00000"/>
                </a:solidFill>
                <a:latin typeface="Times"/>
                <a:ea typeface="Times"/>
                <a:cs typeface="Times"/>
                <a:sym typeface="Times"/>
              </a:rPr>
              <a:t>create collision and cross talk. </a:t>
            </a:r>
            <a:endParaRPr/>
          </a:p>
          <a:p>
            <a:pPr indent="-457200" lvl="0" marL="457200" marR="0" rtl="0" algn="just">
              <a:lnSpc>
                <a:spcPct val="100000"/>
              </a:lnSpc>
              <a:spcBef>
                <a:spcPts val="0"/>
              </a:spcBef>
              <a:spcAft>
                <a:spcPts val="0"/>
              </a:spcAft>
              <a:buClr>
                <a:srgbClr val="000000"/>
              </a:buClr>
              <a:buSzPts val="2002"/>
              <a:buFont typeface="Noto Sans Symbols"/>
              <a:buChar char="⮚"/>
            </a:pPr>
            <a:r>
              <a:rPr b="0" i="0" lang="en-US" sz="2200" u="none" cap="none" strike="noStrike">
                <a:solidFill>
                  <a:srgbClr val="000000"/>
                </a:solidFill>
                <a:latin typeface="Times"/>
                <a:ea typeface="Times"/>
                <a:cs typeface="Times"/>
                <a:sym typeface="Times"/>
              </a:rPr>
              <a:t>Hence, </a:t>
            </a:r>
            <a:r>
              <a:rPr b="1" i="0" lang="en-US" sz="2200" u="none" cap="none" strike="noStrike">
                <a:solidFill>
                  <a:srgbClr val="000000"/>
                </a:solidFill>
                <a:latin typeface="Times"/>
                <a:ea typeface="Times"/>
                <a:cs typeface="Times"/>
                <a:sym typeface="Times"/>
              </a:rPr>
              <a:t>the multiple access protocol is required </a:t>
            </a:r>
            <a:r>
              <a:rPr b="0" i="0" lang="en-US" sz="2200" u="none" cap="none" strike="noStrike">
                <a:solidFill>
                  <a:srgbClr val="000000"/>
                </a:solidFill>
                <a:latin typeface="Times"/>
                <a:ea typeface="Times"/>
                <a:cs typeface="Times"/>
                <a:sym typeface="Times"/>
              </a:rPr>
              <a:t>to </a:t>
            </a:r>
            <a:r>
              <a:rPr b="1" i="0" lang="en-US" sz="2200" u="none" cap="none" strike="noStrike">
                <a:solidFill>
                  <a:srgbClr val="3B4658"/>
                </a:solidFill>
                <a:latin typeface="Times"/>
                <a:ea typeface="Times"/>
                <a:cs typeface="Times"/>
                <a:sym typeface="Times"/>
              </a:rPr>
              <a:t>reduce</a:t>
            </a:r>
            <a:r>
              <a:rPr b="1" i="0" lang="en-US" sz="2200" u="none" cap="none" strike="noStrike">
                <a:solidFill>
                  <a:srgbClr val="C00000"/>
                </a:solidFill>
                <a:latin typeface="Times"/>
                <a:ea typeface="Times"/>
                <a:cs typeface="Times"/>
                <a:sym typeface="Times"/>
              </a:rPr>
              <a:t> the collision and avoid crosstalk between the channels.</a:t>
            </a:r>
            <a:endParaRPr b="1" i="0" sz="2200" u="none" cap="none" strike="noStrike">
              <a:solidFill>
                <a:srgbClr val="C00000"/>
              </a:solidFill>
              <a:latin typeface="Times"/>
              <a:ea typeface="Times"/>
              <a:cs typeface="Times"/>
              <a:sym typeface="Time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77">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77">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77">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77">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77">
                                            <p:txEl>
                                              <p:pRg end="4" st="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3" name="Shape 1883"/>
        <p:cNvGrpSpPr/>
        <p:nvPr/>
      </p:nvGrpSpPr>
      <p:grpSpPr>
        <a:xfrm>
          <a:off x="0" y="0"/>
          <a:ext cx="0" cy="0"/>
          <a:chOff x="0" y="0"/>
          <a:chExt cx="0" cy="0"/>
        </a:xfrm>
      </p:grpSpPr>
      <p:sp>
        <p:nvSpPr>
          <p:cNvPr id="1884" name="Google Shape;1884;p107"/>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9/19/2022</a:t>
            </a:r>
            <a:endParaRPr b="1" sz="800">
              <a:solidFill>
                <a:schemeClr val="dk1"/>
              </a:solidFill>
              <a:latin typeface="Times New Roman"/>
              <a:ea typeface="Times New Roman"/>
              <a:cs typeface="Times New Roman"/>
              <a:sym typeface="Times New Roman"/>
            </a:endParaRPr>
          </a:p>
        </p:txBody>
      </p:sp>
      <p:sp>
        <p:nvSpPr>
          <p:cNvPr id="1885" name="Google Shape;1885;p107"/>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SY BTech         Computer Networks     Module 2    Sem 3     2022-23</a:t>
            </a:r>
            <a:endParaRPr b="1" sz="800">
              <a:solidFill>
                <a:schemeClr val="dk1"/>
              </a:solidFill>
              <a:latin typeface="Times New Roman"/>
              <a:ea typeface="Times New Roman"/>
              <a:cs typeface="Times New Roman"/>
              <a:sym typeface="Times New Roman"/>
            </a:endParaRPr>
          </a:p>
        </p:txBody>
      </p:sp>
      <p:sp>
        <p:nvSpPr>
          <p:cNvPr id="1886" name="Google Shape;1886;p107"/>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US" sz="900">
                <a:solidFill>
                  <a:schemeClr val="dk1"/>
                </a:solidFill>
                <a:latin typeface="Times New Roman"/>
                <a:ea typeface="Times New Roman"/>
                <a:cs typeface="Times New Roman"/>
                <a:sym typeface="Times New Roman"/>
              </a:rPr>
              <a:t>‹#›</a:t>
            </a:fld>
            <a:endParaRPr sz="900">
              <a:solidFill>
                <a:schemeClr val="dk1"/>
              </a:solidFill>
              <a:latin typeface="Times New Roman"/>
              <a:ea typeface="Times New Roman"/>
              <a:cs typeface="Times New Roman"/>
              <a:sym typeface="Times New Roman"/>
            </a:endParaRPr>
          </a:p>
        </p:txBody>
      </p:sp>
      <p:sp>
        <p:nvSpPr>
          <p:cNvPr id="1887" name="Google Shape;1887;p107"/>
          <p:cNvSpPr txBox="1"/>
          <p:nvPr>
            <p:ph idx="4294967295" type="title"/>
          </p:nvPr>
        </p:nvSpPr>
        <p:spPr>
          <a:xfrm>
            <a:off x="591145" y="119063"/>
            <a:ext cx="9215007" cy="4699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Clr>
                <a:srgbClr val="002060"/>
              </a:buClr>
              <a:buSzPts val="3200"/>
              <a:buNone/>
            </a:pPr>
            <a:r>
              <a:rPr b="1" lang="en-US" sz="3000">
                <a:solidFill>
                  <a:srgbClr val="002060"/>
                </a:solidFill>
                <a:latin typeface="Times New Roman"/>
                <a:ea typeface="Times New Roman"/>
                <a:cs typeface="Times New Roman"/>
                <a:sym typeface="Times New Roman"/>
              </a:rPr>
              <a:t>Multiple Access Protocol: </a:t>
            </a:r>
            <a:r>
              <a:rPr b="1" lang="en-US" sz="3000">
                <a:solidFill>
                  <a:srgbClr val="C00000"/>
                </a:solidFill>
                <a:latin typeface="Times New Roman"/>
                <a:ea typeface="Times New Roman"/>
                <a:cs typeface="Times New Roman"/>
                <a:sym typeface="Times New Roman"/>
              </a:rPr>
              <a:t>Random Access Protocol</a:t>
            </a:r>
            <a:endParaRPr sz="3000">
              <a:solidFill>
                <a:srgbClr val="C00000"/>
              </a:solidFill>
              <a:latin typeface="Times New Roman"/>
              <a:ea typeface="Times New Roman"/>
              <a:cs typeface="Times New Roman"/>
              <a:sym typeface="Times New Roman"/>
            </a:endParaRPr>
          </a:p>
        </p:txBody>
      </p:sp>
      <p:sp>
        <p:nvSpPr>
          <p:cNvPr id="1888" name="Google Shape;1888;p107"/>
          <p:cNvSpPr/>
          <p:nvPr/>
        </p:nvSpPr>
        <p:spPr>
          <a:xfrm>
            <a:off x="41077" y="36119"/>
            <a:ext cx="490538" cy="589736"/>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3300"/>
              <a:buFont typeface="Arial"/>
              <a:buNone/>
            </a:pPr>
            <a:r>
              <a:t/>
            </a:r>
            <a:endParaRPr b="0" i="0" sz="3300" u="none" cap="none" strike="noStrike">
              <a:solidFill>
                <a:schemeClr val="dk1"/>
              </a:solidFill>
              <a:latin typeface="Times New Roman"/>
              <a:ea typeface="Times New Roman"/>
              <a:cs typeface="Times New Roman"/>
              <a:sym typeface="Times New Roman"/>
            </a:endParaRPr>
          </a:p>
        </p:txBody>
      </p:sp>
      <p:cxnSp>
        <p:nvCxnSpPr>
          <p:cNvPr id="1889" name="Google Shape;1889;p107"/>
          <p:cNvCxnSpPr/>
          <p:nvPr/>
        </p:nvCxnSpPr>
        <p:spPr>
          <a:xfrm flipH="1" rot="10800000">
            <a:off x="-7737" y="611782"/>
            <a:ext cx="9144000" cy="20782"/>
          </a:xfrm>
          <a:prstGeom prst="straightConnector1">
            <a:avLst/>
          </a:prstGeom>
          <a:noFill/>
          <a:ln cap="flat" cmpd="sng" w="9525">
            <a:solidFill>
              <a:srgbClr val="00B050"/>
            </a:solidFill>
            <a:prstDash val="solid"/>
            <a:round/>
            <a:headEnd len="sm" w="sm" type="none"/>
            <a:tailEnd len="sm" w="sm" type="none"/>
          </a:ln>
        </p:spPr>
      </p:cxnSp>
      <p:sp>
        <p:nvSpPr>
          <p:cNvPr id="1890" name="Google Shape;1890;p107"/>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Times New Roman"/>
              <a:ea typeface="Times New Roman"/>
              <a:cs typeface="Times New Roman"/>
              <a:sym typeface="Times New Roman"/>
            </a:endParaRPr>
          </a:p>
        </p:txBody>
      </p:sp>
      <p:cxnSp>
        <p:nvCxnSpPr>
          <p:cNvPr id="1891" name="Google Shape;1891;p107"/>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1892" name="Google Shape;1892;p107"/>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pic>
        <p:nvPicPr>
          <p:cNvPr id="1893" name="Google Shape;1893;p107"/>
          <p:cNvPicPr preferRelativeResize="0"/>
          <p:nvPr/>
        </p:nvPicPr>
        <p:blipFill rotWithShape="1">
          <a:blip r:embed="rId4">
            <a:alphaModFix/>
          </a:blip>
          <a:srcRect b="0" l="0" r="0" t="0"/>
          <a:stretch/>
        </p:blipFill>
        <p:spPr>
          <a:xfrm>
            <a:off x="708420" y="778589"/>
            <a:ext cx="8288435" cy="1104900"/>
          </a:xfrm>
          <a:prstGeom prst="rect">
            <a:avLst/>
          </a:prstGeom>
          <a:noFill/>
          <a:ln>
            <a:noFill/>
          </a:ln>
        </p:spPr>
      </p:pic>
      <p:pic>
        <p:nvPicPr>
          <p:cNvPr id="1894" name="Google Shape;1894;p107"/>
          <p:cNvPicPr preferRelativeResize="0"/>
          <p:nvPr/>
        </p:nvPicPr>
        <p:blipFill rotWithShape="1">
          <a:blip r:embed="rId5">
            <a:alphaModFix/>
          </a:blip>
          <a:srcRect b="0" l="0" r="0" t="0"/>
          <a:stretch/>
        </p:blipFill>
        <p:spPr>
          <a:xfrm>
            <a:off x="708419" y="2029514"/>
            <a:ext cx="8288435" cy="752475"/>
          </a:xfrm>
          <a:prstGeom prst="rect">
            <a:avLst/>
          </a:prstGeom>
          <a:noFill/>
          <a:ln>
            <a:noFill/>
          </a:ln>
        </p:spPr>
      </p:pic>
      <p:pic>
        <p:nvPicPr>
          <p:cNvPr id="1895" name="Google Shape;1895;p107"/>
          <p:cNvPicPr preferRelativeResize="0"/>
          <p:nvPr/>
        </p:nvPicPr>
        <p:blipFill rotWithShape="1">
          <a:blip r:embed="rId6">
            <a:alphaModFix/>
          </a:blip>
          <a:srcRect b="0" l="0" r="0" t="0"/>
          <a:stretch/>
        </p:blipFill>
        <p:spPr>
          <a:xfrm>
            <a:off x="677464" y="2866985"/>
            <a:ext cx="8319390" cy="847725"/>
          </a:xfrm>
          <a:prstGeom prst="rect">
            <a:avLst/>
          </a:prstGeom>
          <a:noFill/>
          <a:ln>
            <a:noFill/>
          </a:ln>
        </p:spPr>
      </p:pic>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1" name="Shape 1901"/>
        <p:cNvGrpSpPr/>
        <p:nvPr/>
      </p:nvGrpSpPr>
      <p:grpSpPr>
        <a:xfrm>
          <a:off x="0" y="0"/>
          <a:ext cx="0" cy="0"/>
          <a:chOff x="0" y="0"/>
          <a:chExt cx="0" cy="0"/>
        </a:xfrm>
      </p:grpSpPr>
      <p:sp>
        <p:nvSpPr>
          <p:cNvPr id="1902" name="Google Shape;1902;p108"/>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b="1" lang="en-US" sz="800">
                <a:solidFill>
                  <a:schemeClr val="dk1"/>
                </a:solidFill>
                <a:latin typeface="Times"/>
                <a:ea typeface="Times"/>
                <a:cs typeface="Times"/>
                <a:sym typeface="Times"/>
              </a:rPr>
              <a:t>9/19/2022</a:t>
            </a:r>
            <a:endParaRPr b="1" sz="800">
              <a:solidFill>
                <a:schemeClr val="dk1"/>
              </a:solidFill>
              <a:latin typeface="Times"/>
              <a:ea typeface="Times"/>
              <a:cs typeface="Times"/>
              <a:sym typeface="Times"/>
            </a:endParaRPr>
          </a:p>
        </p:txBody>
      </p:sp>
      <p:sp>
        <p:nvSpPr>
          <p:cNvPr id="1903" name="Google Shape;1903;p108"/>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b="1" lang="en-US" sz="800">
                <a:solidFill>
                  <a:schemeClr val="dk1"/>
                </a:solidFill>
                <a:latin typeface="Times"/>
                <a:ea typeface="Times"/>
                <a:cs typeface="Times"/>
                <a:sym typeface="Times"/>
              </a:rPr>
              <a:t>SY BTech         Computer Networks     Module 2    Sem 3     2022-23</a:t>
            </a:r>
            <a:endParaRPr b="1" sz="800">
              <a:solidFill>
                <a:schemeClr val="dk1"/>
              </a:solidFill>
              <a:latin typeface="Times"/>
              <a:ea typeface="Times"/>
              <a:cs typeface="Times"/>
              <a:sym typeface="Times"/>
            </a:endParaRPr>
          </a:p>
        </p:txBody>
      </p:sp>
      <p:sp>
        <p:nvSpPr>
          <p:cNvPr id="1904" name="Google Shape;1904;p108"/>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US" sz="900">
                <a:solidFill>
                  <a:schemeClr val="dk1"/>
                </a:solidFill>
                <a:latin typeface="Times"/>
                <a:ea typeface="Times"/>
                <a:cs typeface="Times"/>
                <a:sym typeface="Times"/>
              </a:rPr>
              <a:t>‹#›</a:t>
            </a:fld>
            <a:endParaRPr sz="900">
              <a:solidFill>
                <a:schemeClr val="dk1"/>
              </a:solidFill>
              <a:latin typeface="Times"/>
              <a:ea typeface="Times"/>
              <a:cs typeface="Times"/>
              <a:sym typeface="Times"/>
            </a:endParaRPr>
          </a:p>
        </p:txBody>
      </p:sp>
      <p:sp>
        <p:nvSpPr>
          <p:cNvPr id="1905" name="Google Shape;1905;p108"/>
          <p:cNvSpPr txBox="1"/>
          <p:nvPr>
            <p:ph idx="4294967295" type="title"/>
          </p:nvPr>
        </p:nvSpPr>
        <p:spPr>
          <a:xfrm>
            <a:off x="645422" y="105397"/>
            <a:ext cx="8487373" cy="4699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Clr>
                <a:srgbClr val="002060"/>
              </a:buClr>
              <a:buSzPts val="3200"/>
              <a:buNone/>
            </a:pPr>
            <a:r>
              <a:rPr b="1" lang="en-US" sz="2000">
                <a:solidFill>
                  <a:srgbClr val="C00000"/>
                </a:solidFill>
              </a:rPr>
              <a:t>Multiple Access Protocols: </a:t>
            </a:r>
            <a:r>
              <a:rPr b="1" lang="en-US" sz="1800">
                <a:solidFill>
                  <a:srgbClr val="002060"/>
                </a:solidFill>
                <a:latin typeface="Times"/>
                <a:ea typeface="Times"/>
                <a:cs typeface="Times"/>
                <a:sym typeface="Times"/>
              </a:rPr>
              <a:t>Random Access Protocol</a:t>
            </a:r>
            <a:endParaRPr sz="2000">
              <a:latin typeface="Times"/>
              <a:ea typeface="Times"/>
              <a:cs typeface="Times"/>
              <a:sym typeface="Times"/>
            </a:endParaRPr>
          </a:p>
        </p:txBody>
      </p:sp>
      <p:sp>
        <p:nvSpPr>
          <p:cNvPr id="1906" name="Google Shape;1906;p108"/>
          <p:cNvSpPr/>
          <p:nvPr/>
        </p:nvSpPr>
        <p:spPr>
          <a:xfrm>
            <a:off x="622450" y="507950"/>
            <a:ext cx="5725778" cy="4154984"/>
          </a:xfrm>
          <a:prstGeom prst="rect">
            <a:avLst/>
          </a:prstGeom>
          <a:noFill/>
          <a:ln>
            <a:noFill/>
          </a:ln>
        </p:spPr>
        <p:txBody>
          <a:bodyPr anchorCtr="0" anchor="ctr" bIns="45700" lIns="91425" spcFirstLastPara="1" rIns="91425" wrap="square" tIns="45700">
            <a:spAutoFit/>
          </a:bodyPr>
          <a:lstStyle/>
          <a:p>
            <a:pPr indent="-114300" lvl="0" marL="0" marR="0" rtl="0" algn="just">
              <a:lnSpc>
                <a:spcPct val="100000"/>
              </a:lnSpc>
              <a:spcBef>
                <a:spcPts val="0"/>
              </a:spcBef>
              <a:spcAft>
                <a:spcPts val="0"/>
              </a:spcAft>
              <a:buClr>
                <a:srgbClr val="000000"/>
              </a:buClr>
              <a:buSzPts val="1800"/>
              <a:buFont typeface="Noto Sans Symbols"/>
              <a:buChar char="⮚"/>
            </a:pPr>
            <a:r>
              <a:rPr b="1" i="0" lang="en-US" sz="1800" u="none" cap="none" strike="noStrike">
                <a:solidFill>
                  <a:srgbClr val="000000"/>
                </a:solidFill>
                <a:latin typeface="Times"/>
                <a:ea typeface="Times"/>
                <a:cs typeface="Times"/>
                <a:sym typeface="Times"/>
              </a:rPr>
              <a:t>No station </a:t>
            </a:r>
            <a:r>
              <a:rPr b="0" i="0" lang="en-US" sz="1800" u="none" cap="none" strike="noStrike">
                <a:solidFill>
                  <a:srgbClr val="000000"/>
                </a:solidFill>
                <a:latin typeface="Times"/>
                <a:ea typeface="Times"/>
                <a:cs typeface="Times"/>
                <a:sym typeface="Times"/>
              </a:rPr>
              <a:t>is </a:t>
            </a:r>
            <a:r>
              <a:rPr b="1" i="0" lang="en-US" sz="1800" u="none" cap="none" strike="noStrike">
                <a:solidFill>
                  <a:srgbClr val="C00000"/>
                </a:solidFill>
                <a:latin typeface="Times"/>
                <a:ea typeface="Times"/>
                <a:cs typeface="Times"/>
                <a:sym typeface="Times"/>
              </a:rPr>
              <a:t>superior to another station</a:t>
            </a:r>
            <a:r>
              <a:rPr b="0" i="0" lang="en-US" sz="1800" u="none" cap="none" strike="noStrike">
                <a:solidFill>
                  <a:srgbClr val="000000"/>
                </a:solidFill>
                <a:latin typeface="Times"/>
                <a:ea typeface="Times"/>
                <a:cs typeface="Times"/>
                <a:sym typeface="Times"/>
              </a:rPr>
              <a:t> and none is assigned the control over another. </a:t>
            </a:r>
            <a:endParaRPr/>
          </a:p>
          <a:p>
            <a:pPr indent="-114300" lvl="0" marL="0" marR="0" rtl="0" algn="just">
              <a:lnSpc>
                <a:spcPct val="100000"/>
              </a:lnSpc>
              <a:spcBef>
                <a:spcPts val="0"/>
              </a:spcBef>
              <a:spcAft>
                <a:spcPts val="0"/>
              </a:spcAft>
              <a:buClr>
                <a:srgbClr val="000000"/>
              </a:buClr>
              <a:buSzPts val="1800"/>
              <a:buFont typeface="Noto Sans Symbols"/>
              <a:buChar char="⮚"/>
            </a:pPr>
            <a:r>
              <a:rPr b="0" i="0" lang="en-US" sz="1800" u="none" cap="none" strike="noStrike">
                <a:solidFill>
                  <a:srgbClr val="000000"/>
                </a:solidFill>
                <a:latin typeface="Times"/>
                <a:ea typeface="Times"/>
                <a:cs typeface="Times"/>
                <a:sym typeface="Times"/>
              </a:rPr>
              <a:t>No station permits, or does not permit, another station to send. </a:t>
            </a:r>
            <a:endParaRPr/>
          </a:p>
          <a:p>
            <a:pPr indent="-114300" lvl="0" marL="0" marR="0" rtl="0" algn="just">
              <a:lnSpc>
                <a:spcPct val="100000"/>
              </a:lnSpc>
              <a:spcBef>
                <a:spcPts val="0"/>
              </a:spcBef>
              <a:spcAft>
                <a:spcPts val="0"/>
              </a:spcAft>
              <a:buClr>
                <a:srgbClr val="000000"/>
              </a:buClr>
              <a:buSzPts val="1800"/>
              <a:buFont typeface="Noto Sans Symbols"/>
              <a:buChar char="⮚"/>
            </a:pPr>
            <a:r>
              <a:rPr b="0" i="0" lang="en-US" sz="1800" u="none" cap="none" strike="noStrike">
                <a:solidFill>
                  <a:srgbClr val="000000"/>
                </a:solidFill>
                <a:latin typeface="Times"/>
                <a:ea typeface="Times"/>
                <a:cs typeface="Times"/>
                <a:sym typeface="Times"/>
              </a:rPr>
              <a:t>At each instance, a station that has data to send uses a procedure defined by the protocol to make a decision on whether or not to send. </a:t>
            </a:r>
            <a:endParaRPr/>
          </a:p>
          <a:p>
            <a:pPr indent="0" lvl="0" marL="0" marR="0" rtl="0" algn="just">
              <a:lnSpc>
                <a:spcPct val="100000"/>
              </a:lnSpc>
              <a:spcBef>
                <a:spcPts val="0"/>
              </a:spcBef>
              <a:spcAft>
                <a:spcPts val="0"/>
              </a:spcAft>
              <a:buNone/>
            </a:pPr>
            <a:r>
              <a:rPr b="1" i="0" lang="en-US" sz="2400" u="none" cap="none" strike="noStrike">
                <a:solidFill>
                  <a:srgbClr val="C00000"/>
                </a:solidFill>
                <a:latin typeface="Times"/>
                <a:ea typeface="Times"/>
                <a:cs typeface="Times"/>
                <a:sym typeface="Times"/>
              </a:rPr>
              <a:t>Multiple Access Protocols:</a:t>
            </a:r>
            <a:endParaRPr/>
          </a:p>
          <a:p>
            <a:pPr indent="-457200" lvl="2" marL="457200" marR="0" rtl="0" algn="just">
              <a:lnSpc>
                <a:spcPct val="100000"/>
              </a:lnSpc>
              <a:spcBef>
                <a:spcPts val="0"/>
              </a:spcBef>
              <a:spcAft>
                <a:spcPts val="0"/>
              </a:spcAft>
              <a:buClr>
                <a:srgbClr val="000000"/>
              </a:buClr>
              <a:buSzPts val="2000"/>
              <a:buFont typeface="Arial"/>
              <a:buAutoNum type="arabicPeriod"/>
            </a:pPr>
            <a:r>
              <a:rPr b="1" i="0" lang="en-US" sz="2000" u="none" cap="none" strike="noStrike">
                <a:solidFill>
                  <a:srgbClr val="002060"/>
                </a:solidFill>
                <a:latin typeface="Times"/>
                <a:ea typeface="Times"/>
                <a:cs typeface="Times"/>
                <a:sym typeface="Times"/>
              </a:rPr>
              <a:t>ALOHA</a:t>
            </a:r>
            <a:r>
              <a:rPr b="0" i="0" lang="en-US" sz="1800" u="none" cap="none" strike="noStrike">
                <a:solidFill>
                  <a:srgbClr val="000000"/>
                </a:solidFill>
                <a:latin typeface="Times"/>
                <a:ea typeface="Times"/>
                <a:cs typeface="Times"/>
                <a:sym typeface="Times"/>
              </a:rPr>
              <a:t> (</a:t>
            </a:r>
            <a:r>
              <a:rPr b="1" i="0" lang="en-US" sz="1800" u="none" cap="none" strike="noStrike">
                <a:solidFill>
                  <a:srgbClr val="C00000"/>
                </a:solidFill>
                <a:latin typeface="Times"/>
                <a:ea typeface="Times"/>
                <a:cs typeface="Times"/>
                <a:sym typeface="Times"/>
              </a:rPr>
              <a:t>Pure and Slotted ALOHA</a:t>
            </a:r>
            <a:r>
              <a:rPr b="0" i="0" lang="en-US" sz="1800" u="none" cap="none" strike="noStrike">
                <a:solidFill>
                  <a:srgbClr val="000000"/>
                </a:solidFill>
                <a:latin typeface="Times"/>
                <a:ea typeface="Times"/>
                <a:cs typeface="Times"/>
                <a:sym typeface="Times"/>
              </a:rPr>
              <a:t>)---</a:t>
            </a:r>
            <a:r>
              <a:rPr b="1" i="0" lang="en-US" sz="1800" u="none" cap="none" strike="noStrike">
                <a:solidFill>
                  <a:srgbClr val="000000"/>
                </a:solidFill>
                <a:latin typeface="Times"/>
                <a:ea typeface="Times"/>
                <a:cs typeface="Times"/>
                <a:sym typeface="Times"/>
              </a:rPr>
              <a:t>Additive Links On-line Hawaii Area</a:t>
            </a:r>
            <a:r>
              <a:rPr b="0" i="0" lang="en-US" sz="1800" u="none" cap="none" strike="noStrike">
                <a:solidFill>
                  <a:srgbClr val="000000"/>
                </a:solidFill>
                <a:latin typeface="Times"/>
                <a:ea typeface="Times"/>
                <a:cs typeface="Times"/>
                <a:sym typeface="Times"/>
              </a:rPr>
              <a:t>. (</a:t>
            </a:r>
            <a:r>
              <a:rPr b="0" i="0" lang="en-US" sz="1400" u="none" cap="none" strike="noStrike">
                <a:solidFill>
                  <a:srgbClr val="000000"/>
                </a:solidFill>
                <a:latin typeface="Times"/>
                <a:ea typeface="Times"/>
                <a:cs typeface="Times"/>
                <a:sym typeface="Times"/>
              </a:rPr>
              <a:t>system developed at the</a:t>
            </a:r>
            <a:r>
              <a:rPr b="0" i="0" lang="en-US" sz="1600" u="none" cap="none" strike="noStrike">
                <a:solidFill>
                  <a:srgbClr val="000000"/>
                </a:solidFill>
                <a:latin typeface="Times"/>
                <a:ea typeface="Times"/>
                <a:cs typeface="Times"/>
                <a:sym typeface="Times"/>
              </a:rPr>
              <a:t> </a:t>
            </a:r>
            <a:r>
              <a:rPr b="1" i="0" lang="en-US" sz="1200" u="none" cap="none" strike="noStrike">
                <a:solidFill>
                  <a:srgbClr val="C00000"/>
                </a:solidFill>
                <a:latin typeface="Times"/>
                <a:ea typeface="Times"/>
                <a:cs typeface="Times"/>
                <a:sym typeface="Times"/>
              </a:rPr>
              <a:t>University of Hawaii.)</a:t>
            </a:r>
            <a:endParaRPr b="1" i="0" sz="1200" u="none" cap="none" strike="noStrike">
              <a:solidFill>
                <a:srgbClr val="C00000"/>
              </a:solidFill>
              <a:latin typeface="Times"/>
              <a:ea typeface="Times"/>
              <a:cs typeface="Times"/>
              <a:sym typeface="Times"/>
            </a:endParaRPr>
          </a:p>
          <a:p>
            <a:pPr indent="-457200" lvl="2" marL="457200" marR="0" rtl="0" algn="just">
              <a:lnSpc>
                <a:spcPct val="100000"/>
              </a:lnSpc>
              <a:spcBef>
                <a:spcPts val="0"/>
              </a:spcBef>
              <a:spcAft>
                <a:spcPts val="0"/>
              </a:spcAft>
              <a:buClr>
                <a:srgbClr val="000000"/>
              </a:buClr>
              <a:buSzPts val="2000"/>
              <a:buFont typeface="Arial"/>
              <a:buAutoNum type="arabicPeriod"/>
            </a:pPr>
            <a:r>
              <a:rPr b="1" i="0" lang="en-US" sz="2000" u="none" cap="none" strike="noStrike">
                <a:solidFill>
                  <a:srgbClr val="002060"/>
                </a:solidFill>
                <a:latin typeface="Times"/>
                <a:ea typeface="Times"/>
                <a:cs typeface="Times"/>
                <a:sym typeface="Times"/>
              </a:rPr>
              <a:t>CSMA</a:t>
            </a:r>
            <a:endParaRPr/>
          </a:p>
          <a:p>
            <a:pPr indent="-457200" lvl="2" marL="457200" marR="0" rtl="0" algn="just">
              <a:lnSpc>
                <a:spcPct val="100000"/>
              </a:lnSpc>
              <a:spcBef>
                <a:spcPts val="0"/>
              </a:spcBef>
              <a:spcAft>
                <a:spcPts val="0"/>
              </a:spcAft>
              <a:buClr>
                <a:srgbClr val="000000"/>
              </a:buClr>
              <a:buSzPts val="2000"/>
              <a:buFont typeface="Arial"/>
              <a:buAutoNum type="arabicPeriod"/>
            </a:pPr>
            <a:r>
              <a:rPr b="1" i="0" lang="en-US" sz="2000" u="none" cap="none" strike="noStrike">
                <a:solidFill>
                  <a:srgbClr val="002060"/>
                </a:solidFill>
                <a:latin typeface="Times"/>
                <a:ea typeface="Times"/>
                <a:cs typeface="Times"/>
                <a:sym typeface="Times"/>
              </a:rPr>
              <a:t>CSMA/CD</a:t>
            </a:r>
            <a:endParaRPr/>
          </a:p>
          <a:p>
            <a:pPr indent="-457200" lvl="2" marL="457200" marR="0" rtl="0" algn="just">
              <a:lnSpc>
                <a:spcPct val="100000"/>
              </a:lnSpc>
              <a:spcBef>
                <a:spcPts val="0"/>
              </a:spcBef>
              <a:spcAft>
                <a:spcPts val="0"/>
              </a:spcAft>
              <a:buClr>
                <a:srgbClr val="000000"/>
              </a:buClr>
              <a:buSzPts val="2000"/>
              <a:buFont typeface="Arial"/>
              <a:buAutoNum type="arabicPeriod"/>
            </a:pPr>
            <a:r>
              <a:rPr b="1" i="0" lang="en-US" sz="2000" u="none" cap="none" strike="noStrike">
                <a:solidFill>
                  <a:srgbClr val="002060"/>
                </a:solidFill>
                <a:latin typeface="Times"/>
                <a:ea typeface="Times"/>
                <a:cs typeface="Times"/>
                <a:sym typeface="Times"/>
              </a:rPr>
              <a:t>CSMA/CA</a:t>
            </a:r>
            <a:endParaRPr/>
          </a:p>
        </p:txBody>
      </p:sp>
      <p:sp>
        <p:nvSpPr>
          <p:cNvPr id="1907" name="Google Shape;1907;p108"/>
          <p:cNvSpPr/>
          <p:nvPr/>
        </p:nvSpPr>
        <p:spPr>
          <a:xfrm>
            <a:off x="48814" y="53706"/>
            <a:ext cx="490538" cy="506607"/>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3300"/>
              <a:buFont typeface="Arial"/>
              <a:buNone/>
            </a:pPr>
            <a:r>
              <a:t/>
            </a:r>
            <a:endParaRPr b="0" i="0" sz="3300" u="none" cap="none" strike="noStrike">
              <a:solidFill>
                <a:schemeClr val="dk1"/>
              </a:solidFill>
              <a:latin typeface="Times"/>
              <a:ea typeface="Times"/>
              <a:cs typeface="Times"/>
              <a:sym typeface="Times"/>
            </a:endParaRPr>
          </a:p>
        </p:txBody>
      </p:sp>
      <p:cxnSp>
        <p:nvCxnSpPr>
          <p:cNvPr id="1908" name="Google Shape;1908;p108"/>
          <p:cNvCxnSpPr/>
          <p:nvPr/>
        </p:nvCxnSpPr>
        <p:spPr>
          <a:xfrm flipH="1" rot="10800000">
            <a:off x="0" y="564906"/>
            <a:ext cx="9144000" cy="20782"/>
          </a:xfrm>
          <a:prstGeom prst="straightConnector1">
            <a:avLst/>
          </a:prstGeom>
          <a:noFill/>
          <a:ln cap="flat" cmpd="sng" w="9525">
            <a:solidFill>
              <a:srgbClr val="00B050"/>
            </a:solidFill>
            <a:prstDash val="solid"/>
            <a:round/>
            <a:headEnd len="sm" w="sm" type="none"/>
            <a:tailEnd len="sm" w="sm" type="none"/>
          </a:ln>
        </p:spPr>
      </p:cxnSp>
      <p:sp>
        <p:nvSpPr>
          <p:cNvPr id="1909" name="Google Shape;1909;p108"/>
          <p:cNvSpPr/>
          <p:nvPr/>
        </p:nvSpPr>
        <p:spPr>
          <a:xfrm>
            <a:off x="117276" y="4784850"/>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Times"/>
              <a:ea typeface="Times"/>
              <a:cs typeface="Times"/>
              <a:sym typeface="Times"/>
            </a:endParaRPr>
          </a:p>
        </p:txBody>
      </p:sp>
      <p:cxnSp>
        <p:nvCxnSpPr>
          <p:cNvPr id="1910" name="Google Shape;1910;p108"/>
          <p:cNvCxnSpPr/>
          <p:nvPr/>
        </p:nvCxnSpPr>
        <p:spPr>
          <a:xfrm flipH="1">
            <a:off x="588166" y="27385"/>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1911" name="Google Shape;1911;p108"/>
          <p:cNvCxnSpPr/>
          <p:nvPr/>
        </p:nvCxnSpPr>
        <p:spPr>
          <a:xfrm>
            <a:off x="0" y="4715793"/>
            <a:ext cx="9144000" cy="0"/>
          </a:xfrm>
          <a:prstGeom prst="straightConnector1">
            <a:avLst/>
          </a:prstGeom>
          <a:noFill/>
          <a:ln cap="flat" cmpd="sng" w="15875">
            <a:solidFill>
              <a:srgbClr val="00B050"/>
            </a:solidFill>
            <a:prstDash val="solid"/>
            <a:round/>
            <a:headEnd len="sm" w="sm" type="none"/>
            <a:tailEnd len="sm" w="sm" type="none"/>
          </a:ln>
        </p:spPr>
      </p:cxnSp>
      <p:pic>
        <p:nvPicPr>
          <p:cNvPr id="1912" name="Google Shape;1912;p108"/>
          <p:cNvPicPr preferRelativeResize="0"/>
          <p:nvPr/>
        </p:nvPicPr>
        <p:blipFill rotWithShape="1">
          <a:blip r:embed="rId4">
            <a:alphaModFix/>
          </a:blip>
          <a:srcRect b="0" l="0" r="0" t="0"/>
          <a:stretch/>
        </p:blipFill>
        <p:spPr>
          <a:xfrm>
            <a:off x="6454298" y="1"/>
            <a:ext cx="2689702" cy="456916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06">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06">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06">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06">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06">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06">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06">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06">
                                            <p:txEl>
                                              <p:pRg end="7" st="7"/>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8" name="Shape 1918"/>
        <p:cNvGrpSpPr/>
        <p:nvPr/>
      </p:nvGrpSpPr>
      <p:grpSpPr>
        <a:xfrm>
          <a:off x="0" y="0"/>
          <a:ext cx="0" cy="0"/>
          <a:chOff x="0" y="0"/>
          <a:chExt cx="0" cy="0"/>
        </a:xfrm>
      </p:grpSpPr>
      <p:sp>
        <p:nvSpPr>
          <p:cNvPr id="1919" name="Google Shape;1919;p109"/>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b="1" lang="en-US" sz="800">
                <a:solidFill>
                  <a:schemeClr val="dk1"/>
                </a:solidFill>
                <a:latin typeface="Times"/>
                <a:ea typeface="Times"/>
                <a:cs typeface="Times"/>
                <a:sym typeface="Times"/>
              </a:rPr>
              <a:t>9/19/2022</a:t>
            </a:r>
            <a:endParaRPr b="1" sz="800">
              <a:solidFill>
                <a:schemeClr val="dk1"/>
              </a:solidFill>
              <a:latin typeface="Times"/>
              <a:ea typeface="Times"/>
              <a:cs typeface="Times"/>
              <a:sym typeface="Times"/>
            </a:endParaRPr>
          </a:p>
        </p:txBody>
      </p:sp>
      <p:sp>
        <p:nvSpPr>
          <p:cNvPr id="1920" name="Google Shape;1920;p109"/>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b="1" lang="en-US" sz="800">
                <a:solidFill>
                  <a:schemeClr val="dk1"/>
                </a:solidFill>
                <a:latin typeface="Times"/>
                <a:ea typeface="Times"/>
                <a:cs typeface="Times"/>
                <a:sym typeface="Times"/>
              </a:rPr>
              <a:t>SY BTech         Computer Networks     Module 2    Sem 3     2022-23</a:t>
            </a:r>
            <a:endParaRPr b="1" sz="800">
              <a:solidFill>
                <a:schemeClr val="dk1"/>
              </a:solidFill>
              <a:latin typeface="Times"/>
              <a:ea typeface="Times"/>
              <a:cs typeface="Times"/>
              <a:sym typeface="Times"/>
            </a:endParaRPr>
          </a:p>
        </p:txBody>
      </p:sp>
      <p:sp>
        <p:nvSpPr>
          <p:cNvPr id="1921" name="Google Shape;1921;p109"/>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US" sz="900">
                <a:solidFill>
                  <a:schemeClr val="dk1"/>
                </a:solidFill>
                <a:latin typeface="Times"/>
                <a:ea typeface="Times"/>
                <a:cs typeface="Times"/>
                <a:sym typeface="Times"/>
              </a:rPr>
              <a:t>‹#›</a:t>
            </a:fld>
            <a:endParaRPr sz="900">
              <a:solidFill>
                <a:schemeClr val="dk1"/>
              </a:solidFill>
              <a:latin typeface="Times"/>
              <a:ea typeface="Times"/>
              <a:cs typeface="Times"/>
              <a:sym typeface="Times"/>
            </a:endParaRPr>
          </a:p>
        </p:txBody>
      </p:sp>
      <p:sp>
        <p:nvSpPr>
          <p:cNvPr id="1922" name="Google Shape;1922;p109"/>
          <p:cNvSpPr/>
          <p:nvPr/>
        </p:nvSpPr>
        <p:spPr>
          <a:xfrm>
            <a:off x="41077" y="36119"/>
            <a:ext cx="490538" cy="589736"/>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3300"/>
              <a:buFont typeface="Arial"/>
              <a:buNone/>
            </a:pPr>
            <a:r>
              <a:t/>
            </a:r>
            <a:endParaRPr b="0" i="0" sz="3300" u="none" cap="none" strike="noStrike">
              <a:solidFill>
                <a:schemeClr val="dk1"/>
              </a:solidFill>
              <a:latin typeface="Times"/>
              <a:ea typeface="Times"/>
              <a:cs typeface="Times"/>
              <a:sym typeface="Times"/>
            </a:endParaRPr>
          </a:p>
        </p:txBody>
      </p:sp>
      <p:cxnSp>
        <p:nvCxnSpPr>
          <p:cNvPr id="1923" name="Google Shape;1923;p109"/>
          <p:cNvCxnSpPr/>
          <p:nvPr/>
        </p:nvCxnSpPr>
        <p:spPr>
          <a:xfrm flipH="1" rot="10800000">
            <a:off x="-7737" y="611782"/>
            <a:ext cx="9144000" cy="20782"/>
          </a:xfrm>
          <a:prstGeom prst="straightConnector1">
            <a:avLst/>
          </a:prstGeom>
          <a:noFill/>
          <a:ln cap="flat" cmpd="sng" w="9525">
            <a:solidFill>
              <a:srgbClr val="00B050"/>
            </a:solidFill>
            <a:prstDash val="solid"/>
            <a:round/>
            <a:headEnd len="sm" w="sm" type="none"/>
            <a:tailEnd len="sm" w="sm" type="none"/>
          </a:ln>
        </p:spPr>
      </p:cxnSp>
      <p:sp>
        <p:nvSpPr>
          <p:cNvPr id="1924" name="Google Shape;1924;p109"/>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Times"/>
              <a:ea typeface="Times"/>
              <a:cs typeface="Times"/>
              <a:sym typeface="Times"/>
            </a:endParaRPr>
          </a:p>
        </p:txBody>
      </p:sp>
      <p:cxnSp>
        <p:nvCxnSpPr>
          <p:cNvPr id="1925" name="Google Shape;1925;p109"/>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1926" name="Google Shape;1926;p109"/>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sp>
        <p:nvSpPr>
          <p:cNvPr id="1927" name="Google Shape;1927;p109"/>
          <p:cNvSpPr txBox="1"/>
          <p:nvPr/>
        </p:nvSpPr>
        <p:spPr>
          <a:xfrm>
            <a:off x="813812" y="103038"/>
            <a:ext cx="7847700" cy="469800"/>
          </a:xfrm>
          <a:prstGeom prst="rect">
            <a:avLst/>
          </a:prstGeom>
          <a:noFill/>
          <a:ln>
            <a:noFill/>
          </a:ln>
        </p:spPr>
        <p:txBody>
          <a:bodyPr anchorCtr="0" anchor="b" bIns="34275" lIns="68575" spcFirstLastPara="1" rIns="68575" wrap="square" tIns="34275">
            <a:noAutofit/>
          </a:bodyPr>
          <a:lstStyle/>
          <a:p>
            <a:pPr indent="0" lvl="0" marL="0" marR="0" rtl="0" algn="l">
              <a:lnSpc>
                <a:spcPct val="100000"/>
              </a:lnSpc>
              <a:spcBef>
                <a:spcPts val="0"/>
              </a:spcBef>
              <a:spcAft>
                <a:spcPts val="0"/>
              </a:spcAft>
              <a:buNone/>
            </a:pPr>
            <a:r>
              <a:rPr b="1" i="0" lang="en-US" sz="3200" u="none" cap="none" strike="noStrike">
                <a:solidFill>
                  <a:srgbClr val="002060"/>
                </a:solidFill>
                <a:latin typeface="Times New Roman"/>
                <a:ea typeface="Times New Roman"/>
                <a:cs typeface="Times New Roman"/>
                <a:sym typeface="Times New Roman"/>
              </a:rPr>
              <a:t>ALOHA </a:t>
            </a:r>
            <a:endParaRPr b="0" i="0" sz="1400" u="none" cap="none" strike="noStrike">
              <a:solidFill>
                <a:srgbClr val="000000"/>
              </a:solidFill>
              <a:latin typeface="Times New Roman"/>
              <a:ea typeface="Times New Roman"/>
              <a:cs typeface="Times New Roman"/>
              <a:sym typeface="Times New Roman"/>
            </a:endParaRPr>
          </a:p>
        </p:txBody>
      </p:sp>
      <p:sp>
        <p:nvSpPr>
          <p:cNvPr id="1928" name="Google Shape;1928;p109"/>
          <p:cNvSpPr/>
          <p:nvPr/>
        </p:nvSpPr>
        <p:spPr>
          <a:xfrm>
            <a:off x="639959" y="671508"/>
            <a:ext cx="8304344" cy="4524315"/>
          </a:xfrm>
          <a:prstGeom prst="rect">
            <a:avLst/>
          </a:prstGeom>
          <a:noFill/>
          <a:ln>
            <a:noFill/>
          </a:ln>
        </p:spPr>
        <p:txBody>
          <a:bodyPr anchorCtr="0" anchor="t" bIns="45700" lIns="91425" spcFirstLastPara="1" rIns="91425" wrap="square" tIns="45700">
            <a:spAutoFit/>
          </a:bodyPr>
          <a:lstStyle/>
          <a:p>
            <a:pPr indent="-342900" lvl="0" marL="342900" marR="0" rtl="0" algn="just">
              <a:lnSpc>
                <a:spcPct val="100000"/>
              </a:lnSpc>
              <a:spcBef>
                <a:spcPts val="0"/>
              </a:spcBef>
              <a:spcAft>
                <a:spcPts val="0"/>
              </a:spcAft>
              <a:buClr>
                <a:srgbClr val="000000"/>
              </a:buClr>
              <a:buSzPts val="2000"/>
              <a:buFont typeface="Noto Sans Symbols"/>
              <a:buChar char="⮚"/>
            </a:pPr>
            <a:r>
              <a:rPr b="0" i="0" lang="en-US" sz="2000" u="none" cap="none" strike="noStrike">
                <a:solidFill>
                  <a:schemeClr val="dk1"/>
                </a:solidFill>
                <a:latin typeface="Times"/>
                <a:ea typeface="Times"/>
                <a:cs typeface="Times"/>
                <a:sym typeface="Times"/>
              </a:rPr>
              <a:t>It is designed for </a:t>
            </a:r>
            <a:r>
              <a:rPr b="1" i="0" lang="en-US" sz="2000" u="none" cap="none" strike="noStrike">
                <a:solidFill>
                  <a:srgbClr val="C00000"/>
                </a:solidFill>
                <a:latin typeface="Times"/>
                <a:ea typeface="Times"/>
                <a:cs typeface="Times"/>
                <a:sym typeface="Times"/>
              </a:rPr>
              <a:t>Wireless LAN </a:t>
            </a:r>
            <a:r>
              <a:rPr b="0" i="0" lang="en-US" sz="2000" u="none" cap="none" strike="noStrike">
                <a:solidFill>
                  <a:schemeClr val="dk1"/>
                </a:solidFill>
                <a:latin typeface="Times"/>
                <a:ea typeface="Times"/>
                <a:cs typeface="Times"/>
                <a:sym typeface="Times"/>
              </a:rPr>
              <a:t>(Local Area Network) but can also be used in a </a:t>
            </a:r>
            <a:r>
              <a:rPr b="1" i="0" lang="en-US" sz="2000" u="none" cap="none" strike="noStrike">
                <a:solidFill>
                  <a:srgbClr val="C00000"/>
                </a:solidFill>
                <a:latin typeface="Times"/>
                <a:ea typeface="Times"/>
                <a:cs typeface="Times"/>
                <a:sym typeface="Times"/>
              </a:rPr>
              <a:t>shared medium </a:t>
            </a:r>
            <a:r>
              <a:rPr b="0" i="0" lang="en-US" sz="2000" u="none" cap="none" strike="noStrike">
                <a:solidFill>
                  <a:schemeClr val="dk1"/>
                </a:solidFill>
                <a:latin typeface="Times"/>
                <a:ea typeface="Times"/>
                <a:cs typeface="Times"/>
                <a:sym typeface="Times"/>
              </a:rPr>
              <a:t>to transmit data. </a:t>
            </a:r>
            <a:endParaRPr b="0" i="0" sz="2000" u="none" cap="none" strike="noStrike">
              <a:solidFill>
                <a:schemeClr val="dk1"/>
              </a:solidFill>
              <a:latin typeface="Times"/>
              <a:ea typeface="Times"/>
              <a:cs typeface="Times"/>
              <a:sym typeface="Times"/>
            </a:endParaRPr>
          </a:p>
          <a:p>
            <a:pPr indent="-342900" lvl="0" marL="342900" marR="0" rtl="0" algn="just">
              <a:lnSpc>
                <a:spcPct val="100000"/>
              </a:lnSpc>
              <a:spcBef>
                <a:spcPts val="0"/>
              </a:spcBef>
              <a:spcAft>
                <a:spcPts val="0"/>
              </a:spcAft>
              <a:buClr>
                <a:srgbClr val="000000"/>
              </a:buClr>
              <a:buSzPts val="2000"/>
              <a:buFont typeface="Noto Sans Symbols"/>
              <a:buChar char="⮚"/>
            </a:pPr>
            <a:r>
              <a:rPr b="0" i="0" lang="en-US" sz="2000" u="none" cap="none" strike="noStrike">
                <a:solidFill>
                  <a:schemeClr val="dk1"/>
                </a:solidFill>
                <a:latin typeface="Times"/>
                <a:ea typeface="Times"/>
                <a:cs typeface="Times"/>
                <a:sym typeface="Times"/>
              </a:rPr>
              <a:t>Using this method, any station can transmit data across a network </a:t>
            </a:r>
            <a:r>
              <a:rPr b="1" i="0" lang="en-US" sz="2000" u="none" cap="none" strike="noStrike">
                <a:solidFill>
                  <a:srgbClr val="C00000"/>
                </a:solidFill>
                <a:latin typeface="Times"/>
                <a:ea typeface="Times"/>
                <a:cs typeface="Times"/>
                <a:sym typeface="Times"/>
              </a:rPr>
              <a:t>simultaneously</a:t>
            </a:r>
            <a:r>
              <a:rPr b="0" i="0" lang="en-US" sz="2000" u="none" cap="none" strike="noStrike">
                <a:solidFill>
                  <a:schemeClr val="dk1"/>
                </a:solidFill>
                <a:latin typeface="Times"/>
                <a:ea typeface="Times"/>
                <a:cs typeface="Times"/>
                <a:sym typeface="Times"/>
              </a:rPr>
              <a:t> when </a:t>
            </a:r>
            <a:r>
              <a:rPr b="1" i="0" lang="en-US" sz="2000" u="none" cap="none" strike="noStrike">
                <a:solidFill>
                  <a:schemeClr val="dk1"/>
                </a:solidFill>
                <a:latin typeface="Times"/>
                <a:ea typeface="Times"/>
                <a:cs typeface="Times"/>
                <a:sym typeface="Times"/>
              </a:rPr>
              <a:t>a data frameset is available for transmission.</a:t>
            </a:r>
            <a:endParaRPr/>
          </a:p>
          <a:p>
            <a:pPr indent="0" lvl="0" marL="0" marR="0" rtl="0" algn="just">
              <a:lnSpc>
                <a:spcPct val="100000"/>
              </a:lnSpc>
              <a:spcBef>
                <a:spcPts val="0"/>
              </a:spcBef>
              <a:spcAft>
                <a:spcPts val="0"/>
              </a:spcAft>
              <a:buNone/>
            </a:pPr>
            <a:r>
              <a:rPr b="1" i="0" lang="en-US" sz="2800" u="none" cap="none" strike="noStrike">
                <a:solidFill>
                  <a:schemeClr val="dk1"/>
                </a:solidFill>
                <a:latin typeface="Times"/>
                <a:ea typeface="Times"/>
                <a:cs typeface="Times"/>
                <a:sym typeface="Times"/>
              </a:rPr>
              <a:t>Aloha Rules:</a:t>
            </a:r>
            <a:endParaRPr b="0" i="0" sz="2800" u="none" cap="none" strike="noStrike">
              <a:solidFill>
                <a:schemeClr val="dk1"/>
              </a:solidFill>
              <a:latin typeface="Times"/>
              <a:ea typeface="Times"/>
              <a:cs typeface="Times"/>
              <a:sym typeface="Times"/>
            </a:endParaRPr>
          </a:p>
          <a:p>
            <a:pPr indent="-127000" lvl="0" marL="0" marR="0" rtl="0" algn="just">
              <a:lnSpc>
                <a:spcPct val="100000"/>
              </a:lnSpc>
              <a:spcBef>
                <a:spcPts val="0"/>
              </a:spcBef>
              <a:spcAft>
                <a:spcPts val="0"/>
              </a:spcAft>
              <a:buClr>
                <a:srgbClr val="000000"/>
              </a:buClr>
              <a:buSzPts val="2000"/>
              <a:buFont typeface="Arial"/>
              <a:buAutoNum type="arabicPeriod"/>
            </a:pPr>
            <a:r>
              <a:rPr b="1" i="0" lang="en-US" sz="2000" u="none" cap="none" strike="noStrike">
                <a:solidFill>
                  <a:srgbClr val="C00000"/>
                </a:solidFill>
                <a:latin typeface="Times"/>
                <a:ea typeface="Times"/>
                <a:cs typeface="Times"/>
                <a:sym typeface="Times"/>
              </a:rPr>
              <a:t>Any station </a:t>
            </a:r>
            <a:r>
              <a:rPr b="0" i="0" lang="en-US" sz="2000" u="none" cap="none" strike="noStrike">
                <a:solidFill>
                  <a:schemeClr val="dk1"/>
                </a:solidFill>
                <a:latin typeface="Times"/>
                <a:ea typeface="Times"/>
                <a:cs typeface="Times"/>
                <a:sym typeface="Times"/>
              </a:rPr>
              <a:t>can transmit data </a:t>
            </a:r>
            <a:r>
              <a:rPr b="1" i="0" lang="en-US" sz="2000" u="none" cap="none" strike="noStrike">
                <a:solidFill>
                  <a:schemeClr val="dk1"/>
                </a:solidFill>
                <a:latin typeface="Times"/>
                <a:ea typeface="Times"/>
                <a:cs typeface="Times"/>
                <a:sym typeface="Times"/>
              </a:rPr>
              <a:t>to a channel at any time.</a:t>
            </a:r>
            <a:endParaRPr/>
          </a:p>
          <a:p>
            <a:pPr indent="-127000" lvl="0" marL="0" marR="0" rtl="0" algn="just">
              <a:lnSpc>
                <a:spcPct val="100000"/>
              </a:lnSpc>
              <a:spcBef>
                <a:spcPts val="0"/>
              </a:spcBef>
              <a:spcAft>
                <a:spcPts val="0"/>
              </a:spcAft>
              <a:buClr>
                <a:srgbClr val="000000"/>
              </a:buClr>
              <a:buSzPts val="2000"/>
              <a:buFont typeface="Arial"/>
              <a:buAutoNum type="arabicPeriod"/>
            </a:pPr>
            <a:r>
              <a:rPr b="0" i="0" lang="en-US" sz="2000" u="none" cap="none" strike="noStrike">
                <a:solidFill>
                  <a:schemeClr val="dk1"/>
                </a:solidFill>
                <a:latin typeface="Times"/>
                <a:ea typeface="Times"/>
                <a:cs typeface="Times"/>
                <a:sym typeface="Times"/>
              </a:rPr>
              <a:t>It </a:t>
            </a:r>
            <a:r>
              <a:rPr b="1" i="0" lang="en-US" sz="2000" u="none" cap="none" strike="noStrike">
                <a:solidFill>
                  <a:srgbClr val="C00000"/>
                </a:solidFill>
                <a:latin typeface="Times"/>
                <a:ea typeface="Times"/>
                <a:cs typeface="Times"/>
                <a:sym typeface="Times"/>
              </a:rPr>
              <a:t>does not require any carrier sensing.</a:t>
            </a:r>
            <a:endParaRPr/>
          </a:p>
          <a:p>
            <a:pPr indent="-127000" lvl="0" marL="0" marR="0" rtl="0" algn="just">
              <a:lnSpc>
                <a:spcPct val="100000"/>
              </a:lnSpc>
              <a:spcBef>
                <a:spcPts val="0"/>
              </a:spcBef>
              <a:spcAft>
                <a:spcPts val="0"/>
              </a:spcAft>
              <a:buClr>
                <a:srgbClr val="000000"/>
              </a:buClr>
              <a:buSzPts val="2000"/>
              <a:buFont typeface="Arial"/>
              <a:buAutoNum type="arabicPeriod"/>
            </a:pPr>
            <a:r>
              <a:rPr b="0" i="0" lang="en-US" sz="2000" u="none" cap="none" strike="noStrike">
                <a:solidFill>
                  <a:schemeClr val="dk1"/>
                </a:solidFill>
                <a:latin typeface="Times"/>
                <a:ea typeface="Times"/>
                <a:cs typeface="Times"/>
                <a:sym typeface="Times"/>
              </a:rPr>
              <a:t>Collision and data frames may be lost during the transmission of data through multiple stations.</a:t>
            </a:r>
            <a:endParaRPr/>
          </a:p>
          <a:p>
            <a:pPr indent="-127000" lvl="0" marL="0" marR="0" rtl="0" algn="just">
              <a:lnSpc>
                <a:spcPct val="100000"/>
              </a:lnSpc>
              <a:spcBef>
                <a:spcPts val="0"/>
              </a:spcBef>
              <a:spcAft>
                <a:spcPts val="0"/>
              </a:spcAft>
              <a:buClr>
                <a:srgbClr val="000000"/>
              </a:buClr>
              <a:buSzPts val="2000"/>
              <a:buFont typeface="Arial"/>
              <a:buAutoNum type="arabicPeriod"/>
            </a:pPr>
            <a:r>
              <a:rPr b="1" i="0" lang="en-US" sz="2000" u="none" cap="none" strike="noStrike">
                <a:solidFill>
                  <a:schemeClr val="dk1"/>
                </a:solidFill>
                <a:latin typeface="Times"/>
                <a:ea typeface="Times"/>
                <a:cs typeface="Times"/>
                <a:sym typeface="Times"/>
              </a:rPr>
              <a:t>Acknowledgment</a:t>
            </a:r>
            <a:r>
              <a:rPr b="0" i="0" lang="en-US" sz="2000" u="none" cap="none" strike="noStrike">
                <a:solidFill>
                  <a:schemeClr val="dk1"/>
                </a:solidFill>
                <a:latin typeface="Times"/>
                <a:ea typeface="Times"/>
                <a:cs typeface="Times"/>
                <a:sym typeface="Times"/>
              </a:rPr>
              <a:t> of the frames exists in Aloha. Hence, </a:t>
            </a:r>
            <a:r>
              <a:rPr b="1" i="0" lang="en-US" sz="2000" u="none" cap="none" strike="noStrike">
                <a:solidFill>
                  <a:srgbClr val="C00000"/>
                </a:solidFill>
                <a:latin typeface="Times"/>
                <a:ea typeface="Times"/>
                <a:cs typeface="Times"/>
                <a:sym typeface="Times"/>
              </a:rPr>
              <a:t>there is no collision detection.</a:t>
            </a:r>
            <a:endParaRPr/>
          </a:p>
          <a:p>
            <a:pPr indent="-127000" lvl="0" marL="0" marR="0" rtl="0" algn="just">
              <a:lnSpc>
                <a:spcPct val="100000"/>
              </a:lnSpc>
              <a:spcBef>
                <a:spcPts val="0"/>
              </a:spcBef>
              <a:spcAft>
                <a:spcPts val="0"/>
              </a:spcAft>
              <a:buClr>
                <a:srgbClr val="000000"/>
              </a:buClr>
              <a:buSzPts val="2000"/>
              <a:buFont typeface="Arial"/>
              <a:buAutoNum type="arabicPeriod"/>
            </a:pPr>
            <a:r>
              <a:rPr b="0" i="0" lang="en-US" sz="2000" u="none" cap="none" strike="noStrike">
                <a:solidFill>
                  <a:schemeClr val="dk1"/>
                </a:solidFill>
                <a:latin typeface="Times"/>
                <a:ea typeface="Times"/>
                <a:cs typeface="Times"/>
                <a:sym typeface="Times"/>
              </a:rPr>
              <a:t>It requires retransmission of data after some </a:t>
            </a:r>
            <a:r>
              <a:rPr b="1" i="0" lang="en-US" sz="2000" u="none" cap="none" strike="noStrike">
                <a:solidFill>
                  <a:srgbClr val="C00000"/>
                </a:solidFill>
                <a:latin typeface="Times"/>
                <a:ea typeface="Times"/>
                <a:cs typeface="Times"/>
                <a:sym typeface="Times"/>
              </a:rPr>
              <a:t>random amount of time.</a:t>
            </a:r>
            <a:endParaRPr/>
          </a:p>
          <a:p>
            <a:pPr indent="0" lvl="0" marL="0" marR="0" rtl="0" algn="l">
              <a:lnSpc>
                <a:spcPct val="100000"/>
              </a:lnSpc>
              <a:spcBef>
                <a:spcPts val="0"/>
              </a:spcBef>
              <a:spcAft>
                <a:spcPts val="0"/>
              </a:spcAft>
              <a:buNone/>
            </a:pPr>
            <a:br>
              <a:rPr b="0" i="0" lang="en-US" sz="2000" u="none" cap="none" strike="noStrike">
                <a:solidFill>
                  <a:schemeClr val="dk1"/>
                </a:solidFill>
                <a:latin typeface="Times"/>
                <a:ea typeface="Times"/>
                <a:cs typeface="Times"/>
                <a:sym typeface="Times"/>
              </a:rPr>
            </a:br>
            <a:endParaRPr b="0" i="0" sz="2000" u="none" cap="none" strike="noStrike">
              <a:solidFill>
                <a:schemeClr val="dk1"/>
              </a:solidFill>
              <a:latin typeface="Times"/>
              <a:ea typeface="Times"/>
              <a:cs typeface="Times"/>
              <a:sym typeface="Time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28">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28">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28">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28">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28">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28">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28">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28">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28">
                                            <p:txEl>
                                              <p:pRg end="8" st="8"/>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11"/>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lang="en-US">
                <a:latin typeface="Times New Roman"/>
                <a:ea typeface="Times New Roman"/>
                <a:cs typeface="Times New Roman"/>
                <a:sym typeface="Times New Roman"/>
              </a:rPr>
              <a:t>9/19/2022</a:t>
            </a:r>
            <a:endParaRPr>
              <a:latin typeface="Times New Roman"/>
              <a:ea typeface="Times New Roman"/>
              <a:cs typeface="Times New Roman"/>
              <a:sym typeface="Times New Roman"/>
            </a:endParaRPr>
          </a:p>
        </p:txBody>
      </p:sp>
      <p:sp>
        <p:nvSpPr>
          <p:cNvPr id="252" name="Google Shape;252;p11"/>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lang="en-US">
                <a:latin typeface="Times New Roman"/>
                <a:ea typeface="Times New Roman"/>
                <a:cs typeface="Times New Roman"/>
                <a:sym typeface="Times New Roman"/>
              </a:rPr>
              <a:t>SY BTech         Computer Networks     Module 2    Sem 3     2022-23</a:t>
            </a:r>
            <a:endParaRPr>
              <a:latin typeface="Times New Roman"/>
              <a:ea typeface="Times New Roman"/>
              <a:cs typeface="Times New Roman"/>
              <a:sym typeface="Times New Roman"/>
            </a:endParaRPr>
          </a:p>
        </p:txBody>
      </p:sp>
      <p:sp>
        <p:nvSpPr>
          <p:cNvPr id="253" name="Google Shape;253;p11"/>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800"/>
              <a:buNone/>
            </a:pPr>
            <a:fld id="{00000000-1234-1234-1234-123412341234}" type="slidenum">
              <a:rPr lang="en-US">
                <a:latin typeface="Times New Roman"/>
                <a:ea typeface="Times New Roman"/>
                <a:cs typeface="Times New Roman"/>
                <a:sym typeface="Times New Roman"/>
              </a:rPr>
              <a:t>‹#›</a:t>
            </a:fld>
            <a:endParaRPr>
              <a:latin typeface="Times New Roman"/>
              <a:ea typeface="Times New Roman"/>
              <a:cs typeface="Times New Roman"/>
              <a:sym typeface="Times New Roman"/>
            </a:endParaRPr>
          </a:p>
        </p:txBody>
      </p:sp>
      <p:sp>
        <p:nvSpPr>
          <p:cNvPr id="254" name="Google Shape;254;p11"/>
          <p:cNvSpPr/>
          <p:nvPr/>
        </p:nvSpPr>
        <p:spPr>
          <a:xfrm>
            <a:off x="41077" y="55121"/>
            <a:ext cx="490538" cy="589736"/>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3300"/>
              <a:buFont typeface="Arial"/>
              <a:buNone/>
            </a:pPr>
            <a:r>
              <a:t/>
            </a:r>
            <a:endParaRPr b="0" i="0" sz="3300" u="none" cap="none" strike="noStrike">
              <a:solidFill>
                <a:schemeClr val="dk1"/>
              </a:solidFill>
              <a:latin typeface="Times New Roman"/>
              <a:ea typeface="Times New Roman"/>
              <a:cs typeface="Times New Roman"/>
              <a:sym typeface="Times New Roman"/>
            </a:endParaRPr>
          </a:p>
        </p:txBody>
      </p:sp>
      <p:cxnSp>
        <p:nvCxnSpPr>
          <p:cNvPr id="255" name="Google Shape;255;p11"/>
          <p:cNvCxnSpPr/>
          <p:nvPr/>
        </p:nvCxnSpPr>
        <p:spPr>
          <a:xfrm flipH="1" rot="10800000">
            <a:off x="-7737" y="611782"/>
            <a:ext cx="9144000" cy="20782"/>
          </a:xfrm>
          <a:prstGeom prst="straightConnector1">
            <a:avLst/>
          </a:prstGeom>
          <a:noFill/>
          <a:ln cap="flat" cmpd="sng" w="9525">
            <a:solidFill>
              <a:srgbClr val="00B050"/>
            </a:solidFill>
            <a:prstDash val="solid"/>
            <a:round/>
            <a:headEnd len="sm" w="sm" type="none"/>
            <a:tailEnd len="sm" w="sm" type="none"/>
          </a:ln>
        </p:spPr>
      </p:cxnSp>
      <p:sp>
        <p:nvSpPr>
          <p:cNvPr id="256" name="Google Shape;256;p11"/>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Times New Roman"/>
              <a:ea typeface="Times New Roman"/>
              <a:cs typeface="Times New Roman"/>
              <a:sym typeface="Times New Roman"/>
            </a:endParaRPr>
          </a:p>
        </p:txBody>
      </p:sp>
      <p:cxnSp>
        <p:nvCxnSpPr>
          <p:cNvPr id="257" name="Google Shape;257;p11"/>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258" name="Google Shape;258;p11"/>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sp>
        <p:nvSpPr>
          <p:cNvPr id="259" name="Google Shape;259;p11"/>
          <p:cNvSpPr txBox="1"/>
          <p:nvPr/>
        </p:nvSpPr>
        <p:spPr>
          <a:xfrm>
            <a:off x="1234304" y="68666"/>
            <a:ext cx="4233311" cy="469800"/>
          </a:xfrm>
          <a:prstGeom prst="rect">
            <a:avLst/>
          </a:prstGeom>
          <a:noFill/>
          <a:ln>
            <a:noFill/>
          </a:ln>
        </p:spPr>
        <p:txBody>
          <a:bodyPr anchorCtr="0" anchor="b" bIns="34275" lIns="68575" spcFirstLastPara="1" rIns="68575" wrap="square" tIns="34275">
            <a:noAutofit/>
          </a:bodyPr>
          <a:lstStyle/>
          <a:p>
            <a:pPr indent="0" lvl="0" marL="0" marR="0" rtl="0" algn="l">
              <a:lnSpc>
                <a:spcPct val="100000"/>
              </a:lnSpc>
              <a:spcBef>
                <a:spcPts val="0"/>
              </a:spcBef>
              <a:spcAft>
                <a:spcPts val="0"/>
              </a:spcAft>
              <a:buNone/>
            </a:pPr>
            <a:r>
              <a:rPr b="1" i="0" lang="en-US" sz="3200" u="none" cap="none" strike="noStrike">
                <a:solidFill>
                  <a:srgbClr val="002060"/>
                </a:solidFill>
                <a:latin typeface="Times New Roman"/>
                <a:ea typeface="Times New Roman"/>
                <a:cs typeface="Times New Roman"/>
                <a:sym typeface="Times New Roman"/>
              </a:rPr>
              <a:t>Data Link Layer</a:t>
            </a:r>
            <a:endParaRPr b="0" i="0" sz="1400" u="none" cap="none" strike="noStrike">
              <a:solidFill>
                <a:srgbClr val="000000"/>
              </a:solidFill>
              <a:latin typeface="Times New Roman"/>
              <a:ea typeface="Times New Roman"/>
              <a:cs typeface="Times New Roman"/>
              <a:sym typeface="Times New Roman"/>
            </a:endParaRPr>
          </a:p>
        </p:txBody>
      </p:sp>
      <p:sp>
        <p:nvSpPr>
          <p:cNvPr id="260" name="Google Shape;260;p11"/>
          <p:cNvSpPr txBox="1"/>
          <p:nvPr/>
        </p:nvSpPr>
        <p:spPr>
          <a:xfrm>
            <a:off x="648890" y="644857"/>
            <a:ext cx="5595102" cy="3984293"/>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None/>
            </a:pPr>
            <a:r>
              <a:rPr b="0" i="0" lang="en-US" sz="2600" u="none" cap="none" strike="noStrike">
                <a:solidFill>
                  <a:srgbClr val="000000"/>
                </a:solidFill>
                <a:latin typeface="Times New Roman"/>
                <a:ea typeface="Times New Roman"/>
                <a:cs typeface="Times New Roman"/>
                <a:sym typeface="Times New Roman"/>
              </a:rPr>
              <a:t>The data link layer is </a:t>
            </a:r>
            <a:r>
              <a:rPr b="0" i="0" lang="en-US" sz="2600" u="none" cap="none" strike="noStrike">
                <a:solidFill>
                  <a:srgbClr val="FF0000"/>
                </a:solidFill>
                <a:latin typeface="Times New Roman"/>
                <a:ea typeface="Times New Roman"/>
                <a:cs typeface="Times New Roman"/>
                <a:sym typeface="Times New Roman"/>
              </a:rPr>
              <a:t>responsible for the </a:t>
            </a:r>
            <a:r>
              <a:rPr b="1" i="0" lang="en-US" sz="2600" u="none" cap="none" strike="noStrike">
                <a:solidFill>
                  <a:srgbClr val="C00000"/>
                </a:solidFill>
                <a:latin typeface="Times New Roman"/>
                <a:ea typeface="Times New Roman"/>
                <a:cs typeface="Times New Roman"/>
                <a:sym typeface="Times New Roman"/>
              </a:rPr>
              <a:t>node-to-node</a:t>
            </a:r>
            <a:r>
              <a:rPr b="0" i="0" lang="en-US" sz="2600" u="none" cap="none" strike="noStrike">
                <a:solidFill>
                  <a:srgbClr val="FF0000"/>
                </a:solidFill>
                <a:latin typeface="Times New Roman"/>
                <a:ea typeface="Times New Roman"/>
                <a:cs typeface="Times New Roman"/>
                <a:sym typeface="Times New Roman"/>
              </a:rPr>
              <a:t> delivery </a:t>
            </a:r>
            <a:r>
              <a:rPr b="0" i="0" lang="en-US" sz="2600" u="none" cap="none" strike="noStrike">
                <a:solidFill>
                  <a:srgbClr val="000000"/>
                </a:solidFill>
                <a:latin typeface="Times New Roman"/>
                <a:ea typeface="Times New Roman"/>
                <a:cs typeface="Times New Roman"/>
                <a:sym typeface="Times New Roman"/>
              </a:rPr>
              <a:t>of the message. </a:t>
            </a:r>
            <a:endParaRPr/>
          </a:p>
          <a:p>
            <a:pPr indent="0" lvl="0" marL="0" marR="0" rtl="0" algn="just">
              <a:lnSpc>
                <a:spcPct val="100000"/>
              </a:lnSpc>
              <a:spcBef>
                <a:spcPts val="0"/>
              </a:spcBef>
              <a:spcAft>
                <a:spcPts val="0"/>
              </a:spcAft>
              <a:buNone/>
            </a:pPr>
            <a:r>
              <a:rPr b="0" i="0" lang="en-US" sz="2600" u="none" cap="none" strike="noStrike">
                <a:solidFill>
                  <a:srgbClr val="000000"/>
                </a:solidFill>
                <a:latin typeface="Times New Roman"/>
                <a:ea typeface="Times New Roman"/>
                <a:cs typeface="Times New Roman"/>
                <a:sym typeface="Times New Roman"/>
              </a:rPr>
              <a:t>The main function of this layer is to make sure </a:t>
            </a:r>
            <a:r>
              <a:rPr b="1" i="0" lang="en-US" sz="2600" u="none" cap="none" strike="noStrike">
                <a:solidFill>
                  <a:srgbClr val="C00000"/>
                </a:solidFill>
                <a:latin typeface="Times New Roman"/>
                <a:ea typeface="Times New Roman"/>
                <a:cs typeface="Times New Roman"/>
                <a:sym typeface="Times New Roman"/>
              </a:rPr>
              <a:t>data transfer is error-free </a:t>
            </a:r>
            <a:r>
              <a:rPr b="0" i="0" lang="en-US" sz="2600" u="none" cap="none" strike="noStrike">
                <a:solidFill>
                  <a:srgbClr val="000000"/>
                </a:solidFill>
                <a:latin typeface="Times New Roman"/>
                <a:ea typeface="Times New Roman"/>
                <a:cs typeface="Times New Roman"/>
                <a:sym typeface="Times New Roman"/>
              </a:rPr>
              <a:t>from one node to another, over the physical layer. </a:t>
            </a:r>
            <a:endParaRPr/>
          </a:p>
          <a:p>
            <a:pPr indent="0" lvl="0" marL="0" marR="0" rtl="0" algn="just">
              <a:lnSpc>
                <a:spcPct val="100000"/>
              </a:lnSpc>
              <a:spcBef>
                <a:spcPts val="0"/>
              </a:spcBef>
              <a:spcAft>
                <a:spcPts val="0"/>
              </a:spcAft>
              <a:buNone/>
            </a:pPr>
            <a:r>
              <a:rPr b="0" i="0" lang="en-US" sz="2600" u="none" cap="none" strike="noStrike">
                <a:solidFill>
                  <a:srgbClr val="000000"/>
                </a:solidFill>
                <a:latin typeface="Times New Roman"/>
                <a:ea typeface="Times New Roman"/>
                <a:cs typeface="Times New Roman"/>
                <a:sym typeface="Times New Roman"/>
              </a:rPr>
              <a:t>When a packet arrives in a network, it is the responsibility of DLL to </a:t>
            </a:r>
            <a:r>
              <a:rPr b="1" i="0" lang="en-US" sz="2600" u="none" cap="none" strike="noStrike">
                <a:solidFill>
                  <a:srgbClr val="002060"/>
                </a:solidFill>
                <a:latin typeface="Times New Roman"/>
                <a:ea typeface="Times New Roman"/>
                <a:cs typeface="Times New Roman"/>
                <a:sym typeface="Times New Roman"/>
              </a:rPr>
              <a:t>transmit the packet to the Host using </a:t>
            </a:r>
            <a:r>
              <a:rPr b="0" i="0" lang="en-US" sz="2600" u="none" cap="none" strike="noStrike">
                <a:solidFill>
                  <a:srgbClr val="FF0000"/>
                </a:solidFill>
                <a:latin typeface="Times New Roman"/>
                <a:ea typeface="Times New Roman"/>
                <a:cs typeface="Times New Roman"/>
                <a:sym typeface="Times New Roman"/>
              </a:rPr>
              <a:t>its </a:t>
            </a:r>
            <a:r>
              <a:rPr b="1" i="0" lang="en-US" sz="2600" u="none" cap="none" strike="noStrike">
                <a:solidFill>
                  <a:srgbClr val="FF0000"/>
                </a:solidFill>
                <a:latin typeface="Times New Roman"/>
                <a:ea typeface="Times New Roman"/>
                <a:cs typeface="Times New Roman"/>
                <a:sym typeface="Times New Roman"/>
              </a:rPr>
              <a:t>MAC address -48 bits</a:t>
            </a:r>
            <a:r>
              <a:rPr b="0" i="0" lang="en-US" sz="2600" u="none" cap="none" strike="noStrike">
                <a:solidFill>
                  <a:srgbClr val="FF0000"/>
                </a:solidFill>
                <a:latin typeface="Times New Roman"/>
                <a:ea typeface="Times New Roman"/>
                <a:cs typeface="Times New Roman"/>
                <a:sym typeface="Times New Roman"/>
              </a:rPr>
              <a:t>. </a:t>
            </a:r>
            <a:r>
              <a:rPr b="1" i="0" lang="en-US" sz="1600" u="none" cap="none" strike="noStrike">
                <a:solidFill>
                  <a:srgbClr val="FF0000"/>
                </a:solidFill>
                <a:latin typeface="Times New Roman"/>
                <a:ea typeface="Times New Roman"/>
                <a:cs typeface="Times New Roman"/>
                <a:sym typeface="Times New Roman"/>
              </a:rPr>
              <a:t>(</a:t>
            </a:r>
            <a:r>
              <a:rPr b="1" i="0" lang="en-US" sz="1600" u="none" cap="none" strike="noStrike">
                <a:solidFill>
                  <a:srgbClr val="000000"/>
                </a:solidFill>
                <a:latin typeface="Times New Roman"/>
                <a:ea typeface="Times New Roman"/>
                <a:cs typeface="Times New Roman"/>
                <a:sym typeface="Times New Roman"/>
              </a:rPr>
              <a:t>media access control address).</a:t>
            </a:r>
            <a:endParaRPr b="1" i="0" sz="1600" u="none" cap="none" strike="noStrike">
              <a:solidFill>
                <a:srgbClr val="FF0000"/>
              </a:solidFill>
              <a:latin typeface="Times New Roman"/>
              <a:ea typeface="Times New Roman"/>
              <a:cs typeface="Times New Roman"/>
              <a:sym typeface="Times New Roman"/>
            </a:endParaRPr>
          </a:p>
          <a:p>
            <a:pPr indent="0" lvl="0" marL="0" marR="0" rtl="0" algn="just">
              <a:lnSpc>
                <a:spcPct val="100000"/>
              </a:lnSpc>
              <a:spcBef>
                <a:spcPts val="0"/>
              </a:spcBef>
              <a:spcAft>
                <a:spcPts val="0"/>
              </a:spcAft>
              <a:buNone/>
            </a:pPr>
            <a:br>
              <a:rPr b="0" i="0" lang="en-US" sz="2600" u="none" cap="none" strike="noStrike">
                <a:solidFill>
                  <a:srgbClr val="000000"/>
                </a:solidFill>
                <a:latin typeface="Times New Roman"/>
                <a:ea typeface="Times New Roman"/>
                <a:cs typeface="Times New Roman"/>
                <a:sym typeface="Times New Roman"/>
              </a:rPr>
            </a:br>
            <a:endParaRPr b="0" i="0" sz="2600" u="none" cap="none" strike="noStrike">
              <a:solidFill>
                <a:srgbClr val="000000"/>
              </a:solidFill>
              <a:latin typeface="Times New Roman"/>
              <a:ea typeface="Times New Roman"/>
              <a:cs typeface="Times New Roman"/>
              <a:sym typeface="Times New Roman"/>
            </a:endParaRPr>
          </a:p>
        </p:txBody>
      </p:sp>
      <p:pic>
        <p:nvPicPr>
          <p:cNvPr descr="Lightbox" id="261" name="Google Shape;261;p11"/>
          <p:cNvPicPr preferRelativeResize="0"/>
          <p:nvPr/>
        </p:nvPicPr>
        <p:blipFill rotWithShape="1">
          <a:blip r:embed="rId4">
            <a:alphaModFix/>
          </a:blip>
          <a:srcRect b="0" l="0" r="0" t="0"/>
          <a:stretch/>
        </p:blipFill>
        <p:spPr>
          <a:xfrm>
            <a:off x="6301737" y="211184"/>
            <a:ext cx="2538919" cy="396888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0">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0">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0">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0">
                                            <p:txEl>
                                              <p:pRg end="3" st="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4" name="Shape 1934"/>
        <p:cNvGrpSpPr/>
        <p:nvPr/>
      </p:nvGrpSpPr>
      <p:grpSpPr>
        <a:xfrm>
          <a:off x="0" y="0"/>
          <a:ext cx="0" cy="0"/>
          <a:chOff x="0" y="0"/>
          <a:chExt cx="0" cy="0"/>
        </a:xfrm>
      </p:grpSpPr>
      <p:sp>
        <p:nvSpPr>
          <p:cNvPr id="1935" name="Google Shape;1935;p110"/>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b="1" lang="en-US" sz="800">
                <a:solidFill>
                  <a:schemeClr val="dk1"/>
                </a:solidFill>
                <a:latin typeface="Times"/>
                <a:ea typeface="Times"/>
                <a:cs typeface="Times"/>
                <a:sym typeface="Times"/>
              </a:rPr>
              <a:t>9/19/2022</a:t>
            </a:r>
            <a:endParaRPr b="1" sz="800">
              <a:solidFill>
                <a:schemeClr val="dk1"/>
              </a:solidFill>
              <a:latin typeface="Times"/>
              <a:ea typeface="Times"/>
              <a:cs typeface="Times"/>
              <a:sym typeface="Times"/>
            </a:endParaRPr>
          </a:p>
        </p:txBody>
      </p:sp>
      <p:sp>
        <p:nvSpPr>
          <p:cNvPr id="1936" name="Google Shape;1936;p110"/>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b="1" lang="en-US" sz="800">
                <a:solidFill>
                  <a:schemeClr val="dk1"/>
                </a:solidFill>
                <a:latin typeface="Times"/>
                <a:ea typeface="Times"/>
                <a:cs typeface="Times"/>
                <a:sym typeface="Times"/>
              </a:rPr>
              <a:t>SY BTech         Computer Networks     Module 2    Sem 3     2022-23</a:t>
            </a:r>
            <a:endParaRPr b="1" sz="800">
              <a:solidFill>
                <a:schemeClr val="dk1"/>
              </a:solidFill>
              <a:latin typeface="Times"/>
              <a:ea typeface="Times"/>
              <a:cs typeface="Times"/>
              <a:sym typeface="Times"/>
            </a:endParaRPr>
          </a:p>
        </p:txBody>
      </p:sp>
      <p:sp>
        <p:nvSpPr>
          <p:cNvPr id="1937" name="Google Shape;1937;p110"/>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US" sz="900">
                <a:solidFill>
                  <a:schemeClr val="dk1"/>
                </a:solidFill>
                <a:latin typeface="Times"/>
                <a:ea typeface="Times"/>
                <a:cs typeface="Times"/>
                <a:sym typeface="Times"/>
              </a:rPr>
              <a:t>‹#›</a:t>
            </a:fld>
            <a:endParaRPr sz="900">
              <a:solidFill>
                <a:schemeClr val="dk1"/>
              </a:solidFill>
              <a:latin typeface="Times"/>
              <a:ea typeface="Times"/>
              <a:cs typeface="Times"/>
              <a:sym typeface="Times"/>
            </a:endParaRPr>
          </a:p>
        </p:txBody>
      </p:sp>
      <p:sp>
        <p:nvSpPr>
          <p:cNvPr id="1938" name="Google Shape;1938;p110"/>
          <p:cNvSpPr/>
          <p:nvPr/>
        </p:nvSpPr>
        <p:spPr>
          <a:xfrm>
            <a:off x="41077" y="36119"/>
            <a:ext cx="490538" cy="589736"/>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3300"/>
              <a:buFont typeface="Arial"/>
              <a:buNone/>
            </a:pPr>
            <a:r>
              <a:t/>
            </a:r>
            <a:endParaRPr b="0" i="0" sz="3300" u="none" cap="none" strike="noStrike">
              <a:solidFill>
                <a:schemeClr val="dk1"/>
              </a:solidFill>
              <a:latin typeface="Times"/>
              <a:ea typeface="Times"/>
              <a:cs typeface="Times"/>
              <a:sym typeface="Times"/>
            </a:endParaRPr>
          </a:p>
        </p:txBody>
      </p:sp>
      <p:cxnSp>
        <p:nvCxnSpPr>
          <p:cNvPr id="1939" name="Google Shape;1939;p110"/>
          <p:cNvCxnSpPr/>
          <p:nvPr/>
        </p:nvCxnSpPr>
        <p:spPr>
          <a:xfrm flipH="1" rot="10800000">
            <a:off x="-7737" y="611782"/>
            <a:ext cx="9144000" cy="20782"/>
          </a:xfrm>
          <a:prstGeom prst="straightConnector1">
            <a:avLst/>
          </a:prstGeom>
          <a:noFill/>
          <a:ln cap="flat" cmpd="sng" w="9525">
            <a:solidFill>
              <a:srgbClr val="00B050"/>
            </a:solidFill>
            <a:prstDash val="solid"/>
            <a:round/>
            <a:headEnd len="sm" w="sm" type="none"/>
            <a:tailEnd len="sm" w="sm" type="none"/>
          </a:ln>
        </p:spPr>
      </p:cxnSp>
      <p:sp>
        <p:nvSpPr>
          <p:cNvPr id="1940" name="Google Shape;1940;p110"/>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Times"/>
              <a:ea typeface="Times"/>
              <a:cs typeface="Times"/>
              <a:sym typeface="Times"/>
            </a:endParaRPr>
          </a:p>
        </p:txBody>
      </p:sp>
      <p:cxnSp>
        <p:nvCxnSpPr>
          <p:cNvPr id="1941" name="Google Shape;1941;p110"/>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1942" name="Google Shape;1942;p110"/>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sp>
        <p:nvSpPr>
          <p:cNvPr id="1943" name="Google Shape;1943;p110"/>
          <p:cNvSpPr txBox="1"/>
          <p:nvPr/>
        </p:nvSpPr>
        <p:spPr>
          <a:xfrm>
            <a:off x="813812" y="103038"/>
            <a:ext cx="7847700" cy="469800"/>
          </a:xfrm>
          <a:prstGeom prst="rect">
            <a:avLst/>
          </a:prstGeom>
          <a:noFill/>
          <a:ln>
            <a:noFill/>
          </a:ln>
        </p:spPr>
        <p:txBody>
          <a:bodyPr anchorCtr="0" anchor="b" bIns="34275" lIns="68575" spcFirstLastPara="1" rIns="68575" wrap="square" tIns="34275">
            <a:noAutofit/>
          </a:bodyPr>
          <a:lstStyle/>
          <a:p>
            <a:pPr indent="0" lvl="0" marL="0" marR="0" rtl="0" algn="l">
              <a:lnSpc>
                <a:spcPct val="100000"/>
              </a:lnSpc>
              <a:spcBef>
                <a:spcPts val="0"/>
              </a:spcBef>
              <a:spcAft>
                <a:spcPts val="0"/>
              </a:spcAft>
              <a:buNone/>
            </a:pPr>
            <a:r>
              <a:rPr b="1" i="0" lang="en-US" sz="3200" u="none" cap="none" strike="noStrike">
                <a:solidFill>
                  <a:srgbClr val="002060"/>
                </a:solidFill>
                <a:latin typeface="Times New Roman"/>
                <a:ea typeface="Times New Roman"/>
                <a:cs typeface="Times New Roman"/>
                <a:sym typeface="Times New Roman"/>
              </a:rPr>
              <a:t>ALOHA </a:t>
            </a:r>
            <a:endParaRPr b="0" i="0" sz="1400" u="none" cap="none" strike="noStrike">
              <a:solidFill>
                <a:srgbClr val="000000"/>
              </a:solidFill>
              <a:latin typeface="Times New Roman"/>
              <a:ea typeface="Times New Roman"/>
              <a:cs typeface="Times New Roman"/>
              <a:sym typeface="Times New Roman"/>
            </a:endParaRPr>
          </a:p>
        </p:txBody>
      </p:sp>
      <p:pic>
        <p:nvPicPr>
          <p:cNvPr descr="Multiple access protocol- ALOHA, CSMA, CSMA/CA and CSMA/CD" id="1944" name="Google Shape;1944;p110"/>
          <p:cNvPicPr preferRelativeResize="0"/>
          <p:nvPr/>
        </p:nvPicPr>
        <p:blipFill rotWithShape="1">
          <a:blip r:embed="rId4">
            <a:alphaModFix/>
          </a:blip>
          <a:srcRect b="0" l="0" r="0" t="0"/>
          <a:stretch/>
        </p:blipFill>
        <p:spPr>
          <a:xfrm>
            <a:off x="999808" y="623975"/>
            <a:ext cx="7475708" cy="1294648"/>
          </a:xfrm>
          <a:prstGeom prst="rect">
            <a:avLst/>
          </a:prstGeom>
          <a:noFill/>
          <a:ln>
            <a:noFill/>
          </a:ln>
        </p:spPr>
      </p:pic>
      <p:pic>
        <p:nvPicPr>
          <p:cNvPr id="1945" name="Google Shape;1945;p110"/>
          <p:cNvPicPr preferRelativeResize="0"/>
          <p:nvPr/>
        </p:nvPicPr>
        <p:blipFill rotWithShape="1">
          <a:blip r:embed="rId5">
            <a:alphaModFix/>
          </a:blip>
          <a:srcRect b="0" l="0" r="0" t="0"/>
          <a:stretch/>
        </p:blipFill>
        <p:spPr>
          <a:xfrm>
            <a:off x="813812" y="2122360"/>
            <a:ext cx="2371725" cy="294815"/>
          </a:xfrm>
          <a:prstGeom prst="rect">
            <a:avLst/>
          </a:prstGeom>
          <a:noFill/>
          <a:ln>
            <a:noFill/>
          </a:ln>
        </p:spPr>
      </p:pic>
      <p:pic>
        <p:nvPicPr>
          <p:cNvPr id="1946" name="Google Shape;1946;p110"/>
          <p:cNvPicPr preferRelativeResize="0"/>
          <p:nvPr/>
        </p:nvPicPr>
        <p:blipFill rotWithShape="1">
          <a:blip r:embed="rId6">
            <a:alphaModFix/>
          </a:blip>
          <a:srcRect b="0" l="0" r="0" t="0"/>
          <a:stretch/>
        </p:blipFill>
        <p:spPr>
          <a:xfrm>
            <a:off x="839600" y="2522127"/>
            <a:ext cx="7668296" cy="924079"/>
          </a:xfrm>
          <a:prstGeom prst="rect">
            <a:avLst/>
          </a:prstGeom>
          <a:noFill/>
          <a:ln>
            <a:noFill/>
          </a:ln>
        </p:spPr>
      </p:pic>
      <p:pic>
        <p:nvPicPr>
          <p:cNvPr id="1947" name="Google Shape;1947;p110"/>
          <p:cNvPicPr preferRelativeResize="0"/>
          <p:nvPr/>
        </p:nvPicPr>
        <p:blipFill rotWithShape="1">
          <a:blip r:embed="rId7">
            <a:alphaModFix/>
          </a:blip>
          <a:srcRect b="0" l="0" r="0" t="0"/>
          <a:stretch/>
        </p:blipFill>
        <p:spPr>
          <a:xfrm>
            <a:off x="822960" y="3497343"/>
            <a:ext cx="7757651" cy="1131807"/>
          </a:xfrm>
          <a:prstGeom prst="rect">
            <a:avLst/>
          </a:prstGeom>
          <a:noFill/>
          <a:ln>
            <a:noFill/>
          </a:ln>
        </p:spPr>
      </p:pic>
      <p:cxnSp>
        <p:nvCxnSpPr>
          <p:cNvPr id="1948" name="Google Shape;1948;p110"/>
          <p:cNvCxnSpPr/>
          <p:nvPr/>
        </p:nvCxnSpPr>
        <p:spPr>
          <a:xfrm>
            <a:off x="591145" y="1918623"/>
            <a:ext cx="8552855" cy="0"/>
          </a:xfrm>
          <a:prstGeom prst="straightConnector1">
            <a:avLst/>
          </a:prstGeom>
          <a:noFill/>
          <a:ln cap="flat" cmpd="sng" w="76200">
            <a:solidFill>
              <a:srgbClr val="4561AA"/>
            </a:solidFill>
            <a:prstDash val="solid"/>
            <a:round/>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4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4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4" name="Shape 1954"/>
        <p:cNvGrpSpPr/>
        <p:nvPr/>
      </p:nvGrpSpPr>
      <p:grpSpPr>
        <a:xfrm>
          <a:off x="0" y="0"/>
          <a:ext cx="0" cy="0"/>
          <a:chOff x="0" y="0"/>
          <a:chExt cx="0" cy="0"/>
        </a:xfrm>
      </p:grpSpPr>
      <p:sp>
        <p:nvSpPr>
          <p:cNvPr id="1955" name="Google Shape;1955;p111"/>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b="1" lang="en-US" sz="800">
                <a:solidFill>
                  <a:schemeClr val="dk1"/>
                </a:solidFill>
                <a:latin typeface="Times"/>
                <a:ea typeface="Times"/>
                <a:cs typeface="Times"/>
                <a:sym typeface="Times"/>
              </a:rPr>
              <a:t>9/19/2022</a:t>
            </a:r>
            <a:endParaRPr b="1" sz="800">
              <a:solidFill>
                <a:schemeClr val="dk1"/>
              </a:solidFill>
              <a:latin typeface="Times"/>
              <a:ea typeface="Times"/>
              <a:cs typeface="Times"/>
              <a:sym typeface="Times"/>
            </a:endParaRPr>
          </a:p>
        </p:txBody>
      </p:sp>
      <p:sp>
        <p:nvSpPr>
          <p:cNvPr id="1956" name="Google Shape;1956;p111"/>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b="1" lang="en-US" sz="800">
                <a:solidFill>
                  <a:schemeClr val="dk1"/>
                </a:solidFill>
                <a:latin typeface="Times"/>
                <a:ea typeface="Times"/>
                <a:cs typeface="Times"/>
                <a:sym typeface="Times"/>
              </a:rPr>
              <a:t>SY BTech         Computer Networks     Module 2    Sem 3     2022-23</a:t>
            </a:r>
            <a:endParaRPr b="1" sz="800">
              <a:solidFill>
                <a:schemeClr val="dk1"/>
              </a:solidFill>
              <a:latin typeface="Times"/>
              <a:ea typeface="Times"/>
              <a:cs typeface="Times"/>
              <a:sym typeface="Times"/>
            </a:endParaRPr>
          </a:p>
        </p:txBody>
      </p:sp>
      <p:sp>
        <p:nvSpPr>
          <p:cNvPr id="1957" name="Google Shape;1957;p111"/>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US" sz="900">
                <a:solidFill>
                  <a:schemeClr val="dk1"/>
                </a:solidFill>
                <a:latin typeface="Times"/>
                <a:ea typeface="Times"/>
                <a:cs typeface="Times"/>
                <a:sym typeface="Times"/>
              </a:rPr>
              <a:t>‹#›</a:t>
            </a:fld>
            <a:endParaRPr sz="900">
              <a:solidFill>
                <a:schemeClr val="dk1"/>
              </a:solidFill>
              <a:latin typeface="Times"/>
              <a:ea typeface="Times"/>
              <a:cs typeface="Times"/>
              <a:sym typeface="Times"/>
            </a:endParaRPr>
          </a:p>
        </p:txBody>
      </p:sp>
      <p:sp>
        <p:nvSpPr>
          <p:cNvPr id="1958" name="Google Shape;1958;p111"/>
          <p:cNvSpPr/>
          <p:nvPr/>
        </p:nvSpPr>
        <p:spPr>
          <a:xfrm>
            <a:off x="41077" y="36119"/>
            <a:ext cx="490538" cy="589736"/>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3300"/>
              <a:buFont typeface="Arial"/>
              <a:buNone/>
            </a:pPr>
            <a:r>
              <a:t/>
            </a:r>
            <a:endParaRPr b="0" i="0" sz="3300" u="none" cap="none" strike="noStrike">
              <a:solidFill>
                <a:schemeClr val="dk1"/>
              </a:solidFill>
              <a:latin typeface="Times"/>
              <a:ea typeface="Times"/>
              <a:cs typeface="Times"/>
              <a:sym typeface="Times"/>
            </a:endParaRPr>
          </a:p>
        </p:txBody>
      </p:sp>
      <p:cxnSp>
        <p:nvCxnSpPr>
          <p:cNvPr id="1959" name="Google Shape;1959;p111"/>
          <p:cNvCxnSpPr/>
          <p:nvPr/>
        </p:nvCxnSpPr>
        <p:spPr>
          <a:xfrm flipH="1" rot="10800000">
            <a:off x="-7737" y="611782"/>
            <a:ext cx="9144000" cy="20782"/>
          </a:xfrm>
          <a:prstGeom prst="straightConnector1">
            <a:avLst/>
          </a:prstGeom>
          <a:noFill/>
          <a:ln cap="flat" cmpd="sng" w="9525">
            <a:solidFill>
              <a:srgbClr val="00B050"/>
            </a:solidFill>
            <a:prstDash val="solid"/>
            <a:round/>
            <a:headEnd len="sm" w="sm" type="none"/>
            <a:tailEnd len="sm" w="sm" type="none"/>
          </a:ln>
        </p:spPr>
      </p:cxnSp>
      <p:sp>
        <p:nvSpPr>
          <p:cNvPr id="1960" name="Google Shape;1960;p111"/>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Times"/>
              <a:ea typeface="Times"/>
              <a:cs typeface="Times"/>
              <a:sym typeface="Times"/>
            </a:endParaRPr>
          </a:p>
        </p:txBody>
      </p:sp>
      <p:cxnSp>
        <p:nvCxnSpPr>
          <p:cNvPr id="1961" name="Google Shape;1961;p111"/>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1962" name="Google Shape;1962;p111"/>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sp>
        <p:nvSpPr>
          <p:cNvPr id="1963" name="Google Shape;1963;p111"/>
          <p:cNvSpPr txBox="1"/>
          <p:nvPr/>
        </p:nvSpPr>
        <p:spPr>
          <a:xfrm>
            <a:off x="939854" y="68666"/>
            <a:ext cx="3120517" cy="469800"/>
          </a:xfrm>
          <a:prstGeom prst="rect">
            <a:avLst/>
          </a:prstGeom>
          <a:noFill/>
          <a:ln>
            <a:noFill/>
          </a:ln>
        </p:spPr>
        <p:txBody>
          <a:bodyPr anchorCtr="0" anchor="b" bIns="34275" lIns="68575" spcFirstLastPara="1" rIns="68575" wrap="square" tIns="34275">
            <a:noAutofit/>
          </a:bodyPr>
          <a:lstStyle/>
          <a:p>
            <a:pPr indent="0" lvl="0" marL="0" marR="0" rtl="0" algn="l">
              <a:lnSpc>
                <a:spcPct val="100000"/>
              </a:lnSpc>
              <a:spcBef>
                <a:spcPts val="0"/>
              </a:spcBef>
              <a:spcAft>
                <a:spcPts val="0"/>
              </a:spcAft>
              <a:buNone/>
            </a:pPr>
            <a:r>
              <a:rPr b="1" i="0" lang="en-US" sz="3200" u="none" cap="none" strike="noStrike">
                <a:solidFill>
                  <a:srgbClr val="002060"/>
                </a:solidFill>
                <a:latin typeface="Times"/>
                <a:ea typeface="Times"/>
                <a:cs typeface="Times"/>
                <a:sym typeface="Times"/>
              </a:rPr>
              <a:t>Pure ALOHA </a:t>
            </a:r>
            <a:endParaRPr b="0" i="0" sz="1400" u="none" cap="none" strike="noStrike">
              <a:solidFill>
                <a:srgbClr val="000000"/>
              </a:solidFill>
              <a:latin typeface="Times"/>
              <a:ea typeface="Times"/>
              <a:cs typeface="Times"/>
              <a:sym typeface="Times"/>
            </a:endParaRPr>
          </a:p>
        </p:txBody>
      </p:sp>
      <p:pic>
        <p:nvPicPr>
          <p:cNvPr descr="Multiple access protocol- ALOHA, CSMA, CSMA/CA and CSMA/CD" id="1964" name="Google Shape;1964;p111"/>
          <p:cNvPicPr preferRelativeResize="0"/>
          <p:nvPr/>
        </p:nvPicPr>
        <p:blipFill rotWithShape="1">
          <a:blip r:embed="rId4">
            <a:alphaModFix/>
          </a:blip>
          <a:srcRect b="0" l="6226" r="4704" t="0"/>
          <a:stretch/>
        </p:blipFill>
        <p:spPr>
          <a:xfrm>
            <a:off x="639959" y="726662"/>
            <a:ext cx="3831234" cy="3824912"/>
          </a:xfrm>
          <a:prstGeom prst="rect">
            <a:avLst/>
          </a:prstGeom>
          <a:noFill/>
          <a:ln>
            <a:noFill/>
          </a:ln>
        </p:spPr>
      </p:pic>
      <p:sp>
        <p:nvSpPr>
          <p:cNvPr id="1965" name="Google Shape;1965;p111"/>
          <p:cNvSpPr txBox="1"/>
          <p:nvPr/>
        </p:nvSpPr>
        <p:spPr>
          <a:xfrm>
            <a:off x="5052799" y="43274"/>
            <a:ext cx="3695706" cy="469800"/>
          </a:xfrm>
          <a:prstGeom prst="rect">
            <a:avLst/>
          </a:prstGeom>
          <a:noFill/>
          <a:ln>
            <a:noFill/>
          </a:ln>
        </p:spPr>
        <p:txBody>
          <a:bodyPr anchorCtr="0" anchor="b" bIns="34275" lIns="68575" spcFirstLastPara="1" rIns="68575" wrap="square" tIns="34275">
            <a:noAutofit/>
          </a:bodyPr>
          <a:lstStyle/>
          <a:p>
            <a:pPr indent="0" lvl="0" marL="0" marR="0" rtl="0" algn="l">
              <a:lnSpc>
                <a:spcPct val="100000"/>
              </a:lnSpc>
              <a:spcBef>
                <a:spcPts val="0"/>
              </a:spcBef>
              <a:spcAft>
                <a:spcPts val="0"/>
              </a:spcAft>
              <a:buNone/>
            </a:pPr>
            <a:r>
              <a:rPr b="1" i="0" lang="en-US" sz="3200" u="none" cap="none" strike="noStrike">
                <a:solidFill>
                  <a:srgbClr val="002060"/>
                </a:solidFill>
                <a:latin typeface="Times New Roman"/>
                <a:ea typeface="Times New Roman"/>
                <a:cs typeface="Times New Roman"/>
                <a:sym typeface="Times New Roman"/>
              </a:rPr>
              <a:t>Slotted ALOHA </a:t>
            </a:r>
            <a:endParaRPr b="0" i="0" sz="1400" u="none" cap="none" strike="noStrike">
              <a:solidFill>
                <a:srgbClr val="000000"/>
              </a:solidFill>
              <a:latin typeface="Times New Roman"/>
              <a:ea typeface="Times New Roman"/>
              <a:cs typeface="Times New Roman"/>
              <a:sym typeface="Times New Roman"/>
            </a:endParaRPr>
          </a:p>
        </p:txBody>
      </p:sp>
      <p:pic>
        <p:nvPicPr>
          <p:cNvPr descr="Multiple access protocol- ALOHA, CSMA, CSMA/CA and CSMA/CD" id="1966" name="Google Shape;1966;p111"/>
          <p:cNvPicPr preferRelativeResize="0"/>
          <p:nvPr/>
        </p:nvPicPr>
        <p:blipFill rotWithShape="1">
          <a:blip r:embed="rId5">
            <a:alphaModFix/>
          </a:blip>
          <a:srcRect b="0" l="0" r="0" t="0"/>
          <a:stretch/>
        </p:blipFill>
        <p:spPr>
          <a:xfrm>
            <a:off x="4863704" y="705880"/>
            <a:ext cx="4073896" cy="3898228"/>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6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6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6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6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2" name="Shape 1972"/>
        <p:cNvGrpSpPr/>
        <p:nvPr/>
      </p:nvGrpSpPr>
      <p:grpSpPr>
        <a:xfrm>
          <a:off x="0" y="0"/>
          <a:ext cx="0" cy="0"/>
          <a:chOff x="0" y="0"/>
          <a:chExt cx="0" cy="0"/>
        </a:xfrm>
      </p:grpSpPr>
      <p:sp>
        <p:nvSpPr>
          <p:cNvPr id="1973" name="Google Shape;1973;p112"/>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9/19/2022</a:t>
            </a:r>
            <a:endParaRPr b="1" sz="800">
              <a:solidFill>
                <a:schemeClr val="dk1"/>
              </a:solidFill>
              <a:latin typeface="Times New Roman"/>
              <a:ea typeface="Times New Roman"/>
              <a:cs typeface="Times New Roman"/>
              <a:sym typeface="Times New Roman"/>
            </a:endParaRPr>
          </a:p>
        </p:txBody>
      </p:sp>
      <p:sp>
        <p:nvSpPr>
          <p:cNvPr id="1974" name="Google Shape;1974;p112"/>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SY BTech         Computer Networks     Module 2    Sem 3     2022-23</a:t>
            </a:r>
            <a:endParaRPr b="1" sz="800">
              <a:solidFill>
                <a:schemeClr val="dk1"/>
              </a:solidFill>
              <a:latin typeface="Times New Roman"/>
              <a:ea typeface="Times New Roman"/>
              <a:cs typeface="Times New Roman"/>
              <a:sym typeface="Times New Roman"/>
            </a:endParaRPr>
          </a:p>
        </p:txBody>
      </p:sp>
      <p:sp>
        <p:nvSpPr>
          <p:cNvPr id="1975" name="Google Shape;1975;p112"/>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US" sz="900">
                <a:solidFill>
                  <a:schemeClr val="dk1"/>
                </a:solidFill>
                <a:latin typeface="Times New Roman"/>
                <a:ea typeface="Times New Roman"/>
                <a:cs typeface="Times New Roman"/>
                <a:sym typeface="Times New Roman"/>
              </a:rPr>
              <a:t>‹#›</a:t>
            </a:fld>
            <a:endParaRPr sz="900">
              <a:solidFill>
                <a:schemeClr val="dk1"/>
              </a:solidFill>
              <a:latin typeface="Times New Roman"/>
              <a:ea typeface="Times New Roman"/>
              <a:cs typeface="Times New Roman"/>
              <a:sym typeface="Times New Roman"/>
            </a:endParaRPr>
          </a:p>
        </p:txBody>
      </p:sp>
      <p:sp>
        <p:nvSpPr>
          <p:cNvPr id="1976" name="Google Shape;1976;p112"/>
          <p:cNvSpPr txBox="1"/>
          <p:nvPr>
            <p:ph idx="4294967295" type="title"/>
          </p:nvPr>
        </p:nvSpPr>
        <p:spPr>
          <a:xfrm>
            <a:off x="1296988" y="109538"/>
            <a:ext cx="7847012" cy="4699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Clr>
                <a:srgbClr val="002060"/>
              </a:buClr>
              <a:buSzPts val="3200"/>
              <a:buNone/>
            </a:pPr>
            <a:r>
              <a:rPr b="1" lang="en-US" sz="3200">
                <a:solidFill>
                  <a:srgbClr val="002060"/>
                </a:solidFill>
                <a:latin typeface="Times New Roman"/>
                <a:ea typeface="Times New Roman"/>
                <a:cs typeface="Times New Roman"/>
                <a:sym typeface="Times New Roman"/>
              </a:rPr>
              <a:t>Pure ALOHA </a:t>
            </a:r>
            <a:endParaRPr>
              <a:latin typeface="Times New Roman"/>
              <a:ea typeface="Times New Roman"/>
              <a:cs typeface="Times New Roman"/>
              <a:sym typeface="Times New Roman"/>
            </a:endParaRPr>
          </a:p>
        </p:txBody>
      </p:sp>
      <p:pic>
        <p:nvPicPr>
          <p:cNvPr id="1977" name="Google Shape;1977;p112"/>
          <p:cNvPicPr preferRelativeResize="0"/>
          <p:nvPr/>
        </p:nvPicPr>
        <p:blipFill rotWithShape="1">
          <a:blip r:embed="rId3">
            <a:alphaModFix/>
          </a:blip>
          <a:srcRect b="0" l="0" r="0" t="0"/>
          <a:stretch/>
        </p:blipFill>
        <p:spPr>
          <a:xfrm>
            <a:off x="1119958" y="891562"/>
            <a:ext cx="6888610" cy="3737587"/>
          </a:xfrm>
          <a:prstGeom prst="rect">
            <a:avLst/>
          </a:prstGeom>
          <a:noFill/>
          <a:ln>
            <a:noFill/>
          </a:ln>
        </p:spPr>
      </p:pic>
      <p:sp>
        <p:nvSpPr>
          <p:cNvPr id="1978" name="Google Shape;1978;p112"/>
          <p:cNvSpPr/>
          <p:nvPr/>
        </p:nvSpPr>
        <p:spPr>
          <a:xfrm>
            <a:off x="41077" y="36119"/>
            <a:ext cx="490538" cy="589736"/>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3300"/>
              <a:buFont typeface="Arial"/>
              <a:buNone/>
            </a:pPr>
            <a:r>
              <a:t/>
            </a:r>
            <a:endParaRPr b="0" i="0" sz="3300" u="none" cap="none" strike="noStrike">
              <a:solidFill>
                <a:schemeClr val="dk1"/>
              </a:solidFill>
              <a:latin typeface="Times New Roman"/>
              <a:ea typeface="Times New Roman"/>
              <a:cs typeface="Times New Roman"/>
              <a:sym typeface="Times New Roman"/>
            </a:endParaRPr>
          </a:p>
        </p:txBody>
      </p:sp>
      <p:cxnSp>
        <p:nvCxnSpPr>
          <p:cNvPr id="1979" name="Google Shape;1979;p112"/>
          <p:cNvCxnSpPr/>
          <p:nvPr/>
        </p:nvCxnSpPr>
        <p:spPr>
          <a:xfrm flipH="1" rot="10800000">
            <a:off x="41077" y="652999"/>
            <a:ext cx="9144000" cy="20782"/>
          </a:xfrm>
          <a:prstGeom prst="straightConnector1">
            <a:avLst/>
          </a:prstGeom>
          <a:noFill/>
          <a:ln cap="flat" cmpd="sng" w="9525">
            <a:solidFill>
              <a:srgbClr val="00B050"/>
            </a:solidFill>
            <a:prstDash val="solid"/>
            <a:round/>
            <a:headEnd len="sm" w="sm" type="none"/>
            <a:tailEnd len="sm" w="sm" type="none"/>
          </a:ln>
        </p:spPr>
      </p:cxnSp>
      <p:sp>
        <p:nvSpPr>
          <p:cNvPr id="1980" name="Google Shape;1980;p112"/>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Times New Roman"/>
              <a:ea typeface="Times New Roman"/>
              <a:cs typeface="Times New Roman"/>
              <a:sym typeface="Times New Roman"/>
            </a:endParaRPr>
          </a:p>
        </p:txBody>
      </p:sp>
      <p:cxnSp>
        <p:nvCxnSpPr>
          <p:cNvPr id="1981" name="Google Shape;1981;p112"/>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1982" name="Google Shape;1982;p112"/>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6" name="Shape 1986"/>
        <p:cNvGrpSpPr/>
        <p:nvPr/>
      </p:nvGrpSpPr>
      <p:grpSpPr>
        <a:xfrm>
          <a:off x="0" y="0"/>
          <a:ext cx="0" cy="0"/>
          <a:chOff x="0" y="0"/>
          <a:chExt cx="0" cy="0"/>
        </a:xfrm>
      </p:grpSpPr>
      <p:sp>
        <p:nvSpPr>
          <p:cNvPr id="1987" name="Google Shape;1987;p113"/>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lang="en-US"/>
              <a:t>9/19/2022</a:t>
            </a:r>
            <a:endParaRPr/>
          </a:p>
        </p:txBody>
      </p:sp>
      <p:sp>
        <p:nvSpPr>
          <p:cNvPr id="1988" name="Google Shape;1988;p113"/>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lang="en-US"/>
              <a:t>SY BTech         Computer Networks     Module 2    Sem 3     2022-23</a:t>
            </a:r>
            <a:endParaRPr/>
          </a:p>
        </p:txBody>
      </p:sp>
      <p:sp>
        <p:nvSpPr>
          <p:cNvPr id="1989" name="Google Shape;1989;p113"/>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800"/>
              <a:buNone/>
            </a:pPr>
            <a:fld id="{00000000-1234-1234-1234-123412341234}" type="slidenum">
              <a:rPr lang="en-US"/>
              <a:t>‹#›</a:t>
            </a:fld>
            <a:endParaRPr/>
          </a:p>
        </p:txBody>
      </p:sp>
      <p:sp>
        <p:nvSpPr>
          <p:cNvPr id="1990" name="Google Shape;1990;p113"/>
          <p:cNvSpPr/>
          <p:nvPr/>
        </p:nvSpPr>
        <p:spPr>
          <a:xfrm>
            <a:off x="41077" y="36119"/>
            <a:ext cx="490538" cy="589736"/>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3300"/>
              <a:buFont typeface="Arial"/>
              <a:buNone/>
            </a:pPr>
            <a:r>
              <a:t/>
            </a:r>
            <a:endParaRPr b="0" i="0" sz="3300" u="none" cap="none" strike="noStrike">
              <a:solidFill>
                <a:schemeClr val="dk1"/>
              </a:solidFill>
              <a:latin typeface="Times New Roman"/>
              <a:ea typeface="Times New Roman"/>
              <a:cs typeface="Times New Roman"/>
              <a:sym typeface="Times New Roman"/>
            </a:endParaRPr>
          </a:p>
        </p:txBody>
      </p:sp>
      <p:cxnSp>
        <p:nvCxnSpPr>
          <p:cNvPr id="1991" name="Google Shape;1991;p113"/>
          <p:cNvCxnSpPr/>
          <p:nvPr/>
        </p:nvCxnSpPr>
        <p:spPr>
          <a:xfrm flipH="1" rot="10800000">
            <a:off x="-7737" y="611782"/>
            <a:ext cx="9144000" cy="20782"/>
          </a:xfrm>
          <a:prstGeom prst="straightConnector1">
            <a:avLst/>
          </a:prstGeom>
          <a:noFill/>
          <a:ln cap="flat" cmpd="sng" w="9525">
            <a:solidFill>
              <a:srgbClr val="00B050"/>
            </a:solidFill>
            <a:prstDash val="solid"/>
            <a:round/>
            <a:headEnd len="sm" w="sm" type="none"/>
            <a:tailEnd len="sm" w="sm" type="none"/>
          </a:ln>
        </p:spPr>
      </p:cxnSp>
      <p:sp>
        <p:nvSpPr>
          <p:cNvPr id="1992" name="Google Shape;1992;p113"/>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Times New Roman"/>
              <a:ea typeface="Times New Roman"/>
              <a:cs typeface="Times New Roman"/>
              <a:sym typeface="Times New Roman"/>
            </a:endParaRPr>
          </a:p>
        </p:txBody>
      </p:sp>
      <p:cxnSp>
        <p:nvCxnSpPr>
          <p:cNvPr id="1993" name="Google Shape;1993;p113"/>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1994" name="Google Shape;1994;p113"/>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pic>
        <p:nvPicPr>
          <p:cNvPr id="1995" name="Google Shape;1995;p113"/>
          <p:cNvPicPr preferRelativeResize="0"/>
          <p:nvPr/>
        </p:nvPicPr>
        <p:blipFill rotWithShape="1">
          <a:blip r:embed="rId4">
            <a:alphaModFix/>
          </a:blip>
          <a:srcRect b="0" l="0" r="0" t="0"/>
          <a:stretch/>
        </p:blipFill>
        <p:spPr>
          <a:xfrm>
            <a:off x="1013263" y="134578"/>
            <a:ext cx="2114550" cy="352425"/>
          </a:xfrm>
          <a:prstGeom prst="rect">
            <a:avLst/>
          </a:prstGeom>
          <a:noFill/>
          <a:ln>
            <a:noFill/>
          </a:ln>
        </p:spPr>
      </p:pic>
      <p:pic>
        <p:nvPicPr>
          <p:cNvPr id="1996" name="Google Shape;1996;p113"/>
          <p:cNvPicPr preferRelativeResize="0"/>
          <p:nvPr/>
        </p:nvPicPr>
        <p:blipFill rotWithShape="1">
          <a:blip r:embed="rId5">
            <a:alphaModFix/>
          </a:blip>
          <a:srcRect b="0" l="0" r="0" t="0"/>
          <a:stretch/>
        </p:blipFill>
        <p:spPr>
          <a:xfrm>
            <a:off x="580429" y="652791"/>
            <a:ext cx="8124825" cy="561975"/>
          </a:xfrm>
          <a:prstGeom prst="rect">
            <a:avLst/>
          </a:prstGeom>
          <a:noFill/>
          <a:ln>
            <a:noFill/>
          </a:ln>
        </p:spPr>
      </p:pic>
      <p:pic>
        <p:nvPicPr>
          <p:cNvPr id="1997" name="Google Shape;1997;p113"/>
          <p:cNvPicPr preferRelativeResize="0"/>
          <p:nvPr/>
        </p:nvPicPr>
        <p:blipFill rotWithShape="1">
          <a:blip r:embed="rId6">
            <a:alphaModFix/>
          </a:blip>
          <a:srcRect b="0" l="0" r="0" t="0"/>
          <a:stretch/>
        </p:blipFill>
        <p:spPr>
          <a:xfrm>
            <a:off x="639959" y="1199184"/>
            <a:ext cx="7134225" cy="314325"/>
          </a:xfrm>
          <a:prstGeom prst="rect">
            <a:avLst/>
          </a:prstGeom>
          <a:noFill/>
          <a:ln>
            <a:noFill/>
          </a:ln>
        </p:spPr>
      </p:pic>
      <p:pic>
        <p:nvPicPr>
          <p:cNvPr id="1998" name="Google Shape;1998;p113"/>
          <p:cNvPicPr preferRelativeResize="0"/>
          <p:nvPr/>
        </p:nvPicPr>
        <p:blipFill rotWithShape="1">
          <a:blip r:embed="rId7">
            <a:alphaModFix/>
          </a:blip>
          <a:srcRect b="0" l="0" r="0" t="0"/>
          <a:stretch/>
        </p:blipFill>
        <p:spPr>
          <a:xfrm>
            <a:off x="685183" y="1466952"/>
            <a:ext cx="8115300" cy="847725"/>
          </a:xfrm>
          <a:prstGeom prst="rect">
            <a:avLst/>
          </a:prstGeom>
          <a:noFill/>
          <a:ln>
            <a:noFill/>
          </a:ln>
        </p:spPr>
      </p:pic>
      <p:pic>
        <p:nvPicPr>
          <p:cNvPr id="1999" name="Google Shape;1999;p113"/>
          <p:cNvPicPr preferRelativeResize="0"/>
          <p:nvPr/>
        </p:nvPicPr>
        <p:blipFill rotWithShape="1">
          <a:blip r:embed="rId8">
            <a:alphaModFix/>
          </a:blip>
          <a:srcRect b="0" l="0" r="0" t="0"/>
          <a:stretch/>
        </p:blipFill>
        <p:spPr>
          <a:xfrm>
            <a:off x="685183" y="2372539"/>
            <a:ext cx="8142724" cy="533400"/>
          </a:xfrm>
          <a:prstGeom prst="rect">
            <a:avLst/>
          </a:prstGeom>
          <a:noFill/>
          <a:ln>
            <a:noFill/>
          </a:ln>
        </p:spPr>
      </p:pic>
      <p:pic>
        <p:nvPicPr>
          <p:cNvPr id="2000" name="Google Shape;2000;p113"/>
          <p:cNvPicPr preferRelativeResize="0"/>
          <p:nvPr/>
        </p:nvPicPr>
        <p:blipFill rotWithShape="1">
          <a:blip r:embed="rId9">
            <a:alphaModFix/>
          </a:blip>
          <a:srcRect b="0" l="0" r="0" t="0"/>
          <a:stretch/>
        </p:blipFill>
        <p:spPr>
          <a:xfrm>
            <a:off x="689370" y="2862436"/>
            <a:ext cx="8134350" cy="542925"/>
          </a:xfrm>
          <a:prstGeom prst="rect">
            <a:avLst/>
          </a:prstGeom>
          <a:noFill/>
          <a:ln>
            <a:noFill/>
          </a:ln>
        </p:spPr>
      </p:pic>
      <p:pic>
        <p:nvPicPr>
          <p:cNvPr id="2001" name="Google Shape;2001;p113"/>
          <p:cNvPicPr preferRelativeResize="0"/>
          <p:nvPr/>
        </p:nvPicPr>
        <p:blipFill rotWithShape="1">
          <a:blip r:embed="rId10">
            <a:alphaModFix/>
          </a:blip>
          <a:srcRect b="0" l="0" r="0" t="0"/>
          <a:stretch/>
        </p:blipFill>
        <p:spPr>
          <a:xfrm>
            <a:off x="700046" y="3436751"/>
            <a:ext cx="8172450" cy="552450"/>
          </a:xfrm>
          <a:prstGeom prst="rect">
            <a:avLst/>
          </a:prstGeom>
          <a:noFill/>
          <a:ln>
            <a:noFill/>
          </a:ln>
        </p:spPr>
      </p:pic>
      <p:pic>
        <p:nvPicPr>
          <p:cNvPr id="2002" name="Google Shape;2002;p113"/>
          <p:cNvPicPr preferRelativeResize="0"/>
          <p:nvPr/>
        </p:nvPicPr>
        <p:blipFill rotWithShape="1">
          <a:blip r:embed="rId11">
            <a:alphaModFix/>
          </a:blip>
          <a:srcRect b="0" l="0" r="0" t="0"/>
          <a:stretch/>
        </p:blipFill>
        <p:spPr>
          <a:xfrm>
            <a:off x="685266" y="4054652"/>
            <a:ext cx="8191500" cy="59126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9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9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9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9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0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0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0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8" name="Shape 2008"/>
        <p:cNvGrpSpPr/>
        <p:nvPr/>
      </p:nvGrpSpPr>
      <p:grpSpPr>
        <a:xfrm>
          <a:off x="0" y="0"/>
          <a:ext cx="0" cy="0"/>
          <a:chOff x="0" y="0"/>
          <a:chExt cx="0" cy="0"/>
        </a:xfrm>
      </p:grpSpPr>
      <p:sp>
        <p:nvSpPr>
          <p:cNvPr id="2009" name="Google Shape;2009;p114"/>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b="1" lang="en-US" sz="800">
                <a:solidFill>
                  <a:schemeClr val="dk1"/>
                </a:solidFill>
                <a:latin typeface="Times"/>
                <a:ea typeface="Times"/>
                <a:cs typeface="Times"/>
                <a:sym typeface="Times"/>
              </a:rPr>
              <a:t>9/19/2022</a:t>
            </a:r>
            <a:endParaRPr b="1" sz="800">
              <a:solidFill>
                <a:schemeClr val="dk1"/>
              </a:solidFill>
              <a:latin typeface="Times"/>
              <a:ea typeface="Times"/>
              <a:cs typeface="Times"/>
              <a:sym typeface="Times"/>
            </a:endParaRPr>
          </a:p>
        </p:txBody>
      </p:sp>
      <p:sp>
        <p:nvSpPr>
          <p:cNvPr id="2010" name="Google Shape;2010;p114"/>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b="1" lang="en-US" sz="800">
                <a:solidFill>
                  <a:schemeClr val="dk1"/>
                </a:solidFill>
                <a:latin typeface="Times"/>
                <a:ea typeface="Times"/>
                <a:cs typeface="Times"/>
                <a:sym typeface="Times"/>
              </a:rPr>
              <a:t>SY BTech         Computer Networks     Module 2    Sem 3     2022-23</a:t>
            </a:r>
            <a:endParaRPr b="1" sz="800">
              <a:solidFill>
                <a:schemeClr val="dk1"/>
              </a:solidFill>
              <a:latin typeface="Times"/>
              <a:ea typeface="Times"/>
              <a:cs typeface="Times"/>
              <a:sym typeface="Times"/>
            </a:endParaRPr>
          </a:p>
        </p:txBody>
      </p:sp>
      <p:sp>
        <p:nvSpPr>
          <p:cNvPr id="2011" name="Google Shape;2011;p114"/>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US" sz="900">
                <a:solidFill>
                  <a:schemeClr val="dk1"/>
                </a:solidFill>
                <a:latin typeface="Times"/>
                <a:ea typeface="Times"/>
                <a:cs typeface="Times"/>
                <a:sym typeface="Times"/>
              </a:rPr>
              <a:t>‹#›</a:t>
            </a:fld>
            <a:endParaRPr sz="900">
              <a:solidFill>
                <a:schemeClr val="dk1"/>
              </a:solidFill>
              <a:latin typeface="Times"/>
              <a:ea typeface="Times"/>
              <a:cs typeface="Times"/>
              <a:sym typeface="Times"/>
            </a:endParaRPr>
          </a:p>
        </p:txBody>
      </p:sp>
      <p:sp>
        <p:nvSpPr>
          <p:cNvPr id="2012" name="Google Shape;2012;p114"/>
          <p:cNvSpPr/>
          <p:nvPr/>
        </p:nvSpPr>
        <p:spPr>
          <a:xfrm>
            <a:off x="41077" y="36119"/>
            <a:ext cx="490538" cy="589736"/>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3300"/>
              <a:buFont typeface="Arial"/>
              <a:buNone/>
            </a:pPr>
            <a:r>
              <a:t/>
            </a:r>
            <a:endParaRPr b="0" i="0" sz="3300" u="none" cap="none" strike="noStrike">
              <a:solidFill>
                <a:schemeClr val="dk1"/>
              </a:solidFill>
              <a:latin typeface="Times"/>
              <a:ea typeface="Times"/>
              <a:cs typeface="Times"/>
              <a:sym typeface="Times"/>
            </a:endParaRPr>
          </a:p>
        </p:txBody>
      </p:sp>
      <p:cxnSp>
        <p:nvCxnSpPr>
          <p:cNvPr id="2013" name="Google Shape;2013;p114"/>
          <p:cNvCxnSpPr/>
          <p:nvPr/>
        </p:nvCxnSpPr>
        <p:spPr>
          <a:xfrm flipH="1" rot="10800000">
            <a:off x="0" y="671115"/>
            <a:ext cx="4989640" cy="31173"/>
          </a:xfrm>
          <a:prstGeom prst="straightConnector1">
            <a:avLst/>
          </a:prstGeom>
          <a:noFill/>
          <a:ln cap="flat" cmpd="sng" w="57150">
            <a:solidFill>
              <a:srgbClr val="00B050"/>
            </a:solidFill>
            <a:prstDash val="solid"/>
            <a:round/>
            <a:headEnd len="sm" w="sm" type="none"/>
            <a:tailEnd len="sm" w="sm" type="none"/>
          </a:ln>
        </p:spPr>
      </p:cxnSp>
      <p:sp>
        <p:nvSpPr>
          <p:cNvPr id="2014" name="Google Shape;2014;p114"/>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Times"/>
              <a:ea typeface="Times"/>
              <a:cs typeface="Times"/>
              <a:sym typeface="Times"/>
            </a:endParaRPr>
          </a:p>
        </p:txBody>
      </p:sp>
      <p:cxnSp>
        <p:nvCxnSpPr>
          <p:cNvPr id="2015" name="Google Shape;2015;p114"/>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2016" name="Google Shape;2016;p114"/>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sp>
        <p:nvSpPr>
          <p:cNvPr id="2017" name="Google Shape;2017;p114"/>
          <p:cNvSpPr txBox="1"/>
          <p:nvPr/>
        </p:nvSpPr>
        <p:spPr>
          <a:xfrm>
            <a:off x="939854" y="68666"/>
            <a:ext cx="7847700" cy="469800"/>
          </a:xfrm>
          <a:prstGeom prst="rect">
            <a:avLst/>
          </a:prstGeom>
          <a:noFill/>
          <a:ln>
            <a:noFill/>
          </a:ln>
        </p:spPr>
        <p:txBody>
          <a:bodyPr anchorCtr="0" anchor="b" bIns="34275" lIns="68575" spcFirstLastPara="1" rIns="68575" wrap="square" tIns="34275">
            <a:noAutofit/>
          </a:bodyPr>
          <a:lstStyle/>
          <a:p>
            <a:pPr indent="0" lvl="0" marL="0" marR="0" rtl="0" algn="l">
              <a:lnSpc>
                <a:spcPct val="100000"/>
              </a:lnSpc>
              <a:spcBef>
                <a:spcPts val="0"/>
              </a:spcBef>
              <a:spcAft>
                <a:spcPts val="0"/>
              </a:spcAft>
              <a:buNone/>
            </a:pPr>
            <a:r>
              <a:rPr b="1" i="0" lang="en-US" sz="3200" u="none" cap="none" strike="noStrike">
                <a:solidFill>
                  <a:srgbClr val="002060"/>
                </a:solidFill>
                <a:latin typeface="Times"/>
                <a:ea typeface="Times"/>
                <a:cs typeface="Times"/>
                <a:sym typeface="Times"/>
              </a:rPr>
              <a:t>Pure ALOHA </a:t>
            </a:r>
            <a:endParaRPr b="0" i="0" sz="1400" u="none" cap="none" strike="noStrike">
              <a:solidFill>
                <a:srgbClr val="000000"/>
              </a:solidFill>
              <a:latin typeface="Times"/>
              <a:ea typeface="Times"/>
              <a:cs typeface="Times"/>
              <a:sym typeface="Times"/>
            </a:endParaRPr>
          </a:p>
        </p:txBody>
      </p:sp>
      <p:pic>
        <p:nvPicPr>
          <p:cNvPr descr="Multiple access protocol- ALOHA, CSMA, CSMA/CA and CSMA/CD" id="2018" name="Google Shape;2018;p114"/>
          <p:cNvPicPr preferRelativeResize="0"/>
          <p:nvPr/>
        </p:nvPicPr>
        <p:blipFill rotWithShape="1">
          <a:blip r:embed="rId4">
            <a:alphaModFix/>
          </a:blip>
          <a:srcRect b="0" l="6226" r="4704" t="0"/>
          <a:stretch/>
        </p:blipFill>
        <p:spPr>
          <a:xfrm>
            <a:off x="656683" y="864286"/>
            <a:ext cx="4040960" cy="3687288"/>
          </a:xfrm>
          <a:prstGeom prst="rect">
            <a:avLst/>
          </a:prstGeom>
          <a:noFill/>
          <a:ln>
            <a:noFill/>
          </a:ln>
        </p:spPr>
      </p:pic>
      <p:sp>
        <p:nvSpPr>
          <p:cNvPr id="2019" name="Google Shape;2019;p114"/>
          <p:cNvSpPr/>
          <p:nvPr/>
        </p:nvSpPr>
        <p:spPr>
          <a:xfrm>
            <a:off x="4697643" y="-29791"/>
            <a:ext cx="4244185" cy="4801314"/>
          </a:xfrm>
          <a:prstGeom prst="rect">
            <a:avLst/>
          </a:prstGeom>
          <a:noFill/>
          <a:ln>
            <a:noFill/>
          </a:ln>
        </p:spPr>
        <p:txBody>
          <a:bodyPr anchorCtr="0" anchor="t" bIns="45700" lIns="91425" spcFirstLastPara="1" rIns="91425" wrap="square" tIns="45700">
            <a:spAutoFit/>
          </a:bodyPr>
          <a:lstStyle/>
          <a:p>
            <a:pPr indent="-285750" lvl="0" marL="285750" marR="0" rtl="0" algn="just">
              <a:lnSpc>
                <a:spcPct val="100000"/>
              </a:lnSpc>
              <a:spcBef>
                <a:spcPts val="0"/>
              </a:spcBef>
              <a:spcAft>
                <a:spcPts val="0"/>
              </a:spcAft>
              <a:buClr>
                <a:srgbClr val="000000"/>
              </a:buClr>
              <a:buSzPts val="1800"/>
              <a:buFont typeface="Noto Sans Symbols"/>
              <a:buChar char="⮚"/>
            </a:pPr>
            <a:r>
              <a:rPr b="0" i="0" lang="en-US" sz="1800" u="none" cap="none" strike="noStrike">
                <a:solidFill>
                  <a:srgbClr val="333333"/>
                </a:solidFill>
                <a:latin typeface="Times"/>
                <a:ea typeface="Times"/>
                <a:cs typeface="Times"/>
                <a:sym typeface="Times"/>
              </a:rPr>
              <a:t>There are four stations for accessing a shared channel and transmitting data frames. </a:t>
            </a:r>
            <a:endParaRPr b="0" i="0" sz="1800" u="none" cap="none" strike="noStrike">
              <a:solidFill>
                <a:srgbClr val="333333"/>
              </a:solidFill>
              <a:latin typeface="Times"/>
              <a:ea typeface="Times"/>
              <a:cs typeface="Times"/>
              <a:sym typeface="Times"/>
            </a:endParaRPr>
          </a:p>
          <a:p>
            <a:pPr indent="-285750" lvl="0" marL="285750" marR="0" rtl="0" algn="just">
              <a:lnSpc>
                <a:spcPct val="100000"/>
              </a:lnSpc>
              <a:spcBef>
                <a:spcPts val="0"/>
              </a:spcBef>
              <a:spcAft>
                <a:spcPts val="0"/>
              </a:spcAft>
              <a:buClr>
                <a:srgbClr val="000000"/>
              </a:buClr>
              <a:buSzPts val="1800"/>
              <a:buFont typeface="Noto Sans Symbols"/>
              <a:buChar char="⮚"/>
            </a:pPr>
            <a:r>
              <a:rPr b="0" i="0" lang="en-US" sz="1800" u="none" cap="none" strike="noStrike">
                <a:solidFill>
                  <a:srgbClr val="333333"/>
                </a:solidFill>
                <a:latin typeface="Times"/>
                <a:ea typeface="Times"/>
                <a:cs typeface="Times"/>
                <a:sym typeface="Times"/>
              </a:rPr>
              <a:t>Some </a:t>
            </a:r>
            <a:r>
              <a:rPr b="1" i="0" lang="en-US" sz="1800" u="none" cap="none" strike="noStrike">
                <a:solidFill>
                  <a:schemeClr val="dk1"/>
                </a:solidFill>
                <a:latin typeface="Times"/>
                <a:ea typeface="Times"/>
                <a:cs typeface="Times"/>
                <a:sym typeface="Times"/>
              </a:rPr>
              <a:t>frames collide</a:t>
            </a:r>
            <a:r>
              <a:rPr b="0" i="0" lang="en-US" sz="1800" u="none" cap="none" strike="noStrike">
                <a:solidFill>
                  <a:srgbClr val="333333"/>
                </a:solidFill>
                <a:latin typeface="Times"/>
                <a:ea typeface="Times"/>
                <a:cs typeface="Times"/>
                <a:sym typeface="Times"/>
              </a:rPr>
              <a:t> because most stations send their frames at the same time. </a:t>
            </a:r>
            <a:endParaRPr b="0" i="0" sz="1800" u="none" cap="none" strike="noStrike">
              <a:solidFill>
                <a:srgbClr val="333333"/>
              </a:solidFill>
              <a:latin typeface="Times"/>
              <a:ea typeface="Times"/>
              <a:cs typeface="Times"/>
              <a:sym typeface="Times"/>
            </a:endParaRPr>
          </a:p>
          <a:p>
            <a:pPr indent="-285750" lvl="0" marL="285750" marR="0" rtl="0" algn="just">
              <a:lnSpc>
                <a:spcPct val="100000"/>
              </a:lnSpc>
              <a:spcBef>
                <a:spcPts val="0"/>
              </a:spcBef>
              <a:spcAft>
                <a:spcPts val="0"/>
              </a:spcAft>
              <a:buClr>
                <a:srgbClr val="000000"/>
              </a:buClr>
              <a:buSzPts val="1800"/>
              <a:buFont typeface="Noto Sans Symbols"/>
              <a:buChar char="⮚"/>
            </a:pPr>
            <a:r>
              <a:rPr b="0" i="0" lang="en-US" sz="1800" u="none" cap="none" strike="noStrike">
                <a:solidFill>
                  <a:srgbClr val="333333"/>
                </a:solidFill>
                <a:latin typeface="Times"/>
                <a:ea typeface="Times"/>
                <a:cs typeface="Times"/>
                <a:sym typeface="Times"/>
              </a:rPr>
              <a:t>Only two frames, </a:t>
            </a:r>
            <a:r>
              <a:rPr b="1" i="0" lang="en-US" sz="1800" u="none" cap="none" strike="noStrike">
                <a:solidFill>
                  <a:srgbClr val="C00000"/>
                </a:solidFill>
                <a:latin typeface="Times"/>
                <a:ea typeface="Times"/>
                <a:cs typeface="Times"/>
                <a:sym typeface="Times"/>
              </a:rPr>
              <a:t>frame 1.1 </a:t>
            </a:r>
            <a:r>
              <a:rPr b="0" i="0" lang="en-US" sz="1800" u="none" cap="none" strike="noStrike">
                <a:solidFill>
                  <a:srgbClr val="333333"/>
                </a:solidFill>
                <a:latin typeface="Times"/>
                <a:ea typeface="Times"/>
                <a:cs typeface="Times"/>
                <a:sym typeface="Times"/>
              </a:rPr>
              <a:t>and </a:t>
            </a:r>
            <a:r>
              <a:rPr b="1" i="0" lang="en-US" sz="1800" u="none" cap="none" strike="noStrike">
                <a:solidFill>
                  <a:srgbClr val="C00000"/>
                </a:solidFill>
                <a:latin typeface="Times"/>
                <a:ea typeface="Times"/>
                <a:cs typeface="Times"/>
                <a:sym typeface="Times"/>
              </a:rPr>
              <a:t>frame 2.2</a:t>
            </a:r>
            <a:r>
              <a:rPr b="0" i="0" lang="en-US" sz="1800" u="none" cap="none" strike="noStrike">
                <a:solidFill>
                  <a:srgbClr val="333333"/>
                </a:solidFill>
                <a:latin typeface="Times"/>
                <a:ea typeface="Times"/>
                <a:cs typeface="Times"/>
                <a:sym typeface="Times"/>
              </a:rPr>
              <a:t> is successfully transmitted to the receiver end. </a:t>
            </a:r>
            <a:endParaRPr b="0" i="0" sz="1800" u="none" cap="none" strike="noStrike">
              <a:solidFill>
                <a:srgbClr val="333333"/>
              </a:solidFill>
              <a:latin typeface="Times"/>
              <a:ea typeface="Times"/>
              <a:cs typeface="Times"/>
              <a:sym typeface="Times"/>
            </a:endParaRPr>
          </a:p>
          <a:p>
            <a:pPr indent="-285750" lvl="0" marL="285750" marR="0" rtl="0" algn="just">
              <a:lnSpc>
                <a:spcPct val="100000"/>
              </a:lnSpc>
              <a:spcBef>
                <a:spcPts val="0"/>
              </a:spcBef>
              <a:spcAft>
                <a:spcPts val="0"/>
              </a:spcAft>
              <a:buClr>
                <a:srgbClr val="000000"/>
              </a:buClr>
              <a:buSzPts val="1800"/>
              <a:buFont typeface="Noto Sans Symbols"/>
              <a:buChar char="⮚"/>
            </a:pPr>
            <a:r>
              <a:rPr b="0" i="0" lang="en-US" sz="1800" u="none" cap="none" strike="noStrike">
                <a:solidFill>
                  <a:srgbClr val="333333"/>
                </a:solidFill>
                <a:latin typeface="Times"/>
                <a:ea typeface="Times"/>
                <a:cs typeface="Times"/>
                <a:sym typeface="Times"/>
              </a:rPr>
              <a:t>At the same time, other frames are lost or destroyed. </a:t>
            </a:r>
            <a:endParaRPr b="0" i="0" sz="1800" u="none" cap="none" strike="noStrike">
              <a:solidFill>
                <a:srgbClr val="333333"/>
              </a:solidFill>
              <a:latin typeface="Times"/>
              <a:ea typeface="Times"/>
              <a:cs typeface="Times"/>
              <a:sym typeface="Times"/>
            </a:endParaRPr>
          </a:p>
          <a:p>
            <a:pPr indent="-285750" lvl="0" marL="285750" marR="0" rtl="0" algn="just">
              <a:lnSpc>
                <a:spcPct val="100000"/>
              </a:lnSpc>
              <a:spcBef>
                <a:spcPts val="0"/>
              </a:spcBef>
              <a:spcAft>
                <a:spcPts val="0"/>
              </a:spcAft>
              <a:buClr>
                <a:srgbClr val="000000"/>
              </a:buClr>
              <a:buSzPts val="1800"/>
              <a:buFont typeface="Noto Sans Symbols"/>
              <a:buChar char="⮚"/>
            </a:pPr>
            <a:r>
              <a:rPr b="0" i="0" lang="en-US" sz="1800" u="none" cap="none" strike="noStrike">
                <a:solidFill>
                  <a:srgbClr val="333333"/>
                </a:solidFill>
                <a:latin typeface="Times"/>
                <a:ea typeface="Times"/>
                <a:cs typeface="Times"/>
                <a:sym typeface="Times"/>
              </a:rPr>
              <a:t>Whenever two frames fall on a shared channel simultaneously, collisions can occur, and both will suffer damage.</a:t>
            </a:r>
            <a:endParaRPr/>
          </a:p>
          <a:p>
            <a:pPr indent="-285750" lvl="0" marL="285750" marR="0" rtl="0" algn="just">
              <a:lnSpc>
                <a:spcPct val="100000"/>
              </a:lnSpc>
              <a:spcBef>
                <a:spcPts val="0"/>
              </a:spcBef>
              <a:spcAft>
                <a:spcPts val="0"/>
              </a:spcAft>
              <a:buClr>
                <a:srgbClr val="000000"/>
              </a:buClr>
              <a:buSzPts val="1800"/>
              <a:buFont typeface="Noto Sans Symbols"/>
              <a:buChar char="⮚"/>
            </a:pPr>
            <a:r>
              <a:rPr b="0" i="0" lang="en-US" sz="1800" u="none" cap="none" strike="noStrike">
                <a:solidFill>
                  <a:srgbClr val="333333"/>
                </a:solidFill>
                <a:latin typeface="Times"/>
                <a:ea typeface="Times"/>
                <a:cs typeface="Times"/>
                <a:sym typeface="Times"/>
              </a:rPr>
              <a:t>If the new frame's first bit enters the channel before finishing the last bit of the second frame. </a:t>
            </a:r>
            <a:endParaRPr b="0" i="0" sz="1800" u="none" cap="none" strike="noStrike">
              <a:solidFill>
                <a:srgbClr val="333333"/>
              </a:solidFill>
              <a:latin typeface="Times"/>
              <a:ea typeface="Times"/>
              <a:cs typeface="Times"/>
              <a:sym typeface="Time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19">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19">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19">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19">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19">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19">
                                            <p:txEl>
                                              <p:pRg end="5" st="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5" name="Shape 2025"/>
        <p:cNvGrpSpPr/>
        <p:nvPr/>
      </p:nvGrpSpPr>
      <p:grpSpPr>
        <a:xfrm>
          <a:off x="0" y="0"/>
          <a:ext cx="0" cy="0"/>
          <a:chOff x="0" y="0"/>
          <a:chExt cx="0" cy="0"/>
        </a:xfrm>
      </p:grpSpPr>
      <p:sp>
        <p:nvSpPr>
          <p:cNvPr id="2026" name="Google Shape;2026;p115"/>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b="1" lang="en-US" sz="800">
                <a:solidFill>
                  <a:schemeClr val="dk1"/>
                </a:solidFill>
                <a:latin typeface="Times"/>
                <a:ea typeface="Times"/>
                <a:cs typeface="Times"/>
                <a:sym typeface="Times"/>
              </a:rPr>
              <a:t>9/19/2022</a:t>
            </a:r>
            <a:endParaRPr b="1" sz="800">
              <a:solidFill>
                <a:schemeClr val="dk1"/>
              </a:solidFill>
              <a:latin typeface="Times"/>
              <a:ea typeface="Times"/>
              <a:cs typeface="Times"/>
              <a:sym typeface="Times"/>
            </a:endParaRPr>
          </a:p>
        </p:txBody>
      </p:sp>
      <p:sp>
        <p:nvSpPr>
          <p:cNvPr id="2027" name="Google Shape;2027;p115"/>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b="1" lang="en-US" sz="800">
                <a:solidFill>
                  <a:schemeClr val="dk1"/>
                </a:solidFill>
                <a:latin typeface="Times"/>
                <a:ea typeface="Times"/>
                <a:cs typeface="Times"/>
                <a:sym typeface="Times"/>
              </a:rPr>
              <a:t>SY BTech         Computer Networks     Module 2    Sem 3     2022-23</a:t>
            </a:r>
            <a:endParaRPr b="1" sz="800">
              <a:solidFill>
                <a:schemeClr val="dk1"/>
              </a:solidFill>
              <a:latin typeface="Times"/>
              <a:ea typeface="Times"/>
              <a:cs typeface="Times"/>
              <a:sym typeface="Times"/>
            </a:endParaRPr>
          </a:p>
        </p:txBody>
      </p:sp>
      <p:sp>
        <p:nvSpPr>
          <p:cNvPr id="2028" name="Google Shape;2028;p115"/>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US" sz="900">
                <a:solidFill>
                  <a:schemeClr val="dk1"/>
                </a:solidFill>
                <a:latin typeface="Times"/>
                <a:ea typeface="Times"/>
                <a:cs typeface="Times"/>
                <a:sym typeface="Times"/>
              </a:rPr>
              <a:t>‹#›</a:t>
            </a:fld>
            <a:endParaRPr sz="900">
              <a:solidFill>
                <a:schemeClr val="dk1"/>
              </a:solidFill>
              <a:latin typeface="Times"/>
              <a:ea typeface="Times"/>
              <a:cs typeface="Times"/>
              <a:sym typeface="Times"/>
            </a:endParaRPr>
          </a:p>
        </p:txBody>
      </p:sp>
      <p:sp>
        <p:nvSpPr>
          <p:cNvPr id="2029" name="Google Shape;2029;p115"/>
          <p:cNvSpPr/>
          <p:nvPr/>
        </p:nvSpPr>
        <p:spPr>
          <a:xfrm>
            <a:off x="41077" y="36119"/>
            <a:ext cx="490538" cy="589736"/>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3300"/>
              <a:buFont typeface="Arial"/>
              <a:buNone/>
            </a:pPr>
            <a:r>
              <a:t/>
            </a:r>
            <a:endParaRPr b="0" i="0" sz="3300" u="none" cap="none" strike="noStrike">
              <a:solidFill>
                <a:schemeClr val="dk1"/>
              </a:solidFill>
              <a:latin typeface="Times"/>
              <a:ea typeface="Times"/>
              <a:cs typeface="Times"/>
              <a:sym typeface="Times"/>
            </a:endParaRPr>
          </a:p>
        </p:txBody>
      </p:sp>
      <p:cxnSp>
        <p:nvCxnSpPr>
          <p:cNvPr id="2030" name="Google Shape;2030;p115"/>
          <p:cNvCxnSpPr/>
          <p:nvPr/>
        </p:nvCxnSpPr>
        <p:spPr>
          <a:xfrm flipH="1" rot="10800000">
            <a:off x="41077" y="705054"/>
            <a:ext cx="9144000" cy="20782"/>
          </a:xfrm>
          <a:prstGeom prst="straightConnector1">
            <a:avLst/>
          </a:prstGeom>
          <a:noFill/>
          <a:ln cap="flat" cmpd="sng" w="9525">
            <a:solidFill>
              <a:srgbClr val="00B050"/>
            </a:solidFill>
            <a:prstDash val="solid"/>
            <a:round/>
            <a:headEnd len="sm" w="sm" type="none"/>
            <a:tailEnd len="sm" w="sm" type="none"/>
          </a:ln>
        </p:spPr>
      </p:cxnSp>
      <p:sp>
        <p:nvSpPr>
          <p:cNvPr id="2031" name="Google Shape;2031;p115"/>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Times"/>
              <a:ea typeface="Times"/>
              <a:cs typeface="Times"/>
              <a:sym typeface="Times"/>
            </a:endParaRPr>
          </a:p>
        </p:txBody>
      </p:sp>
      <p:cxnSp>
        <p:nvCxnSpPr>
          <p:cNvPr id="2032" name="Google Shape;2032;p115"/>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2033" name="Google Shape;2033;p115"/>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sp>
        <p:nvSpPr>
          <p:cNvPr id="2034" name="Google Shape;2034;p115"/>
          <p:cNvSpPr txBox="1"/>
          <p:nvPr/>
        </p:nvSpPr>
        <p:spPr>
          <a:xfrm>
            <a:off x="1053420" y="56525"/>
            <a:ext cx="7847700" cy="469800"/>
          </a:xfrm>
          <a:prstGeom prst="rect">
            <a:avLst/>
          </a:prstGeom>
          <a:noFill/>
          <a:ln>
            <a:noFill/>
          </a:ln>
        </p:spPr>
        <p:txBody>
          <a:bodyPr anchorCtr="0" anchor="b" bIns="34275" lIns="68575" spcFirstLastPara="1" rIns="68575" wrap="square" tIns="34275">
            <a:noAutofit/>
          </a:bodyPr>
          <a:lstStyle/>
          <a:p>
            <a:pPr indent="0" lvl="0" marL="0" marR="0" rtl="0" algn="l">
              <a:lnSpc>
                <a:spcPct val="100000"/>
              </a:lnSpc>
              <a:spcBef>
                <a:spcPts val="0"/>
              </a:spcBef>
              <a:spcAft>
                <a:spcPts val="0"/>
              </a:spcAft>
              <a:buNone/>
            </a:pPr>
            <a:r>
              <a:rPr b="1" i="0" lang="en-US" sz="3200" u="none" cap="none" strike="noStrike">
                <a:solidFill>
                  <a:srgbClr val="002060"/>
                </a:solidFill>
                <a:latin typeface="Times"/>
                <a:ea typeface="Times"/>
                <a:cs typeface="Times"/>
                <a:sym typeface="Times"/>
              </a:rPr>
              <a:t>Pure ALOHA </a:t>
            </a:r>
            <a:endParaRPr b="0" i="0" sz="1400" u="none" cap="none" strike="noStrike">
              <a:solidFill>
                <a:srgbClr val="000000"/>
              </a:solidFill>
              <a:latin typeface="Times"/>
              <a:ea typeface="Times"/>
              <a:cs typeface="Times"/>
              <a:sym typeface="Times"/>
            </a:endParaRPr>
          </a:p>
        </p:txBody>
      </p:sp>
      <p:sp>
        <p:nvSpPr>
          <p:cNvPr id="2035" name="Google Shape;2035;p115"/>
          <p:cNvSpPr/>
          <p:nvPr/>
        </p:nvSpPr>
        <p:spPr>
          <a:xfrm>
            <a:off x="591145" y="672957"/>
            <a:ext cx="8320691" cy="4062651"/>
          </a:xfrm>
          <a:prstGeom prst="rect">
            <a:avLst/>
          </a:prstGeom>
          <a:noFill/>
          <a:ln>
            <a:noFill/>
          </a:ln>
        </p:spPr>
        <p:txBody>
          <a:bodyPr anchorCtr="0" anchor="t" bIns="45700" lIns="91425" spcFirstLastPara="1" rIns="91425" wrap="square" tIns="45700">
            <a:spAutoFit/>
          </a:bodyPr>
          <a:lstStyle/>
          <a:p>
            <a:pPr indent="-285750" lvl="0" marL="285750" marR="0" rtl="0" algn="just">
              <a:lnSpc>
                <a:spcPct val="100000"/>
              </a:lnSpc>
              <a:spcBef>
                <a:spcPts val="0"/>
              </a:spcBef>
              <a:spcAft>
                <a:spcPts val="0"/>
              </a:spcAft>
              <a:buClr>
                <a:srgbClr val="000000"/>
              </a:buClr>
              <a:buSzPts val="1800"/>
              <a:buFont typeface="Noto Sans Symbols"/>
              <a:buChar char="⮚"/>
            </a:pPr>
            <a:r>
              <a:rPr b="0" i="0" lang="en-US" sz="1800" u="none" cap="none" strike="noStrike">
                <a:solidFill>
                  <a:srgbClr val="333333"/>
                </a:solidFill>
                <a:latin typeface="Times"/>
                <a:ea typeface="Times"/>
                <a:cs typeface="Times"/>
                <a:sym typeface="Times"/>
              </a:rPr>
              <a:t>Whenever data is available for sending over a channel at stations, we use Pure Aloha.</a:t>
            </a:r>
            <a:endParaRPr/>
          </a:p>
          <a:p>
            <a:pPr indent="-285750" lvl="0" marL="285750" marR="0" rtl="0" algn="just">
              <a:lnSpc>
                <a:spcPct val="100000"/>
              </a:lnSpc>
              <a:spcBef>
                <a:spcPts val="1200"/>
              </a:spcBef>
              <a:spcAft>
                <a:spcPts val="0"/>
              </a:spcAft>
              <a:buClr>
                <a:srgbClr val="000000"/>
              </a:buClr>
              <a:buSzPts val="1800"/>
              <a:buFont typeface="Noto Sans Symbols"/>
              <a:buChar char="⮚"/>
            </a:pPr>
            <a:r>
              <a:rPr b="0" i="0" lang="en-US" sz="1800" u="none" cap="none" strike="noStrike">
                <a:solidFill>
                  <a:srgbClr val="333333"/>
                </a:solidFill>
                <a:latin typeface="Times"/>
                <a:ea typeface="Times"/>
                <a:cs typeface="Times"/>
                <a:sym typeface="Times"/>
              </a:rPr>
              <a:t>In pure Aloha each station transmits data to a channel without checking whether the channel is idle or not</a:t>
            </a:r>
            <a:endParaRPr/>
          </a:p>
          <a:p>
            <a:pPr indent="-285750" lvl="0" marL="285750" marR="0" rtl="0" algn="just">
              <a:lnSpc>
                <a:spcPct val="100000"/>
              </a:lnSpc>
              <a:spcBef>
                <a:spcPts val="1200"/>
              </a:spcBef>
              <a:spcAft>
                <a:spcPts val="0"/>
              </a:spcAft>
              <a:buClr>
                <a:srgbClr val="000000"/>
              </a:buClr>
              <a:buSzPts val="1800"/>
              <a:buFont typeface="Noto Sans Symbols"/>
              <a:buChar char="⮚"/>
            </a:pPr>
            <a:r>
              <a:rPr b="0" i="0" lang="en-US" sz="1800" u="none" cap="none" strike="noStrike">
                <a:solidFill>
                  <a:srgbClr val="333333"/>
                </a:solidFill>
                <a:latin typeface="Times"/>
                <a:ea typeface="Times"/>
                <a:cs typeface="Times"/>
                <a:sym typeface="Times"/>
              </a:rPr>
              <a:t>the chances of collision may occur, and the data frame can be lost. </a:t>
            </a:r>
            <a:endParaRPr b="0" i="0" sz="1800" u="none" cap="none" strike="noStrike">
              <a:solidFill>
                <a:srgbClr val="333333"/>
              </a:solidFill>
              <a:latin typeface="Times"/>
              <a:ea typeface="Times"/>
              <a:cs typeface="Times"/>
              <a:sym typeface="Times"/>
            </a:endParaRPr>
          </a:p>
          <a:p>
            <a:pPr indent="-285750" lvl="0" marL="285750" marR="0" rtl="0" algn="just">
              <a:lnSpc>
                <a:spcPct val="100000"/>
              </a:lnSpc>
              <a:spcBef>
                <a:spcPts val="1200"/>
              </a:spcBef>
              <a:spcAft>
                <a:spcPts val="0"/>
              </a:spcAft>
              <a:buClr>
                <a:srgbClr val="000000"/>
              </a:buClr>
              <a:buSzPts val="1800"/>
              <a:buFont typeface="Noto Sans Symbols"/>
              <a:buChar char="⮚"/>
            </a:pPr>
            <a:r>
              <a:rPr b="0" i="0" lang="en-US" sz="1800" u="none" cap="none" strike="noStrike">
                <a:solidFill>
                  <a:srgbClr val="333333"/>
                </a:solidFill>
                <a:latin typeface="Times"/>
                <a:ea typeface="Times"/>
                <a:cs typeface="Times"/>
                <a:sym typeface="Times"/>
              </a:rPr>
              <a:t>When any station transmits the data frame to a channel, the pure Aloha waits for the receiver's acknowledgment. </a:t>
            </a:r>
            <a:endParaRPr b="0" i="0" sz="1800" u="none" cap="none" strike="noStrike">
              <a:solidFill>
                <a:srgbClr val="333333"/>
              </a:solidFill>
              <a:latin typeface="Times"/>
              <a:ea typeface="Times"/>
              <a:cs typeface="Times"/>
              <a:sym typeface="Times"/>
            </a:endParaRPr>
          </a:p>
          <a:p>
            <a:pPr indent="-285750" lvl="0" marL="285750" marR="0" rtl="0" algn="just">
              <a:lnSpc>
                <a:spcPct val="100000"/>
              </a:lnSpc>
              <a:spcBef>
                <a:spcPts val="1200"/>
              </a:spcBef>
              <a:spcAft>
                <a:spcPts val="0"/>
              </a:spcAft>
              <a:buClr>
                <a:srgbClr val="000000"/>
              </a:buClr>
              <a:buSzPts val="1800"/>
              <a:buFont typeface="Noto Sans Symbols"/>
              <a:buChar char="⮚"/>
            </a:pPr>
            <a:r>
              <a:rPr b="1" i="0" lang="en-US" sz="1800" u="none" cap="none" strike="noStrike">
                <a:solidFill>
                  <a:srgbClr val="333333"/>
                </a:solidFill>
                <a:latin typeface="Times"/>
                <a:ea typeface="Times"/>
                <a:cs typeface="Times"/>
                <a:sym typeface="Times"/>
              </a:rPr>
              <a:t>If it does not acknowledge the receiver end within the specified time, the station waits for a random amount of time, called the </a:t>
            </a:r>
            <a:r>
              <a:rPr b="1" i="0" lang="en-US" sz="2000" u="none" cap="none" strike="noStrike">
                <a:solidFill>
                  <a:srgbClr val="C00000"/>
                </a:solidFill>
                <a:latin typeface="Times"/>
                <a:ea typeface="Times"/>
                <a:cs typeface="Times"/>
                <a:sym typeface="Times"/>
              </a:rPr>
              <a:t>backoff time (Tb).</a:t>
            </a:r>
            <a:endParaRPr/>
          </a:p>
          <a:p>
            <a:pPr indent="-285750" lvl="0" marL="285750" marR="0" rtl="0" algn="just">
              <a:lnSpc>
                <a:spcPct val="100000"/>
              </a:lnSpc>
              <a:spcBef>
                <a:spcPts val="1200"/>
              </a:spcBef>
              <a:spcAft>
                <a:spcPts val="0"/>
              </a:spcAft>
              <a:buClr>
                <a:srgbClr val="000000"/>
              </a:buClr>
              <a:buSzPts val="1800"/>
              <a:buFont typeface="Noto Sans Symbols"/>
              <a:buChar char="⮚"/>
            </a:pPr>
            <a:r>
              <a:rPr b="0" i="0" lang="en-US" sz="1800" u="none" cap="none" strike="noStrike">
                <a:solidFill>
                  <a:srgbClr val="333333"/>
                </a:solidFill>
                <a:latin typeface="Times"/>
                <a:ea typeface="Times"/>
                <a:cs typeface="Times"/>
                <a:sym typeface="Times"/>
              </a:rPr>
              <a:t>And the station may assume the frame has been lost or destroyed. </a:t>
            </a:r>
            <a:endParaRPr b="0" i="0" sz="1800" u="none" cap="none" strike="noStrike">
              <a:solidFill>
                <a:srgbClr val="333333"/>
              </a:solidFill>
              <a:latin typeface="Times"/>
              <a:ea typeface="Times"/>
              <a:cs typeface="Times"/>
              <a:sym typeface="Times"/>
            </a:endParaRPr>
          </a:p>
          <a:p>
            <a:pPr indent="-285750" lvl="0" marL="285750" marR="0" rtl="0" algn="just">
              <a:lnSpc>
                <a:spcPct val="100000"/>
              </a:lnSpc>
              <a:spcBef>
                <a:spcPts val="1200"/>
              </a:spcBef>
              <a:spcAft>
                <a:spcPts val="0"/>
              </a:spcAft>
              <a:buClr>
                <a:srgbClr val="000000"/>
              </a:buClr>
              <a:buSzPts val="1800"/>
              <a:buFont typeface="Noto Sans Symbols"/>
              <a:buChar char="⮚"/>
            </a:pPr>
            <a:r>
              <a:rPr b="0" i="0" lang="en-US" sz="1800" u="none" cap="none" strike="noStrike">
                <a:solidFill>
                  <a:srgbClr val="333333"/>
                </a:solidFill>
                <a:latin typeface="Times"/>
                <a:ea typeface="Times"/>
                <a:cs typeface="Times"/>
                <a:sym typeface="Times"/>
              </a:rPr>
              <a:t>Therefore, it retransmits the frame until all the data are successfully transmitted to the receiver.</a:t>
            </a:r>
            <a:endParaRPr b="0" i="0" sz="1500" u="none" cap="none" strike="noStrike">
              <a:solidFill>
                <a:srgbClr val="000000"/>
              </a:solidFill>
              <a:latin typeface="Times"/>
              <a:ea typeface="Times"/>
              <a:cs typeface="Times"/>
              <a:sym typeface="Times"/>
            </a:endParaRPr>
          </a:p>
        </p:txBody>
      </p:sp>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1" name="Shape 2041"/>
        <p:cNvGrpSpPr/>
        <p:nvPr/>
      </p:nvGrpSpPr>
      <p:grpSpPr>
        <a:xfrm>
          <a:off x="0" y="0"/>
          <a:ext cx="0" cy="0"/>
          <a:chOff x="0" y="0"/>
          <a:chExt cx="0" cy="0"/>
        </a:xfrm>
      </p:grpSpPr>
      <p:pic>
        <p:nvPicPr>
          <p:cNvPr descr="Aloha random access protocol" id="2042" name="Google Shape;2042;p116"/>
          <p:cNvPicPr preferRelativeResize="0"/>
          <p:nvPr/>
        </p:nvPicPr>
        <p:blipFill rotWithShape="1">
          <a:blip r:embed="rId3">
            <a:alphaModFix/>
          </a:blip>
          <a:srcRect b="0" l="0" r="0" t="0"/>
          <a:stretch/>
        </p:blipFill>
        <p:spPr>
          <a:xfrm>
            <a:off x="1505667" y="5768"/>
            <a:ext cx="7264382" cy="4751861"/>
          </a:xfrm>
          <a:prstGeom prst="rect">
            <a:avLst/>
          </a:prstGeom>
          <a:noFill/>
          <a:ln>
            <a:noFill/>
          </a:ln>
        </p:spPr>
      </p:pic>
      <p:sp>
        <p:nvSpPr>
          <p:cNvPr id="2043" name="Google Shape;2043;p116"/>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Feb.-2022</a:t>
            </a:r>
            <a:endParaRPr b="1" sz="800">
              <a:solidFill>
                <a:schemeClr val="dk1"/>
              </a:solidFill>
              <a:latin typeface="Times New Roman"/>
              <a:ea typeface="Times New Roman"/>
              <a:cs typeface="Times New Roman"/>
              <a:sym typeface="Times New Roman"/>
            </a:endParaRPr>
          </a:p>
        </p:txBody>
      </p:sp>
      <p:sp>
        <p:nvSpPr>
          <p:cNvPr id="2044" name="Google Shape;2044;p116"/>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Computer Networks</a:t>
            </a:r>
            <a:endParaRPr b="1" sz="800">
              <a:solidFill>
                <a:schemeClr val="dk1"/>
              </a:solidFill>
              <a:latin typeface="Times New Roman"/>
              <a:ea typeface="Times New Roman"/>
              <a:cs typeface="Times New Roman"/>
              <a:sym typeface="Times New Roman"/>
            </a:endParaRPr>
          </a:p>
        </p:txBody>
      </p:sp>
      <p:sp>
        <p:nvSpPr>
          <p:cNvPr id="2045" name="Google Shape;2045;p116"/>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US" sz="900">
                <a:solidFill>
                  <a:schemeClr val="dk1"/>
                </a:solidFill>
                <a:latin typeface="Times New Roman"/>
                <a:ea typeface="Times New Roman"/>
                <a:cs typeface="Times New Roman"/>
                <a:sym typeface="Times New Roman"/>
              </a:rPr>
              <a:t>‹#›</a:t>
            </a:fld>
            <a:endParaRPr sz="900">
              <a:solidFill>
                <a:schemeClr val="dk1"/>
              </a:solidFill>
              <a:latin typeface="Times New Roman"/>
              <a:ea typeface="Times New Roman"/>
              <a:cs typeface="Times New Roman"/>
              <a:sym typeface="Times New Roman"/>
            </a:endParaRPr>
          </a:p>
        </p:txBody>
      </p:sp>
      <p:sp>
        <p:nvSpPr>
          <p:cNvPr id="2046" name="Google Shape;2046;p116"/>
          <p:cNvSpPr txBox="1"/>
          <p:nvPr>
            <p:ph idx="4294967295" type="title"/>
          </p:nvPr>
        </p:nvSpPr>
        <p:spPr>
          <a:xfrm>
            <a:off x="1296988" y="747713"/>
            <a:ext cx="7847012" cy="4699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Clr>
                <a:srgbClr val="002060"/>
              </a:buClr>
              <a:buSzPts val="3200"/>
              <a:buNone/>
            </a:pPr>
            <a:r>
              <a:rPr b="1" lang="en-US" sz="3200">
                <a:solidFill>
                  <a:srgbClr val="002060"/>
                </a:solidFill>
                <a:latin typeface="Times New Roman"/>
                <a:ea typeface="Times New Roman"/>
                <a:cs typeface="Times New Roman"/>
                <a:sym typeface="Times New Roman"/>
              </a:rPr>
              <a:t>Pure ALOHA </a:t>
            </a:r>
            <a:endParaRPr>
              <a:latin typeface="Times New Roman"/>
              <a:ea typeface="Times New Roman"/>
              <a:cs typeface="Times New Roman"/>
              <a:sym typeface="Times New Roman"/>
            </a:endParaRPr>
          </a:p>
        </p:txBody>
      </p:sp>
      <p:pic>
        <p:nvPicPr>
          <p:cNvPr id="2047" name="Google Shape;2047;p116"/>
          <p:cNvPicPr preferRelativeResize="0"/>
          <p:nvPr/>
        </p:nvPicPr>
        <p:blipFill rotWithShape="1">
          <a:blip r:embed="rId4">
            <a:alphaModFix/>
          </a:blip>
          <a:srcRect b="0" l="0" r="0" t="0"/>
          <a:stretch/>
        </p:blipFill>
        <p:spPr>
          <a:xfrm>
            <a:off x="41821" y="47020"/>
            <a:ext cx="952199" cy="900076"/>
          </a:xfrm>
          <a:prstGeom prst="rect">
            <a:avLst/>
          </a:prstGeom>
          <a:noFill/>
          <a:ln>
            <a:noFill/>
          </a:ln>
        </p:spPr>
      </p:pic>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3" name="Shape 2053"/>
        <p:cNvGrpSpPr/>
        <p:nvPr/>
      </p:nvGrpSpPr>
      <p:grpSpPr>
        <a:xfrm>
          <a:off x="0" y="0"/>
          <a:ext cx="0" cy="0"/>
          <a:chOff x="0" y="0"/>
          <a:chExt cx="0" cy="0"/>
        </a:xfrm>
      </p:grpSpPr>
      <p:sp>
        <p:nvSpPr>
          <p:cNvPr id="2054" name="Google Shape;2054;p117"/>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b="1" lang="en-US" sz="800">
                <a:solidFill>
                  <a:schemeClr val="dk1"/>
                </a:solidFill>
                <a:latin typeface="Times"/>
                <a:ea typeface="Times"/>
                <a:cs typeface="Times"/>
                <a:sym typeface="Times"/>
              </a:rPr>
              <a:t>9/19/2022</a:t>
            </a:r>
            <a:endParaRPr b="1" sz="800">
              <a:solidFill>
                <a:schemeClr val="dk1"/>
              </a:solidFill>
              <a:latin typeface="Times"/>
              <a:ea typeface="Times"/>
              <a:cs typeface="Times"/>
              <a:sym typeface="Times"/>
            </a:endParaRPr>
          </a:p>
        </p:txBody>
      </p:sp>
      <p:sp>
        <p:nvSpPr>
          <p:cNvPr id="2055" name="Google Shape;2055;p117"/>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b="1" lang="en-US" sz="800">
                <a:solidFill>
                  <a:schemeClr val="dk1"/>
                </a:solidFill>
                <a:latin typeface="Times"/>
                <a:ea typeface="Times"/>
                <a:cs typeface="Times"/>
                <a:sym typeface="Times"/>
              </a:rPr>
              <a:t>SY BTech         Computer Networks     Module 2    Sem 3     2022-23</a:t>
            </a:r>
            <a:endParaRPr b="1" sz="800">
              <a:solidFill>
                <a:schemeClr val="dk1"/>
              </a:solidFill>
              <a:latin typeface="Times"/>
              <a:ea typeface="Times"/>
              <a:cs typeface="Times"/>
              <a:sym typeface="Times"/>
            </a:endParaRPr>
          </a:p>
        </p:txBody>
      </p:sp>
      <p:sp>
        <p:nvSpPr>
          <p:cNvPr id="2056" name="Google Shape;2056;p117"/>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US" sz="900">
                <a:solidFill>
                  <a:schemeClr val="dk1"/>
                </a:solidFill>
                <a:latin typeface="Times"/>
                <a:ea typeface="Times"/>
                <a:cs typeface="Times"/>
                <a:sym typeface="Times"/>
              </a:rPr>
              <a:t>‹#›</a:t>
            </a:fld>
            <a:endParaRPr sz="900">
              <a:solidFill>
                <a:schemeClr val="dk1"/>
              </a:solidFill>
              <a:latin typeface="Times"/>
              <a:ea typeface="Times"/>
              <a:cs typeface="Times"/>
              <a:sym typeface="Times"/>
            </a:endParaRPr>
          </a:p>
        </p:txBody>
      </p:sp>
      <p:sp>
        <p:nvSpPr>
          <p:cNvPr id="2057" name="Google Shape;2057;p117"/>
          <p:cNvSpPr/>
          <p:nvPr/>
        </p:nvSpPr>
        <p:spPr>
          <a:xfrm>
            <a:off x="41077" y="36119"/>
            <a:ext cx="490538" cy="589736"/>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3300"/>
              <a:buFont typeface="Arial"/>
              <a:buNone/>
            </a:pPr>
            <a:r>
              <a:t/>
            </a:r>
            <a:endParaRPr b="0" i="0" sz="3300" u="none" cap="none" strike="noStrike">
              <a:solidFill>
                <a:schemeClr val="dk1"/>
              </a:solidFill>
              <a:latin typeface="Times"/>
              <a:ea typeface="Times"/>
              <a:cs typeface="Times"/>
              <a:sym typeface="Times"/>
            </a:endParaRPr>
          </a:p>
        </p:txBody>
      </p:sp>
      <p:cxnSp>
        <p:nvCxnSpPr>
          <p:cNvPr id="2058" name="Google Shape;2058;p117"/>
          <p:cNvCxnSpPr/>
          <p:nvPr/>
        </p:nvCxnSpPr>
        <p:spPr>
          <a:xfrm flipH="1" rot="10800000">
            <a:off x="-7737" y="611782"/>
            <a:ext cx="9144000" cy="20782"/>
          </a:xfrm>
          <a:prstGeom prst="straightConnector1">
            <a:avLst/>
          </a:prstGeom>
          <a:noFill/>
          <a:ln cap="flat" cmpd="sng" w="9525">
            <a:solidFill>
              <a:srgbClr val="00B050"/>
            </a:solidFill>
            <a:prstDash val="solid"/>
            <a:round/>
            <a:headEnd len="sm" w="sm" type="none"/>
            <a:tailEnd len="sm" w="sm" type="none"/>
          </a:ln>
        </p:spPr>
      </p:cxnSp>
      <p:sp>
        <p:nvSpPr>
          <p:cNvPr id="2059" name="Google Shape;2059;p117"/>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Times"/>
              <a:ea typeface="Times"/>
              <a:cs typeface="Times"/>
              <a:sym typeface="Times"/>
            </a:endParaRPr>
          </a:p>
        </p:txBody>
      </p:sp>
      <p:cxnSp>
        <p:nvCxnSpPr>
          <p:cNvPr id="2060" name="Google Shape;2060;p117"/>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2061" name="Google Shape;2061;p117"/>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sp>
        <p:nvSpPr>
          <p:cNvPr id="2062" name="Google Shape;2062;p117"/>
          <p:cNvSpPr txBox="1"/>
          <p:nvPr/>
        </p:nvSpPr>
        <p:spPr>
          <a:xfrm>
            <a:off x="921066" y="141982"/>
            <a:ext cx="7847700" cy="469800"/>
          </a:xfrm>
          <a:prstGeom prst="rect">
            <a:avLst/>
          </a:prstGeom>
          <a:noFill/>
          <a:ln>
            <a:noFill/>
          </a:ln>
        </p:spPr>
        <p:txBody>
          <a:bodyPr anchorCtr="0" anchor="b" bIns="34275" lIns="68575" spcFirstLastPara="1" rIns="68575" wrap="square" tIns="34275">
            <a:noAutofit/>
          </a:bodyPr>
          <a:lstStyle/>
          <a:p>
            <a:pPr indent="0" lvl="0" marL="0" marR="0" rtl="0" algn="l">
              <a:lnSpc>
                <a:spcPct val="100000"/>
              </a:lnSpc>
              <a:spcBef>
                <a:spcPts val="0"/>
              </a:spcBef>
              <a:spcAft>
                <a:spcPts val="0"/>
              </a:spcAft>
              <a:buNone/>
            </a:pPr>
            <a:r>
              <a:rPr b="1" i="0" lang="en-US" sz="3200" u="none" cap="none" strike="noStrike">
                <a:solidFill>
                  <a:srgbClr val="002060"/>
                </a:solidFill>
                <a:latin typeface="Times"/>
                <a:ea typeface="Times"/>
                <a:cs typeface="Times"/>
                <a:sym typeface="Times"/>
              </a:rPr>
              <a:t>Pure ALOHA </a:t>
            </a:r>
            <a:endParaRPr b="0" i="0" sz="1400" u="none" cap="none" strike="noStrike">
              <a:solidFill>
                <a:srgbClr val="000000"/>
              </a:solidFill>
              <a:latin typeface="Times"/>
              <a:ea typeface="Times"/>
              <a:cs typeface="Times"/>
              <a:sym typeface="Times"/>
            </a:endParaRPr>
          </a:p>
        </p:txBody>
      </p:sp>
      <p:sp>
        <p:nvSpPr>
          <p:cNvPr id="2063" name="Google Shape;2063;p117"/>
          <p:cNvSpPr/>
          <p:nvPr/>
        </p:nvSpPr>
        <p:spPr>
          <a:xfrm>
            <a:off x="639959" y="680226"/>
            <a:ext cx="5135117" cy="3970318"/>
          </a:xfrm>
          <a:prstGeom prst="rect">
            <a:avLst/>
          </a:prstGeom>
          <a:solidFill>
            <a:srgbClr val="C8CBE6"/>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800" u="sng" cap="none" strike="noStrike">
                <a:solidFill>
                  <a:srgbClr val="303030"/>
                </a:solidFill>
                <a:latin typeface="Times"/>
                <a:ea typeface="Times"/>
                <a:cs typeface="Times"/>
                <a:sym typeface="Times"/>
              </a:rPr>
              <a:t>Efficiency-</a:t>
            </a:r>
            <a:endParaRPr/>
          </a:p>
          <a:p>
            <a:pPr indent="0" lvl="0" marL="0" marR="0" rtl="0" algn="l">
              <a:lnSpc>
                <a:spcPct val="100000"/>
              </a:lnSpc>
              <a:spcBef>
                <a:spcPts val="0"/>
              </a:spcBef>
              <a:spcAft>
                <a:spcPts val="0"/>
              </a:spcAft>
              <a:buNone/>
            </a:pPr>
            <a:r>
              <a:rPr b="0" i="0" lang="en-US" sz="1800" u="none" cap="none" strike="noStrike">
                <a:solidFill>
                  <a:srgbClr val="303030"/>
                </a:solidFill>
                <a:latin typeface="Times"/>
                <a:ea typeface="Times"/>
                <a:cs typeface="Times"/>
                <a:sym typeface="Times"/>
              </a:rPr>
              <a:t>Efficiency of Pure Aloha (η) = G x e</a:t>
            </a:r>
            <a:r>
              <a:rPr b="0" baseline="30000" i="0" lang="en-US" sz="1800" u="none" cap="none" strike="noStrike">
                <a:solidFill>
                  <a:srgbClr val="303030"/>
                </a:solidFill>
                <a:latin typeface="Times"/>
                <a:ea typeface="Times"/>
                <a:cs typeface="Times"/>
                <a:sym typeface="Times"/>
              </a:rPr>
              <a:t>-2G</a:t>
            </a:r>
            <a:endParaRPr/>
          </a:p>
          <a:p>
            <a:pPr indent="0" lvl="0" marL="0" marR="0" rtl="0" algn="l">
              <a:lnSpc>
                <a:spcPct val="100000"/>
              </a:lnSpc>
              <a:spcBef>
                <a:spcPts val="0"/>
              </a:spcBef>
              <a:spcAft>
                <a:spcPts val="0"/>
              </a:spcAft>
              <a:buNone/>
            </a:pPr>
            <a:r>
              <a:rPr b="0" i="0" lang="en-US" sz="1800" u="none" cap="none" strike="noStrike">
                <a:solidFill>
                  <a:srgbClr val="303030"/>
                </a:solidFill>
                <a:latin typeface="Times"/>
                <a:ea typeface="Times"/>
                <a:cs typeface="Times"/>
                <a:sym typeface="Times"/>
              </a:rPr>
              <a:t>where G = Number of stations willing to transmit data</a:t>
            </a:r>
            <a:endParaRPr/>
          </a:p>
          <a:p>
            <a:pPr indent="0" lvl="0" marL="0" marR="0" rtl="0" algn="l">
              <a:lnSpc>
                <a:spcPct val="100000"/>
              </a:lnSpc>
              <a:spcBef>
                <a:spcPts val="0"/>
              </a:spcBef>
              <a:spcAft>
                <a:spcPts val="0"/>
              </a:spcAft>
              <a:buNone/>
            </a:pPr>
            <a:r>
              <a:rPr b="1" i="0" lang="en-US" sz="1800" u="sng" cap="none" strike="noStrike">
                <a:solidFill>
                  <a:srgbClr val="303030"/>
                </a:solidFill>
                <a:latin typeface="Times"/>
                <a:ea typeface="Times"/>
                <a:cs typeface="Times"/>
                <a:sym typeface="Times"/>
              </a:rPr>
              <a:t>Maximum Efficiency-</a:t>
            </a:r>
            <a:endParaRPr/>
          </a:p>
          <a:p>
            <a:pPr indent="0" lvl="0" marL="0" marR="0" rtl="0" algn="l">
              <a:lnSpc>
                <a:spcPct val="100000"/>
              </a:lnSpc>
              <a:spcBef>
                <a:spcPts val="0"/>
              </a:spcBef>
              <a:spcAft>
                <a:spcPts val="0"/>
              </a:spcAft>
              <a:buNone/>
            </a:pPr>
            <a:r>
              <a:rPr b="0" i="0" lang="en-US" sz="1800" u="none" cap="none" strike="noStrike">
                <a:solidFill>
                  <a:srgbClr val="303030"/>
                </a:solidFill>
                <a:latin typeface="Times"/>
                <a:ea typeface="Times"/>
                <a:cs typeface="Times"/>
                <a:sym typeface="Times"/>
              </a:rPr>
              <a:t>For maximum efficiency,</a:t>
            </a:r>
            <a:endParaRPr/>
          </a:p>
          <a:p>
            <a:pPr indent="-114300" lvl="0" marL="0" marR="0" rtl="0" algn="l">
              <a:lnSpc>
                <a:spcPct val="100000"/>
              </a:lnSpc>
              <a:spcBef>
                <a:spcPts val="0"/>
              </a:spcBef>
              <a:spcAft>
                <a:spcPts val="0"/>
              </a:spcAft>
              <a:buClr>
                <a:srgbClr val="000000"/>
              </a:buClr>
              <a:buSzPts val="1800"/>
              <a:buFont typeface="Arial"/>
              <a:buChar char="•"/>
            </a:pPr>
            <a:r>
              <a:rPr b="0" i="0" lang="en-US" sz="1800" u="none" cap="none" strike="noStrike">
                <a:solidFill>
                  <a:srgbClr val="303030"/>
                </a:solidFill>
                <a:latin typeface="Times"/>
                <a:ea typeface="Times"/>
                <a:cs typeface="Times"/>
                <a:sym typeface="Times"/>
              </a:rPr>
              <a:t>We put dη / dG = 0</a:t>
            </a:r>
            <a:endParaRPr/>
          </a:p>
          <a:p>
            <a:pPr indent="-114300" lvl="0" marL="0" marR="0" rtl="0" algn="l">
              <a:lnSpc>
                <a:spcPct val="100000"/>
              </a:lnSpc>
              <a:spcBef>
                <a:spcPts val="0"/>
              </a:spcBef>
              <a:spcAft>
                <a:spcPts val="0"/>
              </a:spcAft>
              <a:buClr>
                <a:srgbClr val="000000"/>
              </a:buClr>
              <a:buSzPts val="1800"/>
              <a:buFont typeface="Arial"/>
              <a:buChar char="•"/>
            </a:pPr>
            <a:r>
              <a:rPr b="0" i="0" lang="en-US" sz="1800" u="none" cap="none" strike="noStrike">
                <a:solidFill>
                  <a:srgbClr val="303030"/>
                </a:solidFill>
                <a:latin typeface="Times"/>
                <a:ea typeface="Times"/>
                <a:cs typeface="Times"/>
                <a:sym typeface="Times"/>
              </a:rPr>
              <a:t>Maximum value of η occurs at G = 1/2</a:t>
            </a:r>
            <a:endParaRPr/>
          </a:p>
          <a:p>
            <a:pPr indent="-114300" lvl="0" marL="0" marR="0" rtl="0" algn="l">
              <a:lnSpc>
                <a:spcPct val="100000"/>
              </a:lnSpc>
              <a:spcBef>
                <a:spcPts val="0"/>
              </a:spcBef>
              <a:spcAft>
                <a:spcPts val="0"/>
              </a:spcAft>
              <a:buClr>
                <a:srgbClr val="000000"/>
              </a:buClr>
              <a:buSzPts val="1800"/>
              <a:buFont typeface="Arial"/>
              <a:buChar char="•"/>
            </a:pPr>
            <a:r>
              <a:rPr b="0" i="0" lang="en-US" sz="1800" u="none" cap="none" strike="noStrike">
                <a:solidFill>
                  <a:srgbClr val="303030"/>
                </a:solidFill>
                <a:latin typeface="Times"/>
                <a:ea typeface="Times"/>
                <a:cs typeface="Times"/>
                <a:sym typeface="Times"/>
              </a:rPr>
              <a:t>Substituting G = 1/2 in the above expression, we get-</a:t>
            </a:r>
            <a:endParaRPr/>
          </a:p>
          <a:p>
            <a:pPr indent="0" lvl="0" marL="0" marR="0" rtl="0" algn="l">
              <a:lnSpc>
                <a:spcPct val="100000"/>
              </a:lnSpc>
              <a:spcBef>
                <a:spcPts val="0"/>
              </a:spcBef>
              <a:spcAft>
                <a:spcPts val="0"/>
              </a:spcAft>
              <a:buNone/>
            </a:pPr>
            <a:r>
              <a:rPr b="0" i="0" lang="en-US" sz="1800" u="none" cap="none" strike="noStrike">
                <a:solidFill>
                  <a:srgbClr val="000000"/>
                </a:solidFill>
                <a:latin typeface="Times"/>
                <a:ea typeface="Times"/>
                <a:cs typeface="Times"/>
                <a:sym typeface="Times"/>
              </a:rPr>
              <a:t>Maximum efficiency of Pure Aloha</a:t>
            </a:r>
            <a:endParaRPr/>
          </a:p>
          <a:p>
            <a:pPr indent="0" lvl="0" marL="0" marR="0" rtl="0" algn="l">
              <a:lnSpc>
                <a:spcPct val="100000"/>
              </a:lnSpc>
              <a:spcBef>
                <a:spcPts val="0"/>
              </a:spcBef>
              <a:spcAft>
                <a:spcPts val="0"/>
              </a:spcAft>
              <a:buNone/>
            </a:pPr>
            <a:r>
              <a:rPr b="0" i="0" lang="en-US" sz="1800" u="none" cap="none" strike="noStrike">
                <a:solidFill>
                  <a:srgbClr val="303030"/>
                </a:solidFill>
                <a:latin typeface="Times"/>
                <a:ea typeface="Times"/>
                <a:cs typeface="Times"/>
                <a:sym typeface="Times"/>
              </a:rPr>
              <a:t>= 1/2 x e</a:t>
            </a:r>
            <a:r>
              <a:rPr b="0" baseline="30000" i="0" lang="en-US" sz="1800" u="none" cap="none" strike="noStrike">
                <a:solidFill>
                  <a:srgbClr val="303030"/>
                </a:solidFill>
                <a:latin typeface="Times"/>
                <a:ea typeface="Times"/>
                <a:cs typeface="Times"/>
                <a:sym typeface="Times"/>
              </a:rPr>
              <a:t>-2 x 1/2</a:t>
            </a:r>
            <a:endParaRPr b="0" i="0" sz="1800" u="none" cap="none" strike="noStrike">
              <a:solidFill>
                <a:srgbClr val="303030"/>
              </a:solidFill>
              <a:latin typeface="Times"/>
              <a:ea typeface="Times"/>
              <a:cs typeface="Times"/>
              <a:sym typeface="Times"/>
            </a:endParaRPr>
          </a:p>
          <a:p>
            <a:pPr indent="0" lvl="0" marL="0" marR="0" rtl="0" algn="l">
              <a:lnSpc>
                <a:spcPct val="100000"/>
              </a:lnSpc>
              <a:spcBef>
                <a:spcPts val="0"/>
              </a:spcBef>
              <a:spcAft>
                <a:spcPts val="0"/>
              </a:spcAft>
              <a:buNone/>
            </a:pPr>
            <a:r>
              <a:rPr b="0" i="0" lang="en-US" sz="1800" u="none" cap="none" strike="noStrike">
                <a:solidFill>
                  <a:srgbClr val="303030"/>
                </a:solidFill>
                <a:latin typeface="Times"/>
                <a:ea typeface="Times"/>
                <a:cs typeface="Times"/>
                <a:sym typeface="Times"/>
              </a:rPr>
              <a:t>= 1 / 2e</a:t>
            </a:r>
            <a:endParaRPr/>
          </a:p>
          <a:p>
            <a:pPr indent="0" lvl="0" marL="0" marR="0" rtl="0" algn="l">
              <a:lnSpc>
                <a:spcPct val="100000"/>
              </a:lnSpc>
              <a:spcBef>
                <a:spcPts val="0"/>
              </a:spcBef>
              <a:spcAft>
                <a:spcPts val="0"/>
              </a:spcAft>
              <a:buNone/>
            </a:pPr>
            <a:r>
              <a:rPr b="0" i="0" lang="en-US" sz="1800" u="none" cap="none" strike="noStrike">
                <a:solidFill>
                  <a:srgbClr val="303030"/>
                </a:solidFill>
                <a:latin typeface="Times"/>
                <a:ea typeface="Times"/>
                <a:cs typeface="Times"/>
                <a:sym typeface="Times"/>
              </a:rPr>
              <a:t>= 0.184</a:t>
            </a:r>
            <a:endParaRPr/>
          </a:p>
          <a:p>
            <a:pPr indent="0" lvl="0" marL="0" marR="0" rtl="0" algn="l">
              <a:lnSpc>
                <a:spcPct val="100000"/>
              </a:lnSpc>
              <a:spcBef>
                <a:spcPts val="0"/>
              </a:spcBef>
              <a:spcAft>
                <a:spcPts val="0"/>
              </a:spcAft>
              <a:buNone/>
            </a:pPr>
            <a:r>
              <a:rPr b="0" i="0" lang="en-US" sz="1800" u="none" cap="none" strike="noStrike">
                <a:solidFill>
                  <a:srgbClr val="303030"/>
                </a:solidFill>
                <a:latin typeface="Times"/>
                <a:ea typeface="Times"/>
                <a:cs typeface="Times"/>
                <a:sym typeface="Times"/>
              </a:rPr>
              <a:t>= </a:t>
            </a:r>
            <a:r>
              <a:rPr b="1" i="0" lang="en-US" sz="1800" u="none" cap="none" strike="noStrike">
                <a:solidFill>
                  <a:srgbClr val="C00000"/>
                </a:solidFill>
                <a:latin typeface="Times"/>
                <a:ea typeface="Times"/>
                <a:cs typeface="Times"/>
                <a:sym typeface="Times"/>
              </a:rPr>
              <a:t>18.4%</a:t>
            </a:r>
            <a:endParaRPr b="1" i="0" sz="1800" u="none" cap="none" strike="noStrike">
              <a:solidFill>
                <a:srgbClr val="C00000"/>
              </a:solidFill>
              <a:latin typeface="Times"/>
              <a:ea typeface="Times"/>
              <a:cs typeface="Times"/>
              <a:sym typeface="Times"/>
            </a:endParaRPr>
          </a:p>
        </p:txBody>
      </p:sp>
      <p:sp>
        <p:nvSpPr>
          <p:cNvPr id="2064" name="Google Shape;2064;p117"/>
          <p:cNvSpPr/>
          <p:nvPr/>
        </p:nvSpPr>
        <p:spPr>
          <a:xfrm>
            <a:off x="5823890" y="1234548"/>
            <a:ext cx="3236821" cy="1754326"/>
          </a:xfrm>
          <a:prstGeom prst="rect">
            <a:avLst/>
          </a:prstGeom>
          <a:solidFill>
            <a:srgbClr val="BBD9DE"/>
          </a:solidFill>
          <a:ln>
            <a:noFill/>
          </a:ln>
        </p:spPr>
        <p:txBody>
          <a:bodyPr anchorCtr="0" anchor="t" bIns="45700" lIns="91425" spcFirstLastPara="1" rIns="91425" wrap="square" tIns="45700">
            <a:spAutoFit/>
          </a:bodyPr>
          <a:lstStyle/>
          <a:p>
            <a:pPr indent="-114300" lvl="0" marL="0" marR="0" rtl="0" algn="just">
              <a:lnSpc>
                <a:spcPct val="100000"/>
              </a:lnSpc>
              <a:spcBef>
                <a:spcPts val="0"/>
              </a:spcBef>
              <a:spcAft>
                <a:spcPts val="0"/>
              </a:spcAft>
              <a:buClr>
                <a:srgbClr val="000000"/>
              </a:buClr>
              <a:buSzPts val="1800"/>
              <a:buFont typeface="Arial"/>
              <a:buAutoNum type="arabicPeriod"/>
            </a:pPr>
            <a:r>
              <a:rPr b="0" i="0" lang="en-US" sz="1800" u="none" cap="none" strike="noStrike">
                <a:solidFill>
                  <a:srgbClr val="000000"/>
                </a:solidFill>
                <a:latin typeface="Times"/>
                <a:ea typeface="Times"/>
                <a:cs typeface="Times"/>
                <a:sym typeface="Times"/>
              </a:rPr>
              <a:t>The total vulnerable time of pure Aloha is 2 * Tfr.</a:t>
            </a:r>
            <a:endParaRPr/>
          </a:p>
          <a:p>
            <a:pPr indent="-114300" lvl="0" marL="0" marR="0" rtl="0" algn="just">
              <a:lnSpc>
                <a:spcPct val="100000"/>
              </a:lnSpc>
              <a:spcBef>
                <a:spcPts val="0"/>
              </a:spcBef>
              <a:spcAft>
                <a:spcPts val="0"/>
              </a:spcAft>
              <a:buClr>
                <a:srgbClr val="000000"/>
              </a:buClr>
              <a:buSzPts val="1800"/>
              <a:buFont typeface="Arial"/>
              <a:buAutoNum type="arabicPeriod"/>
            </a:pPr>
            <a:r>
              <a:rPr b="0" i="0" lang="en-US" sz="1800" u="none" cap="none" strike="noStrike">
                <a:solidFill>
                  <a:srgbClr val="000000"/>
                </a:solidFill>
                <a:latin typeface="Times"/>
                <a:ea typeface="Times"/>
                <a:cs typeface="Times"/>
                <a:sym typeface="Times"/>
              </a:rPr>
              <a:t>Maximum throughput occurs when G = 1/ 2 that is 18.4%.</a:t>
            </a:r>
            <a:endParaRPr/>
          </a:p>
          <a:p>
            <a:pPr indent="-114300" lvl="0" marL="0" marR="0" rtl="0" algn="just">
              <a:lnSpc>
                <a:spcPct val="100000"/>
              </a:lnSpc>
              <a:spcBef>
                <a:spcPts val="0"/>
              </a:spcBef>
              <a:spcAft>
                <a:spcPts val="0"/>
              </a:spcAft>
              <a:buClr>
                <a:srgbClr val="000000"/>
              </a:buClr>
              <a:buSzPts val="1800"/>
              <a:buFont typeface="Arial"/>
              <a:buAutoNum type="arabicPeriod"/>
            </a:pPr>
            <a:r>
              <a:rPr b="0" i="0" lang="en-US" sz="1800" u="none" cap="none" strike="noStrike">
                <a:solidFill>
                  <a:srgbClr val="000000"/>
                </a:solidFill>
                <a:latin typeface="Times"/>
                <a:ea typeface="Times"/>
                <a:cs typeface="Times"/>
                <a:sym typeface="Times"/>
              </a:rPr>
              <a:t>Successful transmission of data frame is S = G * e ^ - 2 G.</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64">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64">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64">
                                            <p:txEl>
                                              <p:pRg end="2" st="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0" name="Shape 2070"/>
        <p:cNvGrpSpPr/>
        <p:nvPr/>
      </p:nvGrpSpPr>
      <p:grpSpPr>
        <a:xfrm>
          <a:off x="0" y="0"/>
          <a:ext cx="0" cy="0"/>
          <a:chOff x="0" y="0"/>
          <a:chExt cx="0" cy="0"/>
        </a:xfrm>
      </p:grpSpPr>
      <p:sp>
        <p:nvSpPr>
          <p:cNvPr id="2071" name="Google Shape;2071;p118"/>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9/19/2022</a:t>
            </a:r>
            <a:endParaRPr b="1" sz="800">
              <a:solidFill>
                <a:schemeClr val="dk1"/>
              </a:solidFill>
              <a:latin typeface="Times New Roman"/>
              <a:ea typeface="Times New Roman"/>
              <a:cs typeface="Times New Roman"/>
              <a:sym typeface="Times New Roman"/>
            </a:endParaRPr>
          </a:p>
        </p:txBody>
      </p:sp>
      <p:sp>
        <p:nvSpPr>
          <p:cNvPr id="2072" name="Google Shape;2072;p118"/>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SY BTech         Computer Networks     Module 2    Sem 3     2022-23</a:t>
            </a:r>
            <a:endParaRPr b="1" sz="800">
              <a:solidFill>
                <a:schemeClr val="dk1"/>
              </a:solidFill>
              <a:latin typeface="Times New Roman"/>
              <a:ea typeface="Times New Roman"/>
              <a:cs typeface="Times New Roman"/>
              <a:sym typeface="Times New Roman"/>
            </a:endParaRPr>
          </a:p>
        </p:txBody>
      </p:sp>
      <p:sp>
        <p:nvSpPr>
          <p:cNvPr id="2073" name="Google Shape;2073;p118"/>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US" sz="900">
                <a:solidFill>
                  <a:schemeClr val="dk1"/>
                </a:solidFill>
                <a:latin typeface="Times New Roman"/>
                <a:ea typeface="Times New Roman"/>
                <a:cs typeface="Times New Roman"/>
                <a:sym typeface="Times New Roman"/>
              </a:rPr>
              <a:t>‹#›</a:t>
            </a:fld>
            <a:endParaRPr sz="900">
              <a:solidFill>
                <a:schemeClr val="dk1"/>
              </a:solidFill>
              <a:latin typeface="Times New Roman"/>
              <a:ea typeface="Times New Roman"/>
              <a:cs typeface="Times New Roman"/>
              <a:sym typeface="Times New Roman"/>
            </a:endParaRPr>
          </a:p>
        </p:txBody>
      </p:sp>
      <p:sp>
        <p:nvSpPr>
          <p:cNvPr id="2074" name="Google Shape;2074;p118"/>
          <p:cNvSpPr txBox="1"/>
          <p:nvPr>
            <p:ph idx="4294967295" type="title"/>
          </p:nvPr>
        </p:nvSpPr>
        <p:spPr>
          <a:xfrm>
            <a:off x="1296988" y="36513"/>
            <a:ext cx="7847012" cy="4699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Clr>
                <a:srgbClr val="002060"/>
              </a:buClr>
              <a:buSzPts val="3200"/>
              <a:buNone/>
            </a:pPr>
            <a:r>
              <a:rPr b="1" lang="en-US" sz="3200">
                <a:solidFill>
                  <a:srgbClr val="002060"/>
                </a:solidFill>
                <a:latin typeface="Times New Roman"/>
                <a:ea typeface="Times New Roman"/>
                <a:cs typeface="Times New Roman"/>
                <a:sym typeface="Times New Roman"/>
              </a:rPr>
              <a:t>Slotted ALOHA </a:t>
            </a:r>
            <a:endParaRPr>
              <a:latin typeface="Times New Roman"/>
              <a:ea typeface="Times New Roman"/>
              <a:cs typeface="Times New Roman"/>
              <a:sym typeface="Times New Roman"/>
            </a:endParaRPr>
          </a:p>
        </p:txBody>
      </p:sp>
      <p:pic>
        <p:nvPicPr>
          <p:cNvPr id="2075" name="Google Shape;2075;p118"/>
          <p:cNvPicPr preferRelativeResize="0"/>
          <p:nvPr/>
        </p:nvPicPr>
        <p:blipFill rotWithShape="1">
          <a:blip r:embed="rId3">
            <a:alphaModFix/>
          </a:blip>
          <a:srcRect b="0" l="0" r="0" t="0"/>
          <a:stretch/>
        </p:blipFill>
        <p:spPr>
          <a:xfrm>
            <a:off x="971230" y="652650"/>
            <a:ext cx="7186065" cy="2542495"/>
          </a:xfrm>
          <a:prstGeom prst="rect">
            <a:avLst/>
          </a:prstGeom>
          <a:noFill/>
          <a:ln>
            <a:noFill/>
          </a:ln>
        </p:spPr>
      </p:pic>
      <p:sp>
        <p:nvSpPr>
          <p:cNvPr id="2076" name="Google Shape;2076;p118"/>
          <p:cNvSpPr/>
          <p:nvPr/>
        </p:nvSpPr>
        <p:spPr>
          <a:xfrm>
            <a:off x="41077" y="36119"/>
            <a:ext cx="490538" cy="589736"/>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3300"/>
              <a:buFont typeface="Arial"/>
              <a:buNone/>
            </a:pPr>
            <a:r>
              <a:t/>
            </a:r>
            <a:endParaRPr b="0" i="0" sz="3300" u="none" cap="none" strike="noStrike">
              <a:solidFill>
                <a:schemeClr val="dk1"/>
              </a:solidFill>
              <a:latin typeface="Times New Roman"/>
              <a:ea typeface="Times New Roman"/>
              <a:cs typeface="Times New Roman"/>
              <a:sym typeface="Times New Roman"/>
            </a:endParaRPr>
          </a:p>
        </p:txBody>
      </p:sp>
      <p:cxnSp>
        <p:nvCxnSpPr>
          <p:cNvPr id="2077" name="Google Shape;2077;p118"/>
          <p:cNvCxnSpPr/>
          <p:nvPr/>
        </p:nvCxnSpPr>
        <p:spPr>
          <a:xfrm flipH="1" rot="10800000">
            <a:off x="-7737" y="611782"/>
            <a:ext cx="9144000" cy="20782"/>
          </a:xfrm>
          <a:prstGeom prst="straightConnector1">
            <a:avLst/>
          </a:prstGeom>
          <a:noFill/>
          <a:ln cap="flat" cmpd="sng" w="9525">
            <a:solidFill>
              <a:srgbClr val="00B050"/>
            </a:solidFill>
            <a:prstDash val="solid"/>
            <a:round/>
            <a:headEnd len="sm" w="sm" type="none"/>
            <a:tailEnd len="sm" w="sm" type="none"/>
          </a:ln>
        </p:spPr>
      </p:cxnSp>
      <p:sp>
        <p:nvSpPr>
          <p:cNvPr id="2078" name="Google Shape;2078;p118"/>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Times New Roman"/>
              <a:ea typeface="Times New Roman"/>
              <a:cs typeface="Times New Roman"/>
              <a:sym typeface="Times New Roman"/>
            </a:endParaRPr>
          </a:p>
        </p:txBody>
      </p:sp>
      <p:cxnSp>
        <p:nvCxnSpPr>
          <p:cNvPr id="2079" name="Google Shape;2079;p118"/>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2080" name="Google Shape;2080;p118"/>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pic>
        <p:nvPicPr>
          <p:cNvPr id="2081" name="Google Shape;2081;p118"/>
          <p:cNvPicPr preferRelativeResize="0"/>
          <p:nvPr/>
        </p:nvPicPr>
        <p:blipFill rotWithShape="1">
          <a:blip r:embed="rId5">
            <a:alphaModFix/>
          </a:blip>
          <a:srcRect b="0" l="0" r="0" t="0"/>
          <a:stretch/>
        </p:blipFill>
        <p:spPr>
          <a:xfrm>
            <a:off x="591145" y="3215231"/>
            <a:ext cx="7467600" cy="614807"/>
          </a:xfrm>
          <a:prstGeom prst="rect">
            <a:avLst/>
          </a:prstGeom>
          <a:noFill/>
          <a:ln>
            <a:noFill/>
          </a:ln>
        </p:spPr>
      </p:pic>
      <p:pic>
        <p:nvPicPr>
          <p:cNvPr id="2082" name="Google Shape;2082;p118"/>
          <p:cNvPicPr preferRelativeResize="0"/>
          <p:nvPr/>
        </p:nvPicPr>
        <p:blipFill rotWithShape="1">
          <a:blip r:embed="rId6">
            <a:alphaModFix/>
          </a:blip>
          <a:srcRect b="0" l="0" r="0" t="0"/>
          <a:stretch/>
        </p:blipFill>
        <p:spPr>
          <a:xfrm>
            <a:off x="591145" y="3837177"/>
            <a:ext cx="7467600" cy="384435"/>
          </a:xfrm>
          <a:prstGeom prst="rect">
            <a:avLst/>
          </a:prstGeom>
          <a:noFill/>
          <a:ln>
            <a:noFill/>
          </a:ln>
        </p:spPr>
      </p:pic>
      <p:pic>
        <p:nvPicPr>
          <p:cNvPr id="2083" name="Google Shape;2083;p118"/>
          <p:cNvPicPr preferRelativeResize="0"/>
          <p:nvPr/>
        </p:nvPicPr>
        <p:blipFill rotWithShape="1">
          <a:blip r:embed="rId7">
            <a:alphaModFix/>
          </a:blip>
          <a:srcRect b="0" l="0" r="0" t="0"/>
          <a:stretch/>
        </p:blipFill>
        <p:spPr>
          <a:xfrm>
            <a:off x="591145" y="4290759"/>
            <a:ext cx="7467600" cy="419893"/>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7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8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8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8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9" name="Shape 2089"/>
        <p:cNvGrpSpPr/>
        <p:nvPr/>
      </p:nvGrpSpPr>
      <p:grpSpPr>
        <a:xfrm>
          <a:off x="0" y="0"/>
          <a:ext cx="0" cy="0"/>
          <a:chOff x="0" y="0"/>
          <a:chExt cx="0" cy="0"/>
        </a:xfrm>
      </p:grpSpPr>
      <p:sp>
        <p:nvSpPr>
          <p:cNvPr id="2090" name="Google Shape;2090;p119"/>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b="1" lang="en-US" sz="800">
                <a:solidFill>
                  <a:schemeClr val="dk1"/>
                </a:solidFill>
                <a:latin typeface="Times"/>
                <a:ea typeface="Times"/>
                <a:cs typeface="Times"/>
                <a:sym typeface="Times"/>
              </a:rPr>
              <a:t>9/19/2022</a:t>
            </a:r>
            <a:endParaRPr b="1" sz="800">
              <a:solidFill>
                <a:schemeClr val="dk1"/>
              </a:solidFill>
              <a:latin typeface="Times"/>
              <a:ea typeface="Times"/>
              <a:cs typeface="Times"/>
              <a:sym typeface="Times"/>
            </a:endParaRPr>
          </a:p>
        </p:txBody>
      </p:sp>
      <p:sp>
        <p:nvSpPr>
          <p:cNvPr id="2091" name="Google Shape;2091;p119"/>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b="1" lang="en-US" sz="800">
                <a:solidFill>
                  <a:schemeClr val="dk1"/>
                </a:solidFill>
                <a:latin typeface="Times"/>
                <a:ea typeface="Times"/>
                <a:cs typeface="Times"/>
                <a:sym typeface="Times"/>
              </a:rPr>
              <a:t>SY BTech         Computer Networks     Module 2    Sem 3     2022-23</a:t>
            </a:r>
            <a:endParaRPr b="1" sz="800">
              <a:solidFill>
                <a:schemeClr val="dk1"/>
              </a:solidFill>
              <a:latin typeface="Times"/>
              <a:ea typeface="Times"/>
              <a:cs typeface="Times"/>
              <a:sym typeface="Times"/>
            </a:endParaRPr>
          </a:p>
        </p:txBody>
      </p:sp>
      <p:sp>
        <p:nvSpPr>
          <p:cNvPr id="2092" name="Google Shape;2092;p119"/>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US" sz="900">
                <a:solidFill>
                  <a:schemeClr val="dk1"/>
                </a:solidFill>
                <a:latin typeface="Times"/>
                <a:ea typeface="Times"/>
                <a:cs typeface="Times"/>
                <a:sym typeface="Times"/>
              </a:rPr>
              <a:t>‹#›</a:t>
            </a:fld>
            <a:endParaRPr sz="900">
              <a:solidFill>
                <a:schemeClr val="dk1"/>
              </a:solidFill>
              <a:latin typeface="Times"/>
              <a:ea typeface="Times"/>
              <a:cs typeface="Times"/>
              <a:sym typeface="Times"/>
            </a:endParaRPr>
          </a:p>
        </p:txBody>
      </p:sp>
      <p:sp>
        <p:nvSpPr>
          <p:cNvPr id="2093" name="Google Shape;2093;p119"/>
          <p:cNvSpPr/>
          <p:nvPr/>
        </p:nvSpPr>
        <p:spPr>
          <a:xfrm>
            <a:off x="41077" y="36119"/>
            <a:ext cx="490538" cy="589736"/>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3300"/>
              <a:buFont typeface="Arial"/>
              <a:buNone/>
            </a:pPr>
            <a:r>
              <a:t/>
            </a:r>
            <a:endParaRPr b="0" i="0" sz="3300" u="none" cap="none" strike="noStrike">
              <a:solidFill>
                <a:schemeClr val="dk1"/>
              </a:solidFill>
              <a:latin typeface="Times"/>
              <a:ea typeface="Times"/>
              <a:cs typeface="Times"/>
              <a:sym typeface="Times"/>
            </a:endParaRPr>
          </a:p>
        </p:txBody>
      </p:sp>
      <p:cxnSp>
        <p:nvCxnSpPr>
          <p:cNvPr id="2094" name="Google Shape;2094;p119"/>
          <p:cNvCxnSpPr/>
          <p:nvPr/>
        </p:nvCxnSpPr>
        <p:spPr>
          <a:xfrm flipH="1" rot="10800000">
            <a:off x="-7737" y="611782"/>
            <a:ext cx="9144000" cy="20782"/>
          </a:xfrm>
          <a:prstGeom prst="straightConnector1">
            <a:avLst/>
          </a:prstGeom>
          <a:noFill/>
          <a:ln cap="flat" cmpd="sng" w="9525">
            <a:solidFill>
              <a:srgbClr val="00B050"/>
            </a:solidFill>
            <a:prstDash val="solid"/>
            <a:round/>
            <a:headEnd len="sm" w="sm" type="none"/>
            <a:tailEnd len="sm" w="sm" type="none"/>
          </a:ln>
        </p:spPr>
      </p:cxnSp>
      <p:sp>
        <p:nvSpPr>
          <p:cNvPr id="2095" name="Google Shape;2095;p119"/>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Times"/>
              <a:ea typeface="Times"/>
              <a:cs typeface="Times"/>
              <a:sym typeface="Times"/>
            </a:endParaRPr>
          </a:p>
        </p:txBody>
      </p:sp>
      <p:cxnSp>
        <p:nvCxnSpPr>
          <p:cNvPr id="2096" name="Google Shape;2096;p119"/>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2097" name="Google Shape;2097;p119"/>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sp>
        <p:nvSpPr>
          <p:cNvPr id="2098" name="Google Shape;2098;p119"/>
          <p:cNvSpPr txBox="1"/>
          <p:nvPr/>
        </p:nvSpPr>
        <p:spPr>
          <a:xfrm>
            <a:off x="939854" y="126365"/>
            <a:ext cx="7847700" cy="469800"/>
          </a:xfrm>
          <a:prstGeom prst="rect">
            <a:avLst/>
          </a:prstGeom>
          <a:noFill/>
          <a:ln>
            <a:noFill/>
          </a:ln>
        </p:spPr>
        <p:txBody>
          <a:bodyPr anchorCtr="0" anchor="b" bIns="34275" lIns="68575" spcFirstLastPara="1" rIns="68575" wrap="square" tIns="34275">
            <a:noAutofit/>
          </a:bodyPr>
          <a:lstStyle/>
          <a:p>
            <a:pPr indent="0" lvl="0" marL="0" marR="0" rtl="0" algn="l">
              <a:lnSpc>
                <a:spcPct val="100000"/>
              </a:lnSpc>
              <a:spcBef>
                <a:spcPts val="0"/>
              </a:spcBef>
              <a:spcAft>
                <a:spcPts val="0"/>
              </a:spcAft>
              <a:buNone/>
            </a:pPr>
            <a:r>
              <a:rPr b="1" i="0" lang="en-US" sz="3200" u="none" cap="none" strike="noStrike">
                <a:solidFill>
                  <a:srgbClr val="002060"/>
                </a:solidFill>
                <a:latin typeface="Times"/>
                <a:ea typeface="Times"/>
                <a:cs typeface="Times"/>
                <a:sym typeface="Times"/>
              </a:rPr>
              <a:t>Slotted ALOHA </a:t>
            </a:r>
            <a:endParaRPr b="0" i="0" sz="1400" u="none" cap="none" strike="noStrike">
              <a:solidFill>
                <a:srgbClr val="000000"/>
              </a:solidFill>
              <a:latin typeface="Times"/>
              <a:ea typeface="Times"/>
              <a:cs typeface="Times"/>
              <a:sym typeface="Times"/>
            </a:endParaRPr>
          </a:p>
        </p:txBody>
      </p:sp>
      <p:sp>
        <p:nvSpPr>
          <p:cNvPr id="2099" name="Google Shape;2099;p119"/>
          <p:cNvSpPr/>
          <p:nvPr/>
        </p:nvSpPr>
        <p:spPr>
          <a:xfrm>
            <a:off x="639959" y="632564"/>
            <a:ext cx="8210127" cy="3754874"/>
          </a:xfrm>
          <a:prstGeom prst="rect">
            <a:avLst/>
          </a:prstGeom>
          <a:noFill/>
          <a:ln>
            <a:noFill/>
          </a:ln>
        </p:spPr>
        <p:txBody>
          <a:bodyPr anchorCtr="0" anchor="t" bIns="45700" lIns="91425" spcFirstLastPara="1" rIns="91425" wrap="square" tIns="45700">
            <a:spAutoFit/>
          </a:bodyPr>
          <a:lstStyle/>
          <a:p>
            <a:pPr indent="-285750" lvl="0" marL="285750" marR="0" rtl="0" algn="just">
              <a:lnSpc>
                <a:spcPct val="100000"/>
              </a:lnSpc>
              <a:spcBef>
                <a:spcPts val="0"/>
              </a:spcBef>
              <a:spcAft>
                <a:spcPts val="0"/>
              </a:spcAft>
              <a:buClr>
                <a:srgbClr val="000000"/>
              </a:buClr>
              <a:buSzPts val="2100"/>
              <a:buFont typeface="Noto Sans Symbols"/>
              <a:buChar char="⮚"/>
            </a:pPr>
            <a:r>
              <a:rPr b="0" i="0" lang="en-US" sz="2100" u="none" cap="none" strike="noStrike">
                <a:solidFill>
                  <a:srgbClr val="333333"/>
                </a:solidFill>
                <a:latin typeface="Times"/>
                <a:ea typeface="Times"/>
                <a:cs typeface="Times"/>
                <a:sym typeface="Times"/>
              </a:rPr>
              <a:t>The slotted Aloha is designed to overcome the pure Aloha's efficiency because pure Aloha has a very high possibility of frame hitting. </a:t>
            </a:r>
            <a:endParaRPr b="0" i="0" sz="2100" u="none" cap="none" strike="noStrike">
              <a:solidFill>
                <a:srgbClr val="333333"/>
              </a:solidFill>
              <a:latin typeface="Times"/>
              <a:ea typeface="Times"/>
              <a:cs typeface="Times"/>
              <a:sym typeface="Times"/>
            </a:endParaRPr>
          </a:p>
          <a:p>
            <a:pPr indent="-285750" lvl="0" marL="285750" marR="0" rtl="0" algn="just">
              <a:lnSpc>
                <a:spcPct val="100000"/>
              </a:lnSpc>
              <a:spcBef>
                <a:spcPts val="0"/>
              </a:spcBef>
              <a:spcAft>
                <a:spcPts val="0"/>
              </a:spcAft>
              <a:buClr>
                <a:srgbClr val="000000"/>
              </a:buClr>
              <a:buSzPts val="2100"/>
              <a:buFont typeface="Noto Sans Symbols"/>
              <a:buChar char="⮚"/>
            </a:pPr>
            <a:r>
              <a:rPr b="1" i="0" lang="en-US" sz="2100" u="none" cap="none" strike="noStrike">
                <a:solidFill>
                  <a:srgbClr val="333333"/>
                </a:solidFill>
                <a:latin typeface="Times"/>
                <a:ea typeface="Times"/>
                <a:cs typeface="Times"/>
                <a:sym typeface="Times"/>
              </a:rPr>
              <a:t>In slotted Aloha, the shared channel is divided into a fixed time interval called </a:t>
            </a:r>
            <a:r>
              <a:rPr b="1" i="0" lang="en-US" sz="2800" u="none" cap="none" strike="noStrike">
                <a:solidFill>
                  <a:srgbClr val="C00000"/>
                </a:solidFill>
                <a:latin typeface="Times"/>
                <a:ea typeface="Times"/>
                <a:cs typeface="Times"/>
                <a:sym typeface="Times"/>
              </a:rPr>
              <a:t>slots.</a:t>
            </a:r>
            <a:r>
              <a:rPr b="1" i="0" lang="en-US" sz="2100" u="none" cap="none" strike="noStrike">
                <a:solidFill>
                  <a:srgbClr val="333333"/>
                </a:solidFill>
                <a:latin typeface="Times"/>
                <a:ea typeface="Times"/>
                <a:cs typeface="Times"/>
                <a:sym typeface="Times"/>
              </a:rPr>
              <a:t> </a:t>
            </a:r>
            <a:endParaRPr b="1" i="0" sz="2100" u="none" cap="none" strike="noStrike">
              <a:solidFill>
                <a:srgbClr val="333333"/>
              </a:solidFill>
              <a:latin typeface="Times"/>
              <a:ea typeface="Times"/>
              <a:cs typeface="Times"/>
              <a:sym typeface="Times"/>
            </a:endParaRPr>
          </a:p>
          <a:p>
            <a:pPr indent="-285750" lvl="0" marL="285750" marR="0" rtl="0" algn="just">
              <a:lnSpc>
                <a:spcPct val="100000"/>
              </a:lnSpc>
              <a:spcBef>
                <a:spcPts val="0"/>
              </a:spcBef>
              <a:spcAft>
                <a:spcPts val="0"/>
              </a:spcAft>
              <a:buClr>
                <a:srgbClr val="000000"/>
              </a:buClr>
              <a:buSzPts val="2100"/>
              <a:buFont typeface="Noto Sans Symbols"/>
              <a:buChar char="⮚"/>
            </a:pPr>
            <a:r>
              <a:rPr b="0" i="0" lang="en-US" sz="2100" u="none" cap="none" strike="noStrike">
                <a:solidFill>
                  <a:srgbClr val="333333"/>
                </a:solidFill>
                <a:latin typeface="Times"/>
                <a:ea typeface="Times"/>
                <a:cs typeface="Times"/>
                <a:sym typeface="Times"/>
              </a:rPr>
              <a:t>if a station wants to send a frame to a shared channel, the frame can only be sent at the beginning of the slot, and only one frame is allowed to be sent to each slot. </a:t>
            </a:r>
            <a:endParaRPr b="0" i="0" sz="2100" u="none" cap="none" strike="noStrike">
              <a:solidFill>
                <a:srgbClr val="333333"/>
              </a:solidFill>
              <a:latin typeface="Times"/>
              <a:ea typeface="Times"/>
              <a:cs typeface="Times"/>
              <a:sym typeface="Times"/>
            </a:endParaRPr>
          </a:p>
          <a:p>
            <a:pPr indent="-285750" lvl="0" marL="285750" marR="0" rtl="0" algn="just">
              <a:lnSpc>
                <a:spcPct val="100000"/>
              </a:lnSpc>
              <a:spcBef>
                <a:spcPts val="0"/>
              </a:spcBef>
              <a:spcAft>
                <a:spcPts val="0"/>
              </a:spcAft>
              <a:buClr>
                <a:srgbClr val="000000"/>
              </a:buClr>
              <a:buSzPts val="2100"/>
              <a:buFont typeface="Noto Sans Symbols"/>
              <a:buChar char="⮚"/>
            </a:pPr>
            <a:r>
              <a:rPr b="0" i="0" lang="en-US" sz="2100" u="none" cap="none" strike="noStrike">
                <a:solidFill>
                  <a:srgbClr val="333333"/>
                </a:solidFill>
                <a:latin typeface="Times"/>
                <a:ea typeface="Times"/>
                <a:cs typeface="Times"/>
                <a:sym typeface="Times"/>
              </a:rPr>
              <a:t>if the stations are unable to send data to the beginning of the slot, the station will have to wait until the beginning of the slot for the next time. </a:t>
            </a:r>
            <a:endParaRPr b="0" i="0" sz="2100" u="none" cap="none" strike="noStrike">
              <a:solidFill>
                <a:srgbClr val="333333"/>
              </a:solidFill>
              <a:latin typeface="Times"/>
              <a:ea typeface="Times"/>
              <a:cs typeface="Times"/>
              <a:sym typeface="Times"/>
            </a:endParaRPr>
          </a:p>
          <a:p>
            <a:pPr indent="-285750" lvl="0" marL="285750" marR="0" rtl="0" algn="just">
              <a:lnSpc>
                <a:spcPct val="100000"/>
              </a:lnSpc>
              <a:spcBef>
                <a:spcPts val="0"/>
              </a:spcBef>
              <a:spcAft>
                <a:spcPts val="0"/>
              </a:spcAft>
              <a:buClr>
                <a:srgbClr val="000000"/>
              </a:buClr>
              <a:buSzPts val="2100"/>
              <a:buFont typeface="Noto Sans Symbols"/>
              <a:buChar char="⮚"/>
            </a:pPr>
            <a:r>
              <a:rPr b="0" i="0" lang="en-US" sz="2100" u="none" cap="none" strike="noStrike">
                <a:solidFill>
                  <a:srgbClr val="333333"/>
                </a:solidFill>
                <a:latin typeface="Times"/>
                <a:ea typeface="Times"/>
                <a:cs typeface="Times"/>
                <a:sym typeface="Times"/>
              </a:rPr>
              <a:t>However, the possibility of a collision remains when trying to send a frame at the beginning of two or more station time slot.</a:t>
            </a:r>
            <a:endParaRPr b="0" i="0" sz="2100" u="none" cap="none" strike="noStrike">
              <a:solidFill>
                <a:srgbClr val="000000"/>
              </a:solidFill>
              <a:latin typeface="Times"/>
              <a:ea typeface="Times"/>
              <a:cs typeface="Times"/>
              <a:sym typeface="Time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99">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99">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99">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99">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99">
                                            <p:txEl>
                                              <p:pRg end="4" st="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12"/>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lang="en-US">
                <a:latin typeface="Times New Roman"/>
                <a:ea typeface="Times New Roman"/>
                <a:cs typeface="Times New Roman"/>
                <a:sym typeface="Times New Roman"/>
              </a:rPr>
              <a:t>9/19/2022</a:t>
            </a:r>
            <a:endParaRPr>
              <a:latin typeface="Times New Roman"/>
              <a:ea typeface="Times New Roman"/>
              <a:cs typeface="Times New Roman"/>
              <a:sym typeface="Times New Roman"/>
            </a:endParaRPr>
          </a:p>
        </p:txBody>
      </p:sp>
      <p:sp>
        <p:nvSpPr>
          <p:cNvPr id="267" name="Google Shape;267;p12"/>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lang="en-US">
                <a:latin typeface="Times New Roman"/>
                <a:ea typeface="Times New Roman"/>
                <a:cs typeface="Times New Roman"/>
                <a:sym typeface="Times New Roman"/>
              </a:rPr>
              <a:t>SY BTech         Computer Networks     Module 2    Sem 3     2022-23</a:t>
            </a:r>
            <a:endParaRPr>
              <a:latin typeface="Times New Roman"/>
              <a:ea typeface="Times New Roman"/>
              <a:cs typeface="Times New Roman"/>
              <a:sym typeface="Times New Roman"/>
            </a:endParaRPr>
          </a:p>
        </p:txBody>
      </p:sp>
      <p:sp>
        <p:nvSpPr>
          <p:cNvPr id="268" name="Google Shape;268;p12"/>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800"/>
              <a:buNone/>
            </a:pPr>
            <a:fld id="{00000000-1234-1234-1234-123412341234}" type="slidenum">
              <a:rPr lang="en-US">
                <a:latin typeface="Times New Roman"/>
                <a:ea typeface="Times New Roman"/>
                <a:cs typeface="Times New Roman"/>
                <a:sym typeface="Times New Roman"/>
              </a:rPr>
              <a:t>‹#›</a:t>
            </a:fld>
            <a:endParaRPr>
              <a:latin typeface="Times New Roman"/>
              <a:ea typeface="Times New Roman"/>
              <a:cs typeface="Times New Roman"/>
              <a:sym typeface="Times New Roman"/>
            </a:endParaRPr>
          </a:p>
        </p:txBody>
      </p:sp>
      <p:sp>
        <p:nvSpPr>
          <p:cNvPr id="269" name="Google Shape;269;p12"/>
          <p:cNvSpPr/>
          <p:nvPr/>
        </p:nvSpPr>
        <p:spPr>
          <a:xfrm>
            <a:off x="41077" y="55121"/>
            <a:ext cx="490538" cy="589736"/>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3300"/>
              <a:buFont typeface="Arial"/>
              <a:buNone/>
            </a:pPr>
            <a:r>
              <a:t/>
            </a:r>
            <a:endParaRPr b="0" i="0" sz="3300" u="none" cap="none" strike="noStrike">
              <a:solidFill>
                <a:schemeClr val="dk1"/>
              </a:solidFill>
              <a:latin typeface="Times New Roman"/>
              <a:ea typeface="Times New Roman"/>
              <a:cs typeface="Times New Roman"/>
              <a:sym typeface="Times New Roman"/>
            </a:endParaRPr>
          </a:p>
        </p:txBody>
      </p:sp>
      <p:cxnSp>
        <p:nvCxnSpPr>
          <p:cNvPr id="270" name="Google Shape;270;p12"/>
          <p:cNvCxnSpPr/>
          <p:nvPr/>
        </p:nvCxnSpPr>
        <p:spPr>
          <a:xfrm flipH="1" rot="10800000">
            <a:off x="-7737" y="611782"/>
            <a:ext cx="9144000" cy="20782"/>
          </a:xfrm>
          <a:prstGeom prst="straightConnector1">
            <a:avLst/>
          </a:prstGeom>
          <a:noFill/>
          <a:ln cap="flat" cmpd="sng" w="9525">
            <a:solidFill>
              <a:srgbClr val="00B050"/>
            </a:solidFill>
            <a:prstDash val="solid"/>
            <a:round/>
            <a:headEnd len="sm" w="sm" type="none"/>
            <a:tailEnd len="sm" w="sm" type="none"/>
          </a:ln>
        </p:spPr>
      </p:cxnSp>
      <p:sp>
        <p:nvSpPr>
          <p:cNvPr id="271" name="Google Shape;271;p12"/>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Times New Roman"/>
              <a:ea typeface="Times New Roman"/>
              <a:cs typeface="Times New Roman"/>
              <a:sym typeface="Times New Roman"/>
            </a:endParaRPr>
          </a:p>
        </p:txBody>
      </p:sp>
      <p:cxnSp>
        <p:nvCxnSpPr>
          <p:cNvPr id="272" name="Google Shape;272;p12"/>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273" name="Google Shape;273;p12"/>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sp>
        <p:nvSpPr>
          <p:cNvPr id="274" name="Google Shape;274;p12"/>
          <p:cNvSpPr txBox="1"/>
          <p:nvPr/>
        </p:nvSpPr>
        <p:spPr>
          <a:xfrm>
            <a:off x="708420" y="98552"/>
            <a:ext cx="4233311" cy="469800"/>
          </a:xfrm>
          <a:prstGeom prst="rect">
            <a:avLst/>
          </a:prstGeom>
          <a:noFill/>
          <a:ln>
            <a:noFill/>
          </a:ln>
        </p:spPr>
        <p:txBody>
          <a:bodyPr anchorCtr="0" anchor="b" bIns="34275" lIns="68575" spcFirstLastPara="1" rIns="68575" wrap="square" tIns="34275">
            <a:noAutofit/>
          </a:bodyPr>
          <a:lstStyle/>
          <a:p>
            <a:pPr indent="0" lvl="0" marL="0" marR="0" rtl="0" algn="l">
              <a:lnSpc>
                <a:spcPct val="100000"/>
              </a:lnSpc>
              <a:spcBef>
                <a:spcPts val="0"/>
              </a:spcBef>
              <a:spcAft>
                <a:spcPts val="0"/>
              </a:spcAft>
              <a:buNone/>
            </a:pPr>
            <a:r>
              <a:rPr b="1" i="0" lang="en-US" sz="3200" u="none" cap="none" strike="noStrike">
                <a:solidFill>
                  <a:srgbClr val="002060"/>
                </a:solidFill>
                <a:latin typeface="Times New Roman"/>
                <a:ea typeface="Times New Roman"/>
                <a:cs typeface="Times New Roman"/>
                <a:sym typeface="Times New Roman"/>
              </a:rPr>
              <a:t>Data Link Layer</a:t>
            </a:r>
            <a:endParaRPr b="0" i="0" sz="1400" u="none" cap="none" strike="noStrike">
              <a:solidFill>
                <a:srgbClr val="000000"/>
              </a:solidFill>
              <a:latin typeface="Times New Roman"/>
              <a:ea typeface="Times New Roman"/>
              <a:cs typeface="Times New Roman"/>
              <a:sym typeface="Times New Roman"/>
            </a:endParaRPr>
          </a:p>
        </p:txBody>
      </p:sp>
      <p:sp>
        <p:nvSpPr>
          <p:cNvPr id="275" name="Google Shape;275;p12"/>
          <p:cNvSpPr txBox="1"/>
          <p:nvPr/>
        </p:nvSpPr>
        <p:spPr>
          <a:xfrm>
            <a:off x="639496" y="611782"/>
            <a:ext cx="5741783" cy="3833758"/>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None/>
            </a:pPr>
            <a:r>
              <a:rPr b="0" i="0" lang="en-US" sz="2800" u="none" cap="none" strike="noStrike">
                <a:solidFill>
                  <a:srgbClr val="000000"/>
                </a:solidFill>
                <a:latin typeface="Times New Roman"/>
                <a:ea typeface="Times New Roman"/>
                <a:cs typeface="Times New Roman"/>
                <a:sym typeface="Times New Roman"/>
              </a:rPr>
              <a:t>Data Link Layer is divided into </a:t>
            </a:r>
            <a:r>
              <a:rPr b="1" i="0" lang="en-US" sz="2800" u="none" cap="none" strike="noStrike">
                <a:solidFill>
                  <a:srgbClr val="C00000"/>
                </a:solidFill>
                <a:latin typeface="Times New Roman"/>
                <a:ea typeface="Times New Roman"/>
                <a:cs typeface="Times New Roman"/>
                <a:sym typeface="Times New Roman"/>
              </a:rPr>
              <a:t>two sublayers: </a:t>
            </a:r>
            <a:r>
              <a:rPr b="1" i="0" lang="en-US" sz="2400" u="none" cap="none" strike="noStrike">
                <a:solidFill>
                  <a:srgbClr val="C00000"/>
                </a:solidFill>
                <a:latin typeface="Times New Roman"/>
                <a:ea typeface="Times New Roman"/>
                <a:cs typeface="Times New Roman"/>
                <a:sym typeface="Times New Roman"/>
              </a:rPr>
              <a:t> </a:t>
            </a:r>
            <a:endParaRPr/>
          </a:p>
          <a:p>
            <a:pPr indent="-152400" lvl="0" marL="0" marR="0" rtl="0" algn="just">
              <a:lnSpc>
                <a:spcPct val="100000"/>
              </a:lnSpc>
              <a:spcBef>
                <a:spcPts val="0"/>
              </a:spcBef>
              <a:spcAft>
                <a:spcPts val="0"/>
              </a:spcAft>
              <a:buClr>
                <a:srgbClr val="000000"/>
              </a:buClr>
              <a:buSzPts val="2400"/>
              <a:buFont typeface="Noto Sans Symbols"/>
              <a:buChar char="⮚"/>
            </a:pPr>
            <a:r>
              <a:rPr b="1" i="0" lang="en-US" sz="2400" u="none" cap="none" strike="noStrike">
                <a:solidFill>
                  <a:srgbClr val="000000"/>
                </a:solidFill>
                <a:latin typeface="Times New Roman"/>
                <a:ea typeface="Times New Roman"/>
                <a:cs typeface="Times New Roman"/>
                <a:sym typeface="Times New Roman"/>
              </a:rPr>
              <a:t>Logical Link Control (LLC)</a:t>
            </a:r>
            <a:endParaRPr/>
          </a:p>
          <a:p>
            <a:pPr indent="-152400" lvl="0" marL="0" marR="0" rtl="0" algn="just">
              <a:lnSpc>
                <a:spcPct val="100000"/>
              </a:lnSpc>
              <a:spcBef>
                <a:spcPts val="0"/>
              </a:spcBef>
              <a:spcAft>
                <a:spcPts val="0"/>
              </a:spcAft>
              <a:buClr>
                <a:srgbClr val="000000"/>
              </a:buClr>
              <a:buSzPts val="2400"/>
              <a:buFont typeface="Noto Sans Symbols"/>
              <a:buChar char="⮚"/>
            </a:pPr>
            <a:r>
              <a:rPr b="1" i="0" lang="en-US" sz="2400" u="none" cap="none" strike="noStrike">
                <a:solidFill>
                  <a:srgbClr val="000000"/>
                </a:solidFill>
                <a:latin typeface="Times New Roman"/>
                <a:ea typeface="Times New Roman"/>
                <a:cs typeface="Times New Roman"/>
                <a:sym typeface="Times New Roman"/>
              </a:rPr>
              <a:t>Media Access Control (MAC)</a:t>
            </a:r>
            <a:endParaRPr/>
          </a:p>
          <a:p>
            <a:pPr indent="0" lvl="0" marL="0" marR="0" rtl="0" algn="just">
              <a:lnSpc>
                <a:spcPct val="100000"/>
              </a:lnSpc>
              <a:spcBef>
                <a:spcPts val="0"/>
              </a:spcBef>
              <a:spcAft>
                <a:spcPts val="0"/>
              </a:spcAft>
              <a:buNone/>
            </a:pPr>
            <a:r>
              <a:rPr b="0" i="0" lang="en-US" sz="2400" u="none" cap="none" strike="noStrike">
                <a:solidFill>
                  <a:srgbClr val="000000"/>
                </a:solidFill>
                <a:latin typeface="Times New Roman"/>
                <a:ea typeface="Times New Roman"/>
                <a:cs typeface="Times New Roman"/>
                <a:sym typeface="Times New Roman"/>
              </a:rPr>
              <a:t>The packet received from the Network layer is further divided into </a:t>
            </a:r>
            <a:r>
              <a:rPr b="1" i="0" lang="en-US" sz="2400" u="none" cap="none" strike="noStrike">
                <a:solidFill>
                  <a:srgbClr val="C00000"/>
                </a:solidFill>
                <a:latin typeface="Times New Roman"/>
                <a:ea typeface="Times New Roman"/>
                <a:cs typeface="Times New Roman"/>
                <a:sym typeface="Times New Roman"/>
              </a:rPr>
              <a:t>frames</a:t>
            </a:r>
            <a:r>
              <a:rPr b="0" i="0" lang="en-US" sz="2400" u="none" cap="none" strike="noStrike">
                <a:solidFill>
                  <a:srgbClr val="000000"/>
                </a:solidFill>
                <a:latin typeface="Times New Roman"/>
                <a:ea typeface="Times New Roman"/>
                <a:cs typeface="Times New Roman"/>
                <a:sym typeface="Times New Roman"/>
              </a:rPr>
              <a:t> depending on the frame size of NIC (Network Interface Card). </a:t>
            </a:r>
            <a:endParaRPr/>
          </a:p>
          <a:p>
            <a:pPr indent="0" lvl="0" marL="0" marR="0" rtl="0" algn="just">
              <a:lnSpc>
                <a:spcPct val="100000"/>
              </a:lnSpc>
              <a:spcBef>
                <a:spcPts val="0"/>
              </a:spcBef>
              <a:spcAft>
                <a:spcPts val="0"/>
              </a:spcAft>
              <a:buNone/>
            </a:pPr>
            <a:r>
              <a:rPr b="1" i="0" lang="en-US" sz="2400" u="none" cap="none" strike="noStrike">
                <a:solidFill>
                  <a:srgbClr val="C00000"/>
                </a:solidFill>
                <a:latin typeface="Times New Roman"/>
                <a:ea typeface="Times New Roman"/>
                <a:cs typeface="Times New Roman"/>
                <a:sym typeface="Times New Roman"/>
              </a:rPr>
              <a:t>DLL </a:t>
            </a:r>
            <a:r>
              <a:rPr b="1" i="0" lang="en-US" sz="2400" u="none" cap="none" strike="noStrike">
                <a:solidFill>
                  <a:schemeClr val="dk1"/>
                </a:solidFill>
                <a:latin typeface="Times New Roman"/>
                <a:ea typeface="Times New Roman"/>
                <a:cs typeface="Times New Roman"/>
                <a:sym typeface="Times New Roman"/>
              </a:rPr>
              <a:t>also encapsulates Sender and Receiver’s MAC address in the header. </a:t>
            </a:r>
            <a:endParaRPr b="1" i="0" sz="1800" u="none" cap="none" strike="noStrike">
              <a:solidFill>
                <a:schemeClr val="dk1"/>
              </a:solidFill>
              <a:latin typeface="Times New Roman"/>
              <a:ea typeface="Times New Roman"/>
              <a:cs typeface="Times New Roman"/>
              <a:sym typeface="Times New Roman"/>
            </a:endParaRPr>
          </a:p>
        </p:txBody>
      </p:sp>
      <p:pic>
        <p:nvPicPr>
          <p:cNvPr descr="Lightbox" id="276" name="Google Shape;276;p12"/>
          <p:cNvPicPr preferRelativeResize="0"/>
          <p:nvPr/>
        </p:nvPicPr>
        <p:blipFill rotWithShape="1">
          <a:blip r:embed="rId4">
            <a:alphaModFix/>
          </a:blip>
          <a:srcRect b="0" l="0" r="0" t="0"/>
          <a:stretch/>
        </p:blipFill>
        <p:spPr>
          <a:xfrm>
            <a:off x="6303522" y="98553"/>
            <a:ext cx="2832741" cy="4346988"/>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5">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5">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5">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5">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5">
                                            <p:txEl>
                                              <p:pRg end="4" st="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5" name="Shape 2105"/>
        <p:cNvGrpSpPr/>
        <p:nvPr/>
      </p:nvGrpSpPr>
      <p:grpSpPr>
        <a:xfrm>
          <a:off x="0" y="0"/>
          <a:ext cx="0" cy="0"/>
          <a:chOff x="0" y="0"/>
          <a:chExt cx="0" cy="0"/>
        </a:xfrm>
      </p:grpSpPr>
      <p:sp>
        <p:nvSpPr>
          <p:cNvPr id="2106" name="Google Shape;2106;p120"/>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b="1" lang="en-US" sz="800">
                <a:solidFill>
                  <a:schemeClr val="dk1"/>
                </a:solidFill>
                <a:latin typeface="Times"/>
                <a:ea typeface="Times"/>
                <a:cs typeface="Times"/>
                <a:sym typeface="Times"/>
              </a:rPr>
              <a:t>9/19/2022</a:t>
            </a:r>
            <a:endParaRPr b="1" sz="800">
              <a:solidFill>
                <a:schemeClr val="dk1"/>
              </a:solidFill>
              <a:latin typeface="Times"/>
              <a:ea typeface="Times"/>
              <a:cs typeface="Times"/>
              <a:sym typeface="Times"/>
            </a:endParaRPr>
          </a:p>
        </p:txBody>
      </p:sp>
      <p:sp>
        <p:nvSpPr>
          <p:cNvPr id="2107" name="Google Shape;2107;p120"/>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b="1" lang="en-US" sz="800">
                <a:solidFill>
                  <a:schemeClr val="dk1"/>
                </a:solidFill>
                <a:latin typeface="Times"/>
                <a:ea typeface="Times"/>
                <a:cs typeface="Times"/>
                <a:sym typeface="Times"/>
              </a:rPr>
              <a:t>SY BTech         Computer Networks     Module 2    Sem 3     2022-23</a:t>
            </a:r>
            <a:endParaRPr b="1" sz="800">
              <a:solidFill>
                <a:schemeClr val="dk1"/>
              </a:solidFill>
              <a:latin typeface="Times"/>
              <a:ea typeface="Times"/>
              <a:cs typeface="Times"/>
              <a:sym typeface="Times"/>
            </a:endParaRPr>
          </a:p>
        </p:txBody>
      </p:sp>
      <p:sp>
        <p:nvSpPr>
          <p:cNvPr id="2108" name="Google Shape;2108;p120"/>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US" sz="900">
                <a:solidFill>
                  <a:schemeClr val="dk1"/>
                </a:solidFill>
                <a:latin typeface="Times"/>
                <a:ea typeface="Times"/>
                <a:cs typeface="Times"/>
                <a:sym typeface="Times"/>
              </a:rPr>
              <a:t>‹#›</a:t>
            </a:fld>
            <a:endParaRPr sz="900">
              <a:solidFill>
                <a:schemeClr val="dk1"/>
              </a:solidFill>
              <a:latin typeface="Times"/>
              <a:ea typeface="Times"/>
              <a:cs typeface="Times"/>
              <a:sym typeface="Times"/>
            </a:endParaRPr>
          </a:p>
        </p:txBody>
      </p:sp>
      <p:sp>
        <p:nvSpPr>
          <p:cNvPr id="2109" name="Google Shape;2109;p120"/>
          <p:cNvSpPr/>
          <p:nvPr/>
        </p:nvSpPr>
        <p:spPr>
          <a:xfrm>
            <a:off x="41077" y="36119"/>
            <a:ext cx="490538" cy="589736"/>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3300"/>
              <a:buFont typeface="Arial"/>
              <a:buNone/>
            </a:pPr>
            <a:r>
              <a:t/>
            </a:r>
            <a:endParaRPr b="0" i="0" sz="3300" u="none" cap="none" strike="noStrike">
              <a:solidFill>
                <a:schemeClr val="dk1"/>
              </a:solidFill>
              <a:latin typeface="Times"/>
              <a:ea typeface="Times"/>
              <a:cs typeface="Times"/>
              <a:sym typeface="Times"/>
            </a:endParaRPr>
          </a:p>
        </p:txBody>
      </p:sp>
      <p:cxnSp>
        <p:nvCxnSpPr>
          <p:cNvPr id="2110" name="Google Shape;2110;p120"/>
          <p:cNvCxnSpPr/>
          <p:nvPr/>
        </p:nvCxnSpPr>
        <p:spPr>
          <a:xfrm flipH="1" rot="10800000">
            <a:off x="-7737" y="611782"/>
            <a:ext cx="9144000" cy="20782"/>
          </a:xfrm>
          <a:prstGeom prst="straightConnector1">
            <a:avLst/>
          </a:prstGeom>
          <a:noFill/>
          <a:ln cap="flat" cmpd="sng" w="9525">
            <a:solidFill>
              <a:srgbClr val="00B050"/>
            </a:solidFill>
            <a:prstDash val="solid"/>
            <a:round/>
            <a:headEnd len="sm" w="sm" type="none"/>
            <a:tailEnd len="sm" w="sm" type="none"/>
          </a:ln>
        </p:spPr>
      </p:cxnSp>
      <p:sp>
        <p:nvSpPr>
          <p:cNvPr id="2111" name="Google Shape;2111;p120"/>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Times"/>
              <a:ea typeface="Times"/>
              <a:cs typeface="Times"/>
              <a:sym typeface="Times"/>
            </a:endParaRPr>
          </a:p>
        </p:txBody>
      </p:sp>
      <p:cxnSp>
        <p:nvCxnSpPr>
          <p:cNvPr id="2112" name="Google Shape;2112;p120"/>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2113" name="Google Shape;2113;p120"/>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sp>
        <p:nvSpPr>
          <p:cNvPr id="2114" name="Google Shape;2114;p120"/>
          <p:cNvSpPr txBox="1"/>
          <p:nvPr/>
        </p:nvSpPr>
        <p:spPr>
          <a:xfrm>
            <a:off x="939854" y="126365"/>
            <a:ext cx="7847700" cy="469800"/>
          </a:xfrm>
          <a:prstGeom prst="rect">
            <a:avLst/>
          </a:prstGeom>
          <a:noFill/>
          <a:ln>
            <a:noFill/>
          </a:ln>
        </p:spPr>
        <p:txBody>
          <a:bodyPr anchorCtr="0" anchor="b" bIns="34275" lIns="68575" spcFirstLastPara="1" rIns="68575" wrap="square" tIns="34275">
            <a:noAutofit/>
          </a:bodyPr>
          <a:lstStyle/>
          <a:p>
            <a:pPr indent="0" lvl="0" marL="0" marR="0" rtl="0" algn="l">
              <a:lnSpc>
                <a:spcPct val="100000"/>
              </a:lnSpc>
              <a:spcBef>
                <a:spcPts val="0"/>
              </a:spcBef>
              <a:spcAft>
                <a:spcPts val="0"/>
              </a:spcAft>
              <a:buNone/>
            </a:pPr>
            <a:r>
              <a:rPr b="1" i="0" lang="en-US" sz="3200" u="none" cap="none" strike="noStrike">
                <a:solidFill>
                  <a:srgbClr val="002060"/>
                </a:solidFill>
                <a:latin typeface="Times"/>
                <a:ea typeface="Times"/>
                <a:cs typeface="Times"/>
                <a:sym typeface="Times"/>
              </a:rPr>
              <a:t>Slotted ALOHA </a:t>
            </a:r>
            <a:endParaRPr b="0" i="0" sz="1400" u="none" cap="none" strike="noStrike">
              <a:solidFill>
                <a:srgbClr val="000000"/>
              </a:solidFill>
              <a:latin typeface="Times"/>
              <a:ea typeface="Times"/>
              <a:cs typeface="Times"/>
              <a:sym typeface="Times"/>
            </a:endParaRPr>
          </a:p>
        </p:txBody>
      </p:sp>
      <p:pic>
        <p:nvPicPr>
          <p:cNvPr descr="Multiple access protocol- ALOHA, CSMA, CSMA/CA and CSMA/CD" id="2115" name="Google Shape;2115;p120"/>
          <p:cNvPicPr preferRelativeResize="0"/>
          <p:nvPr/>
        </p:nvPicPr>
        <p:blipFill rotWithShape="1">
          <a:blip r:embed="rId4">
            <a:alphaModFix/>
          </a:blip>
          <a:srcRect b="0" l="0" r="0" t="0"/>
          <a:stretch/>
        </p:blipFill>
        <p:spPr>
          <a:xfrm>
            <a:off x="463154" y="694910"/>
            <a:ext cx="5122164" cy="3761475"/>
          </a:xfrm>
          <a:prstGeom prst="rect">
            <a:avLst/>
          </a:prstGeom>
          <a:noFill/>
          <a:ln>
            <a:noFill/>
          </a:ln>
        </p:spPr>
      </p:pic>
      <p:sp>
        <p:nvSpPr>
          <p:cNvPr id="2116" name="Google Shape;2116;p120"/>
          <p:cNvSpPr/>
          <p:nvPr/>
        </p:nvSpPr>
        <p:spPr>
          <a:xfrm>
            <a:off x="5634132" y="1063152"/>
            <a:ext cx="3394254" cy="2339102"/>
          </a:xfrm>
          <a:prstGeom prst="rect">
            <a:avLst/>
          </a:prstGeom>
          <a:solidFill>
            <a:srgbClr val="9BC6CE"/>
          </a:solidFill>
          <a:ln>
            <a:noFill/>
          </a:ln>
        </p:spPr>
        <p:txBody>
          <a:bodyPr anchorCtr="0" anchor="t" bIns="45700" lIns="91425" spcFirstLastPara="1" rIns="91425" wrap="square" tIns="45700">
            <a:spAutoFit/>
          </a:bodyPr>
          <a:lstStyle/>
          <a:p>
            <a:pPr indent="-101600" lvl="0" marL="0" marR="0" rtl="0" algn="just">
              <a:lnSpc>
                <a:spcPct val="100000"/>
              </a:lnSpc>
              <a:spcBef>
                <a:spcPts val="0"/>
              </a:spcBef>
              <a:spcAft>
                <a:spcPts val="0"/>
              </a:spcAft>
              <a:buClr>
                <a:srgbClr val="000000"/>
              </a:buClr>
              <a:buSzPts val="1600"/>
              <a:buFont typeface="Arial"/>
              <a:buAutoNum type="arabicPeriod"/>
            </a:pPr>
            <a:r>
              <a:rPr b="0" i="0" lang="en-US" sz="1600" u="none" cap="none" strike="noStrike">
                <a:solidFill>
                  <a:srgbClr val="000000"/>
                </a:solidFill>
                <a:latin typeface="Times"/>
                <a:ea typeface="Times"/>
                <a:cs typeface="Times"/>
                <a:sym typeface="Times"/>
              </a:rPr>
              <a:t>Maximum throughput occurs in the slotted Aloha when G = 1 that is </a:t>
            </a:r>
            <a:r>
              <a:rPr b="1" i="0" lang="en-US" sz="1800" u="none" cap="none" strike="noStrike">
                <a:solidFill>
                  <a:srgbClr val="C00000"/>
                </a:solidFill>
                <a:latin typeface="Times"/>
                <a:ea typeface="Times"/>
                <a:cs typeface="Times"/>
                <a:sym typeface="Times"/>
              </a:rPr>
              <a:t>37%.</a:t>
            </a:r>
            <a:endParaRPr/>
          </a:p>
          <a:p>
            <a:pPr indent="0" lvl="0" marL="0" marR="0" rtl="0" algn="just">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Times"/>
              <a:ea typeface="Times"/>
              <a:cs typeface="Times"/>
              <a:sym typeface="Times"/>
            </a:endParaRPr>
          </a:p>
          <a:p>
            <a:pPr indent="-101600" lvl="0" marL="0" marR="0" rtl="0" algn="just">
              <a:lnSpc>
                <a:spcPct val="100000"/>
              </a:lnSpc>
              <a:spcBef>
                <a:spcPts val="0"/>
              </a:spcBef>
              <a:spcAft>
                <a:spcPts val="0"/>
              </a:spcAft>
              <a:buClr>
                <a:srgbClr val="000000"/>
              </a:buClr>
              <a:buSzPts val="1600"/>
              <a:buFont typeface="Arial"/>
              <a:buAutoNum type="arabicPeriod"/>
            </a:pPr>
            <a:r>
              <a:rPr b="0" i="0" lang="en-US" sz="1600" u="none" cap="none" strike="noStrike">
                <a:solidFill>
                  <a:srgbClr val="000000"/>
                </a:solidFill>
                <a:latin typeface="Times"/>
                <a:ea typeface="Times"/>
                <a:cs typeface="Times"/>
                <a:sym typeface="Times"/>
              </a:rPr>
              <a:t>The probability of successfully transmitting the data frame in the slotted Aloha is S = G * e ^ - 2 G.</a:t>
            </a:r>
            <a:endParaRPr/>
          </a:p>
          <a:p>
            <a:pPr indent="0" lvl="0" marL="0" marR="0" rtl="0" algn="just">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Times"/>
              <a:ea typeface="Times"/>
              <a:cs typeface="Times"/>
              <a:sym typeface="Times"/>
            </a:endParaRPr>
          </a:p>
          <a:p>
            <a:pPr indent="-101600" lvl="0" marL="0" marR="0" rtl="0" algn="just">
              <a:lnSpc>
                <a:spcPct val="100000"/>
              </a:lnSpc>
              <a:spcBef>
                <a:spcPts val="0"/>
              </a:spcBef>
              <a:spcAft>
                <a:spcPts val="0"/>
              </a:spcAft>
              <a:buClr>
                <a:srgbClr val="000000"/>
              </a:buClr>
              <a:buSzPts val="1600"/>
              <a:buFont typeface="Arial"/>
              <a:buAutoNum type="arabicPeriod"/>
            </a:pPr>
            <a:r>
              <a:rPr b="0" i="0" lang="en-US" sz="1600" u="none" cap="none" strike="noStrike">
                <a:solidFill>
                  <a:srgbClr val="000000"/>
                </a:solidFill>
                <a:latin typeface="Times"/>
                <a:ea typeface="Times"/>
                <a:cs typeface="Times"/>
                <a:sym typeface="Times"/>
              </a:rPr>
              <a:t>The total vulnerable time required in slotted Aloha is Tfr.</a:t>
            </a:r>
            <a:endParaRPr/>
          </a:p>
        </p:txBody>
      </p:sp>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2" name="Shape 2122"/>
        <p:cNvGrpSpPr/>
        <p:nvPr/>
      </p:nvGrpSpPr>
      <p:grpSpPr>
        <a:xfrm>
          <a:off x="0" y="0"/>
          <a:ext cx="0" cy="0"/>
          <a:chOff x="0" y="0"/>
          <a:chExt cx="0" cy="0"/>
        </a:xfrm>
      </p:grpSpPr>
      <p:sp>
        <p:nvSpPr>
          <p:cNvPr id="2123" name="Google Shape;2123;p121"/>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b="1" lang="en-US" sz="800">
                <a:solidFill>
                  <a:schemeClr val="dk1"/>
                </a:solidFill>
                <a:latin typeface="Times"/>
                <a:ea typeface="Times"/>
                <a:cs typeface="Times"/>
                <a:sym typeface="Times"/>
              </a:rPr>
              <a:t>9/19/2022</a:t>
            </a:r>
            <a:endParaRPr b="1" sz="800">
              <a:solidFill>
                <a:schemeClr val="dk1"/>
              </a:solidFill>
              <a:latin typeface="Times"/>
              <a:ea typeface="Times"/>
              <a:cs typeface="Times"/>
              <a:sym typeface="Times"/>
            </a:endParaRPr>
          </a:p>
        </p:txBody>
      </p:sp>
      <p:sp>
        <p:nvSpPr>
          <p:cNvPr id="2124" name="Google Shape;2124;p121"/>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b="1" lang="en-US" sz="800">
                <a:solidFill>
                  <a:schemeClr val="dk1"/>
                </a:solidFill>
                <a:latin typeface="Times"/>
                <a:ea typeface="Times"/>
                <a:cs typeface="Times"/>
                <a:sym typeface="Times"/>
              </a:rPr>
              <a:t>SY BTech         Computer Networks     Module 2    Sem 3     2022-23</a:t>
            </a:r>
            <a:endParaRPr b="1" sz="800">
              <a:solidFill>
                <a:schemeClr val="dk1"/>
              </a:solidFill>
              <a:latin typeface="Times"/>
              <a:ea typeface="Times"/>
              <a:cs typeface="Times"/>
              <a:sym typeface="Times"/>
            </a:endParaRPr>
          </a:p>
        </p:txBody>
      </p:sp>
      <p:sp>
        <p:nvSpPr>
          <p:cNvPr id="2125" name="Google Shape;2125;p121"/>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US" sz="900">
                <a:solidFill>
                  <a:schemeClr val="dk1"/>
                </a:solidFill>
                <a:latin typeface="Times"/>
                <a:ea typeface="Times"/>
                <a:cs typeface="Times"/>
                <a:sym typeface="Times"/>
              </a:rPr>
              <a:t>‹#›</a:t>
            </a:fld>
            <a:endParaRPr sz="900">
              <a:solidFill>
                <a:schemeClr val="dk1"/>
              </a:solidFill>
              <a:latin typeface="Times"/>
              <a:ea typeface="Times"/>
              <a:cs typeface="Times"/>
              <a:sym typeface="Times"/>
            </a:endParaRPr>
          </a:p>
        </p:txBody>
      </p:sp>
      <p:sp>
        <p:nvSpPr>
          <p:cNvPr id="2126" name="Google Shape;2126;p121"/>
          <p:cNvSpPr/>
          <p:nvPr/>
        </p:nvSpPr>
        <p:spPr>
          <a:xfrm>
            <a:off x="41077" y="36119"/>
            <a:ext cx="490538" cy="589736"/>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3300"/>
              <a:buFont typeface="Arial"/>
              <a:buNone/>
            </a:pPr>
            <a:r>
              <a:t/>
            </a:r>
            <a:endParaRPr b="0" i="0" sz="3300" u="none" cap="none" strike="noStrike">
              <a:solidFill>
                <a:schemeClr val="dk1"/>
              </a:solidFill>
              <a:latin typeface="Times"/>
              <a:ea typeface="Times"/>
              <a:cs typeface="Times"/>
              <a:sym typeface="Times"/>
            </a:endParaRPr>
          </a:p>
        </p:txBody>
      </p:sp>
      <p:cxnSp>
        <p:nvCxnSpPr>
          <p:cNvPr id="2127" name="Google Shape;2127;p121"/>
          <p:cNvCxnSpPr/>
          <p:nvPr/>
        </p:nvCxnSpPr>
        <p:spPr>
          <a:xfrm flipH="1" rot="10800000">
            <a:off x="-7737" y="611782"/>
            <a:ext cx="9144000" cy="20782"/>
          </a:xfrm>
          <a:prstGeom prst="straightConnector1">
            <a:avLst/>
          </a:prstGeom>
          <a:noFill/>
          <a:ln cap="flat" cmpd="sng" w="9525">
            <a:solidFill>
              <a:srgbClr val="00B050"/>
            </a:solidFill>
            <a:prstDash val="solid"/>
            <a:round/>
            <a:headEnd len="sm" w="sm" type="none"/>
            <a:tailEnd len="sm" w="sm" type="none"/>
          </a:ln>
        </p:spPr>
      </p:cxnSp>
      <p:sp>
        <p:nvSpPr>
          <p:cNvPr id="2128" name="Google Shape;2128;p121"/>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Times"/>
              <a:ea typeface="Times"/>
              <a:cs typeface="Times"/>
              <a:sym typeface="Times"/>
            </a:endParaRPr>
          </a:p>
        </p:txBody>
      </p:sp>
      <p:cxnSp>
        <p:nvCxnSpPr>
          <p:cNvPr id="2129" name="Google Shape;2129;p121"/>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2130" name="Google Shape;2130;p121"/>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sp>
        <p:nvSpPr>
          <p:cNvPr id="2131" name="Google Shape;2131;p121"/>
          <p:cNvSpPr txBox="1"/>
          <p:nvPr/>
        </p:nvSpPr>
        <p:spPr>
          <a:xfrm>
            <a:off x="822960" y="96087"/>
            <a:ext cx="7847700" cy="469800"/>
          </a:xfrm>
          <a:prstGeom prst="rect">
            <a:avLst/>
          </a:prstGeom>
          <a:noFill/>
          <a:ln>
            <a:noFill/>
          </a:ln>
        </p:spPr>
        <p:txBody>
          <a:bodyPr anchorCtr="0" anchor="b" bIns="34275" lIns="68575" spcFirstLastPara="1" rIns="68575" wrap="square" tIns="34275">
            <a:noAutofit/>
          </a:bodyPr>
          <a:lstStyle/>
          <a:p>
            <a:pPr indent="0" lvl="0" marL="0" marR="0" rtl="0" algn="l">
              <a:lnSpc>
                <a:spcPct val="100000"/>
              </a:lnSpc>
              <a:spcBef>
                <a:spcPts val="0"/>
              </a:spcBef>
              <a:spcAft>
                <a:spcPts val="0"/>
              </a:spcAft>
              <a:buNone/>
            </a:pPr>
            <a:r>
              <a:rPr b="1" i="0" lang="en-US" sz="3200" u="none" cap="none" strike="noStrike">
                <a:solidFill>
                  <a:srgbClr val="002060"/>
                </a:solidFill>
                <a:latin typeface="Times"/>
                <a:ea typeface="Times"/>
                <a:cs typeface="Times"/>
                <a:sym typeface="Times"/>
              </a:rPr>
              <a:t>Slotted ALOHA </a:t>
            </a:r>
            <a:endParaRPr b="0" i="0" sz="1400" u="none" cap="none" strike="noStrike">
              <a:solidFill>
                <a:srgbClr val="000000"/>
              </a:solidFill>
              <a:latin typeface="Times"/>
              <a:ea typeface="Times"/>
              <a:cs typeface="Times"/>
              <a:sym typeface="Times"/>
            </a:endParaRPr>
          </a:p>
        </p:txBody>
      </p:sp>
      <p:sp>
        <p:nvSpPr>
          <p:cNvPr id="2132" name="Google Shape;2132;p121"/>
          <p:cNvSpPr/>
          <p:nvPr/>
        </p:nvSpPr>
        <p:spPr>
          <a:xfrm>
            <a:off x="639959" y="643128"/>
            <a:ext cx="4646744" cy="4031873"/>
          </a:xfrm>
          <a:prstGeom prst="rect">
            <a:avLst/>
          </a:prstGeom>
          <a:solidFill>
            <a:srgbClr val="BBD9DE"/>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600" u="sng" cap="none" strike="noStrike">
                <a:solidFill>
                  <a:srgbClr val="303030"/>
                </a:solidFill>
                <a:latin typeface="Times"/>
                <a:ea typeface="Times"/>
                <a:cs typeface="Times"/>
                <a:sym typeface="Times"/>
              </a:rPr>
              <a:t>Efficiency-</a:t>
            </a:r>
            <a:endParaRPr/>
          </a:p>
          <a:p>
            <a:pPr indent="0" lvl="0" marL="0" marR="0" rtl="0" algn="l">
              <a:lnSpc>
                <a:spcPct val="100000"/>
              </a:lnSpc>
              <a:spcBef>
                <a:spcPts val="0"/>
              </a:spcBef>
              <a:spcAft>
                <a:spcPts val="0"/>
              </a:spcAft>
              <a:buNone/>
            </a:pPr>
            <a:r>
              <a:rPr b="0" i="0" lang="en-US" sz="1600" u="none" cap="none" strike="noStrike">
                <a:solidFill>
                  <a:srgbClr val="000000"/>
                </a:solidFill>
                <a:latin typeface="Times"/>
                <a:ea typeface="Times"/>
                <a:cs typeface="Times"/>
                <a:sym typeface="Times"/>
              </a:rPr>
              <a:t>Efficiency of Slotted Aloha (η) = G x e</a:t>
            </a:r>
            <a:r>
              <a:rPr b="0" baseline="30000" i="0" lang="en-US" sz="1600" u="none" cap="none" strike="noStrike">
                <a:solidFill>
                  <a:srgbClr val="000000"/>
                </a:solidFill>
                <a:latin typeface="Times"/>
                <a:ea typeface="Times"/>
                <a:cs typeface="Times"/>
                <a:sym typeface="Times"/>
              </a:rPr>
              <a:t>-G</a:t>
            </a:r>
            <a:endParaRPr/>
          </a:p>
          <a:p>
            <a:pPr indent="0" lvl="0" marL="0" marR="0" rtl="0" algn="l">
              <a:lnSpc>
                <a:spcPct val="100000"/>
              </a:lnSpc>
              <a:spcBef>
                <a:spcPts val="0"/>
              </a:spcBef>
              <a:spcAft>
                <a:spcPts val="0"/>
              </a:spcAft>
              <a:buNone/>
            </a:pPr>
            <a:r>
              <a:rPr b="0" i="0" lang="en-US" sz="1600" u="none" cap="none" strike="noStrike">
                <a:solidFill>
                  <a:srgbClr val="000000"/>
                </a:solidFill>
                <a:latin typeface="Times"/>
                <a:ea typeface="Times"/>
                <a:cs typeface="Times"/>
                <a:sym typeface="Times"/>
              </a:rPr>
              <a:t>where G = Number of stations willing to transmit data at the beginning of the same time slot</a:t>
            </a:r>
            <a:endParaRPr/>
          </a:p>
          <a:p>
            <a:pPr indent="0" lvl="0" marL="0" marR="0" rtl="0" algn="l">
              <a:lnSpc>
                <a:spcPct val="100000"/>
              </a:lnSpc>
              <a:spcBef>
                <a:spcPts val="0"/>
              </a:spcBef>
              <a:spcAft>
                <a:spcPts val="0"/>
              </a:spcAft>
              <a:buNone/>
            </a:pPr>
            <a:r>
              <a:t/>
            </a:r>
            <a:endParaRPr b="1" i="0" sz="1600" u="none" cap="none" strike="noStrike">
              <a:solidFill>
                <a:srgbClr val="303030"/>
              </a:solidFill>
              <a:latin typeface="Times"/>
              <a:ea typeface="Times"/>
              <a:cs typeface="Times"/>
              <a:sym typeface="Times"/>
            </a:endParaRPr>
          </a:p>
          <a:p>
            <a:pPr indent="0" lvl="0" marL="0" marR="0" rtl="0" algn="l">
              <a:lnSpc>
                <a:spcPct val="100000"/>
              </a:lnSpc>
              <a:spcBef>
                <a:spcPts val="0"/>
              </a:spcBef>
              <a:spcAft>
                <a:spcPts val="0"/>
              </a:spcAft>
              <a:buNone/>
            </a:pPr>
            <a:r>
              <a:rPr b="1" i="0" lang="en-US" sz="1600" u="sng" cap="none" strike="noStrike">
                <a:solidFill>
                  <a:srgbClr val="000000"/>
                </a:solidFill>
                <a:latin typeface="Times"/>
                <a:ea typeface="Times"/>
                <a:cs typeface="Times"/>
                <a:sym typeface="Times"/>
              </a:rPr>
              <a:t>Maximum Efficiency-</a:t>
            </a:r>
            <a:endParaRPr b="1" i="0" sz="1600" u="none" cap="none" strike="noStrike">
              <a:solidFill>
                <a:srgbClr val="000000"/>
              </a:solidFill>
              <a:latin typeface="Times"/>
              <a:ea typeface="Times"/>
              <a:cs typeface="Times"/>
              <a:sym typeface="Times"/>
            </a:endParaRPr>
          </a:p>
          <a:p>
            <a:pPr indent="0" lvl="0" marL="0" marR="0" rtl="0" algn="l">
              <a:lnSpc>
                <a:spcPct val="100000"/>
              </a:lnSpc>
              <a:spcBef>
                <a:spcPts val="0"/>
              </a:spcBef>
              <a:spcAft>
                <a:spcPts val="0"/>
              </a:spcAft>
              <a:buNone/>
            </a:pPr>
            <a:r>
              <a:rPr b="0" i="0" lang="en-US" sz="1600" u="none" cap="none" strike="noStrike">
                <a:solidFill>
                  <a:srgbClr val="000000"/>
                </a:solidFill>
                <a:latin typeface="Times"/>
                <a:ea typeface="Times"/>
                <a:cs typeface="Times"/>
                <a:sym typeface="Times"/>
              </a:rPr>
              <a:t>For maximum efficiency,</a:t>
            </a:r>
            <a:endParaRPr/>
          </a:p>
          <a:p>
            <a:pPr indent="0" lvl="0" marL="0" marR="0" rtl="0" algn="l">
              <a:lnSpc>
                <a:spcPct val="100000"/>
              </a:lnSpc>
              <a:spcBef>
                <a:spcPts val="0"/>
              </a:spcBef>
              <a:spcAft>
                <a:spcPts val="0"/>
              </a:spcAft>
              <a:buNone/>
            </a:pPr>
            <a:r>
              <a:rPr b="0" i="0" lang="en-US" sz="1600" u="none" cap="none" strike="noStrike">
                <a:solidFill>
                  <a:srgbClr val="000000"/>
                </a:solidFill>
                <a:latin typeface="Times"/>
                <a:ea typeface="Times"/>
                <a:cs typeface="Times"/>
                <a:sym typeface="Times"/>
              </a:rPr>
              <a:t>We put dη / dG = 0</a:t>
            </a:r>
            <a:endParaRPr/>
          </a:p>
          <a:p>
            <a:pPr indent="0" lvl="0" marL="0" marR="0" rtl="0" algn="l">
              <a:lnSpc>
                <a:spcPct val="100000"/>
              </a:lnSpc>
              <a:spcBef>
                <a:spcPts val="0"/>
              </a:spcBef>
              <a:spcAft>
                <a:spcPts val="0"/>
              </a:spcAft>
              <a:buNone/>
            </a:pPr>
            <a:r>
              <a:rPr b="0" i="0" lang="en-US" sz="1600" u="none" cap="none" strike="noStrike">
                <a:solidFill>
                  <a:srgbClr val="000000"/>
                </a:solidFill>
                <a:latin typeface="Times"/>
                <a:ea typeface="Times"/>
                <a:cs typeface="Times"/>
                <a:sym typeface="Times"/>
              </a:rPr>
              <a:t>Maximum value of η occurs at </a:t>
            </a:r>
            <a:r>
              <a:rPr b="1" i="0" lang="en-US" sz="1600" u="none" cap="none" strike="noStrike">
                <a:solidFill>
                  <a:srgbClr val="C00000"/>
                </a:solidFill>
                <a:latin typeface="Times"/>
                <a:ea typeface="Times"/>
                <a:cs typeface="Times"/>
                <a:sym typeface="Times"/>
              </a:rPr>
              <a:t>G = 1</a:t>
            </a:r>
            <a:endParaRPr/>
          </a:p>
          <a:p>
            <a:pPr indent="0" lvl="0" marL="0" marR="0" rtl="0" algn="l">
              <a:lnSpc>
                <a:spcPct val="100000"/>
              </a:lnSpc>
              <a:spcBef>
                <a:spcPts val="0"/>
              </a:spcBef>
              <a:spcAft>
                <a:spcPts val="0"/>
              </a:spcAft>
              <a:buNone/>
            </a:pPr>
            <a:r>
              <a:rPr b="0" i="0" lang="en-US" sz="1600" u="none" cap="none" strike="noStrike">
                <a:solidFill>
                  <a:srgbClr val="000000"/>
                </a:solidFill>
                <a:latin typeface="Times"/>
                <a:ea typeface="Times"/>
                <a:cs typeface="Times"/>
                <a:sym typeface="Times"/>
              </a:rPr>
              <a:t>Substituting G = 1 in the above expression, we get-</a:t>
            </a:r>
            <a:endParaRPr/>
          </a:p>
          <a:p>
            <a:pPr indent="0" lvl="0" marL="0" marR="0" rtl="0" algn="l">
              <a:lnSpc>
                <a:spcPct val="100000"/>
              </a:lnSpc>
              <a:spcBef>
                <a:spcPts val="0"/>
              </a:spcBef>
              <a:spcAft>
                <a:spcPts val="0"/>
              </a:spcAft>
              <a:buNone/>
            </a:pPr>
            <a:r>
              <a:t/>
            </a:r>
            <a:endParaRPr b="1" i="0" sz="1600" u="none" cap="none" strike="noStrike">
              <a:solidFill>
                <a:srgbClr val="303030"/>
              </a:solidFill>
              <a:latin typeface="Times"/>
              <a:ea typeface="Times"/>
              <a:cs typeface="Times"/>
              <a:sym typeface="Times"/>
            </a:endParaRPr>
          </a:p>
          <a:p>
            <a:pPr indent="0" lvl="0" marL="0" marR="0" rtl="0" algn="l">
              <a:lnSpc>
                <a:spcPct val="100000"/>
              </a:lnSpc>
              <a:spcBef>
                <a:spcPts val="0"/>
              </a:spcBef>
              <a:spcAft>
                <a:spcPts val="0"/>
              </a:spcAft>
              <a:buNone/>
            </a:pPr>
            <a:r>
              <a:rPr b="0" i="0" lang="en-US" sz="1600" u="none" cap="none" strike="noStrike">
                <a:solidFill>
                  <a:srgbClr val="000000"/>
                </a:solidFill>
                <a:latin typeface="Times"/>
                <a:ea typeface="Times"/>
                <a:cs typeface="Times"/>
                <a:sym typeface="Times"/>
              </a:rPr>
              <a:t>Maximum efficiency of Slotted Aloha</a:t>
            </a:r>
            <a:endParaRPr/>
          </a:p>
          <a:p>
            <a:pPr indent="0" lvl="0" marL="0" marR="0" rtl="0" algn="l">
              <a:lnSpc>
                <a:spcPct val="100000"/>
              </a:lnSpc>
              <a:spcBef>
                <a:spcPts val="0"/>
              </a:spcBef>
              <a:spcAft>
                <a:spcPts val="0"/>
              </a:spcAft>
              <a:buNone/>
            </a:pPr>
            <a:r>
              <a:rPr b="0" i="0" lang="en-US" sz="1600" u="none" cap="none" strike="noStrike">
                <a:solidFill>
                  <a:srgbClr val="000000"/>
                </a:solidFill>
                <a:latin typeface="Times"/>
                <a:ea typeface="Times"/>
                <a:cs typeface="Times"/>
                <a:sym typeface="Times"/>
              </a:rPr>
              <a:t>= 1 x e</a:t>
            </a:r>
            <a:r>
              <a:rPr b="0" baseline="30000" i="0" lang="en-US" sz="1600" u="none" cap="none" strike="noStrike">
                <a:solidFill>
                  <a:srgbClr val="000000"/>
                </a:solidFill>
                <a:latin typeface="Times"/>
                <a:ea typeface="Times"/>
                <a:cs typeface="Times"/>
                <a:sym typeface="Times"/>
              </a:rPr>
              <a:t>-1</a:t>
            </a:r>
            <a:endParaRPr b="0" i="0" sz="1600" u="none" cap="none" strike="noStrike">
              <a:solidFill>
                <a:srgbClr val="000000"/>
              </a:solidFill>
              <a:latin typeface="Times"/>
              <a:ea typeface="Times"/>
              <a:cs typeface="Times"/>
              <a:sym typeface="Times"/>
            </a:endParaRPr>
          </a:p>
          <a:p>
            <a:pPr indent="0" lvl="0" marL="0" marR="0" rtl="0" algn="l">
              <a:lnSpc>
                <a:spcPct val="100000"/>
              </a:lnSpc>
              <a:spcBef>
                <a:spcPts val="0"/>
              </a:spcBef>
              <a:spcAft>
                <a:spcPts val="0"/>
              </a:spcAft>
              <a:buNone/>
            </a:pPr>
            <a:r>
              <a:rPr b="0" i="0" lang="en-US" sz="1600" u="none" cap="none" strike="noStrike">
                <a:solidFill>
                  <a:srgbClr val="000000"/>
                </a:solidFill>
                <a:latin typeface="Times"/>
                <a:ea typeface="Times"/>
                <a:cs typeface="Times"/>
                <a:sym typeface="Times"/>
              </a:rPr>
              <a:t>= 1 / e</a:t>
            </a:r>
            <a:endParaRPr/>
          </a:p>
          <a:p>
            <a:pPr indent="0" lvl="0" marL="0" marR="0" rtl="0" algn="l">
              <a:lnSpc>
                <a:spcPct val="100000"/>
              </a:lnSpc>
              <a:spcBef>
                <a:spcPts val="0"/>
              </a:spcBef>
              <a:spcAft>
                <a:spcPts val="0"/>
              </a:spcAft>
              <a:buNone/>
            </a:pPr>
            <a:r>
              <a:rPr b="0" i="0" lang="en-US" sz="1600" u="none" cap="none" strike="noStrike">
                <a:solidFill>
                  <a:srgbClr val="000000"/>
                </a:solidFill>
                <a:latin typeface="Times"/>
                <a:ea typeface="Times"/>
                <a:cs typeface="Times"/>
                <a:sym typeface="Times"/>
              </a:rPr>
              <a:t>= 0.368</a:t>
            </a:r>
            <a:endParaRPr/>
          </a:p>
          <a:p>
            <a:pPr indent="0" lvl="0" marL="0" marR="0" rtl="0" algn="l">
              <a:lnSpc>
                <a:spcPct val="100000"/>
              </a:lnSpc>
              <a:spcBef>
                <a:spcPts val="0"/>
              </a:spcBef>
              <a:spcAft>
                <a:spcPts val="0"/>
              </a:spcAft>
              <a:buNone/>
            </a:pPr>
            <a:r>
              <a:rPr b="0" i="0" lang="en-US" sz="1600" u="none" cap="none" strike="noStrike">
                <a:solidFill>
                  <a:srgbClr val="000000"/>
                </a:solidFill>
                <a:latin typeface="Times"/>
                <a:ea typeface="Times"/>
                <a:cs typeface="Times"/>
                <a:sym typeface="Times"/>
              </a:rPr>
              <a:t>= </a:t>
            </a:r>
            <a:r>
              <a:rPr b="1" i="0" lang="en-US" sz="1600" u="none" cap="none" strike="noStrike">
                <a:solidFill>
                  <a:srgbClr val="C00000"/>
                </a:solidFill>
                <a:latin typeface="Times"/>
                <a:ea typeface="Times"/>
                <a:cs typeface="Times"/>
                <a:sym typeface="Times"/>
              </a:rPr>
              <a:t>36.8%</a:t>
            </a:r>
            <a:endParaRPr b="1" i="0" sz="1600" u="none" cap="none" strike="noStrike">
              <a:solidFill>
                <a:srgbClr val="C00000"/>
              </a:solidFill>
              <a:latin typeface="Times"/>
              <a:ea typeface="Times"/>
              <a:cs typeface="Times"/>
              <a:sym typeface="Times"/>
            </a:endParaRPr>
          </a:p>
        </p:txBody>
      </p:sp>
      <p:sp>
        <p:nvSpPr>
          <p:cNvPr id="2133" name="Google Shape;2133;p121"/>
          <p:cNvSpPr/>
          <p:nvPr/>
        </p:nvSpPr>
        <p:spPr>
          <a:xfrm>
            <a:off x="5634132" y="1063152"/>
            <a:ext cx="3394254" cy="2339102"/>
          </a:xfrm>
          <a:prstGeom prst="rect">
            <a:avLst/>
          </a:prstGeom>
          <a:solidFill>
            <a:srgbClr val="9BC6CE"/>
          </a:solidFill>
          <a:ln>
            <a:noFill/>
          </a:ln>
        </p:spPr>
        <p:txBody>
          <a:bodyPr anchorCtr="0" anchor="t" bIns="45700" lIns="91425" spcFirstLastPara="1" rIns="91425" wrap="square" tIns="45700">
            <a:spAutoFit/>
          </a:bodyPr>
          <a:lstStyle/>
          <a:p>
            <a:pPr indent="-101600" lvl="0" marL="0" marR="0" rtl="0" algn="just">
              <a:lnSpc>
                <a:spcPct val="100000"/>
              </a:lnSpc>
              <a:spcBef>
                <a:spcPts val="0"/>
              </a:spcBef>
              <a:spcAft>
                <a:spcPts val="0"/>
              </a:spcAft>
              <a:buClr>
                <a:srgbClr val="000000"/>
              </a:buClr>
              <a:buSzPts val="1600"/>
              <a:buFont typeface="Arial"/>
              <a:buAutoNum type="arabicPeriod"/>
            </a:pPr>
            <a:r>
              <a:rPr b="0" i="0" lang="en-US" sz="1600" u="none" cap="none" strike="noStrike">
                <a:solidFill>
                  <a:srgbClr val="000000"/>
                </a:solidFill>
                <a:latin typeface="Times"/>
                <a:ea typeface="Times"/>
                <a:cs typeface="Times"/>
                <a:sym typeface="Times"/>
              </a:rPr>
              <a:t>Maximum throughput occurs in the slotted Aloha when G = 1 that is </a:t>
            </a:r>
            <a:r>
              <a:rPr b="1" i="0" lang="en-US" sz="1800" u="none" cap="none" strike="noStrike">
                <a:solidFill>
                  <a:srgbClr val="C00000"/>
                </a:solidFill>
                <a:latin typeface="Times"/>
                <a:ea typeface="Times"/>
                <a:cs typeface="Times"/>
                <a:sym typeface="Times"/>
              </a:rPr>
              <a:t>37%.</a:t>
            </a:r>
            <a:endParaRPr/>
          </a:p>
          <a:p>
            <a:pPr indent="0" lvl="0" marL="0" marR="0" rtl="0" algn="just">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Times"/>
              <a:ea typeface="Times"/>
              <a:cs typeface="Times"/>
              <a:sym typeface="Times"/>
            </a:endParaRPr>
          </a:p>
          <a:p>
            <a:pPr indent="-101600" lvl="0" marL="0" marR="0" rtl="0" algn="just">
              <a:lnSpc>
                <a:spcPct val="100000"/>
              </a:lnSpc>
              <a:spcBef>
                <a:spcPts val="0"/>
              </a:spcBef>
              <a:spcAft>
                <a:spcPts val="0"/>
              </a:spcAft>
              <a:buClr>
                <a:srgbClr val="000000"/>
              </a:buClr>
              <a:buSzPts val="1600"/>
              <a:buFont typeface="Arial"/>
              <a:buAutoNum type="arabicPeriod"/>
            </a:pPr>
            <a:r>
              <a:rPr b="0" i="0" lang="en-US" sz="1600" u="none" cap="none" strike="noStrike">
                <a:solidFill>
                  <a:srgbClr val="000000"/>
                </a:solidFill>
                <a:latin typeface="Times"/>
                <a:ea typeface="Times"/>
                <a:cs typeface="Times"/>
                <a:sym typeface="Times"/>
              </a:rPr>
              <a:t>The probability of successfully transmitting the data frame in the slotted Aloha is S = G * e ^ - 2 G.</a:t>
            </a:r>
            <a:endParaRPr/>
          </a:p>
          <a:p>
            <a:pPr indent="0" lvl="0" marL="0" marR="0" rtl="0" algn="just">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Times"/>
              <a:ea typeface="Times"/>
              <a:cs typeface="Times"/>
              <a:sym typeface="Times"/>
            </a:endParaRPr>
          </a:p>
          <a:p>
            <a:pPr indent="-101600" lvl="0" marL="0" marR="0" rtl="0" algn="just">
              <a:lnSpc>
                <a:spcPct val="100000"/>
              </a:lnSpc>
              <a:spcBef>
                <a:spcPts val="0"/>
              </a:spcBef>
              <a:spcAft>
                <a:spcPts val="0"/>
              </a:spcAft>
              <a:buClr>
                <a:srgbClr val="000000"/>
              </a:buClr>
              <a:buSzPts val="1600"/>
              <a:buFont typeface="Arial"/>
              <a:buAutoNum type="arabicPeriod"/>
            </a:pPr>
            <a:r>
              <a:rPr b="0" i="0" lang="en-US" sz="1600" u="none" cap="none" strike="noStrike">
                <a:solidFill>
                  <a:srgbClr val="000000"/>
                </a:solidFill>
                <a:latin typeface="Times"/>
                <a:ea typeface="Times"/>
                <a:cs typeface="Times"/>
                <a:sym typeface="Times"/>
              </a:rPr>
              <a:t>The total vulnerable time required in slotted Aloha is Tfr.</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33">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33">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33">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33">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33">
                                            <p:txEl>
                                              <p:pRg end="4" st="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9" name="Shape 2139"/>
        <p:cNvGrpSpPr/>
        <p:nvPr/>
      </p:nvGrpSpPr>
      <p:grpSpPr>
        <a:xfrm>
          <a:off x="0" y="0"/>
          <a:ext cx="0" cy="0"/>
          <a:chOff x="0" y="0"/>
          <a:chExt cx="0" cy="0"/>
        </a:xfrm>
      </p:grpSpPr>
      <p:sp>
        <p:nvSpPr>
          <p:cNvPr id="2140" name="Google Shape;2140;p122"/>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b="1" lang="en-US" sz="800">
                <a:solidFill>
                  <a:schemeClr val="dk1"/>
                </a:solidFill>
                <a:latin typeface="Times"/>
                <a:ea typeface="Times"/>
                <a:cs typeface="Times"/>
                <a:sym typeface="Times"/>
              </a:rPr>
              <a:t>9/19/2022</a:t>
            </a:r>
            <a:endParaRPr b="1" sz="800">
              <a:solidFill>
                <a:schemeClr val="dk1"/>
              </a:solidFill>
              <a:latin typeface="Times"/>
              <a:ea typeface="Times"/>
              <a:cs typeface="Times"/>
              <a:sym typeface="Times"/>
            </a:endParaRPr>
          </a:p>
        </p:txBody>
      </p:sp>
      <p:sp>
        <p:nvSpPr>
          <p:cNvPr id="2141" name="Google Shape;2141;p122"/>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b="1" lang="en-US" sz="800">
                <a:solidFill>
                  <a:schemeClr val="dk1"/>
                </a:solidFill>
                <a:latin typeface="Times"/>
                <a:ea typeface="Times"/>
                <a:cs typeface="Times"/>
                <a:sym typeface="Times"/>
              </a:rPr>
              <a:t>SY BTech         Computer Networks     Module 2    Sem 3     2022-23</a:t>
            </a:r>
            <a:endParaRPr b="1" sz="800">
              <a:solidFill>
                <a:schemeClr val="dk1"/>
              </a:solidFill>
              <a:latin typeface="Times"/>
              <a:ea typeface="Times"/>
              <a:cs typeface="Times"/>
              <a:sym typeface="Times"/>
            </a:endParaRPr>
          </a:p>
        </p:txBody>
      </p:sp>
      <p:sp>
        <p:nvSpPr>
          <p:cNvPr id="2142" name="Google Shape;2142;p122"/>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US" sz="900">
                <a:solidFill>
                  <a:schemeClr val="dk1"/>
                </a:solidFill>
                <a:latin typeface="Times"/>
                <a:ea typeface="Times"/>
                <a:cs typeface="Times"/>
                <a:sym typeface="Times"/>
              </a:rPr>
              <a:t>‹#›</a:t>
            </a:fld>
            <a:endParaRPr sz="900">
              <a:solidFill>
                <a:schemeClr val="dk1"/>
              </a:solidFill>
              <a:latin typeface="Times"/>
              <a:ea typeface="Times"/>
              <a:cs typeface="Times"/>
              <a:sym typeface="Times"/>
            </a:endParaRPr>
          </a:p>
        </p:txBody>
      </p:sp>
      <p:sp>
        <p:nvSpPr>
          <p:cNvPr id="2143" name="Google Shape;2143;p122"/>
          <p:cNvSpPr/>
          <p:nvPr/>
        </p:nvSpPr>
        <p:spPr>
          <a:xfrm>
            <a:off x="41077" y="36119"/>
            <a:ext cx="490538" cy="589736"/>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3300"/>
              <a:buFont typeface="Arial"/>
              <a:buNone/>
            </a:pPr>
            <a:r>
              <a:t/>
            </a:r>
            <a:endParaRPr b="0" i="0" sz="3300" u="none" cap="none" strike="noStrike">
              <a:solidFill>
                <a:schemeClr val="dk1"/>
              </a:solidFill>
              <a:latin typeface="Times"/>
              <a:ea typeface="Times"/>
              <a:cs typeface="Times"/>
              <a:sym typeface="Times"/>
            </a:endParaRPr>
          </a:p>
        </p:txBody>
      </p:sp>
      <p:cxnSp>
        <p:nvCxnSpPr>
          <p:cNvPr id="2144" name="Google Shape;2144;p122"/>
          <p:cNvCxnSpPr/>
          <p:nvPr/>
        </p:nvCxnSpPr>
        <p:spPr>
          <a:xfrm flipH="1" rot="10800000">
            <a:off x="-7737" y="611782"/>
            <a:ext cx="9144000" cy="20782"/>
          </a:xfrm>
          <a:prstGeom prst="straightConnector1">
            <a:avLst/>
          </a:prstGeom>
          <a:noFill/>
          <a:ln cap="flat" cmpd="sng" w="9525">
            <a:solidFill>
              <a:srgbClr val="00B050"/>
            </a:solidFill>
            <a:prstDash val="solid"/>
            <a:round/>
            <a:headEnd len="sm" w="sm" type="none"/>
            <a:tailEnd len="sm" w="sm" type="none"/>
          </a:ln>
        </p:spPr>
      </p:cxnSp>
      <p:sp>
        <p:nvSpPr>
          <p:cNvPr id="2145" name="Google Shape;2145;p122"/>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Times"/>
              <a:ea typeface="Times"/>
              <a:cs typeface="Times"/>
              <a:sym typeface="Times"/>
            </a:endParaRPr>
          </a:p>
        </p:txBody>
      </p:sp>
      <p:cxnSp>
        <p:nvCxnSpPr>
          <p:cNvPr id="2146" name="Google Shape;2146;p122"/>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2147" name="Google Shape;2147;p122"/>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sp>
        <p:nvSpPr>
          <p:cNvPr id="2148" name="Google Shape;2148;p122"/>
          <p:cNvSpPr txBox="1"/>
          <p:nvPr/>
        </p:nvSpPr>
        <p:spPr>
          <a:xfrm>
            <a:off x="804672" y="68666"/>
            <a:ext cx="7847700" cy="469800"/>
          </a:xfrm>
          <a:prstGeom prst="rect">
            <a:avLst/>
          </a:prstGeom>
          <a:noFill/>
          <a:ln>
            <a:noFill/>
          </a:ln>
        </p:spPr>
        <p:txBody>
          <a:bodyPr anchorCtr="0" anchor="b" bIns="34275" lIns="68575" spcFirstLastPara="1" rIns="68575" wrap="square" tIns="34275">
            <a:noAutofit/>
          </a:bodyPr>
          <a:lstStyle/>
          <a:p>
            <a:pPr indent="0" lvl="0" marL="0" marR="0" rtl="0" algn="l">
              <a:lnSpc>
                <a:spcPct val="100000"/>
              </a:lnSpc>
              <a:spcBef>
                <a:spcPts val="0"/>
              </a:spcBef>
              <a:spcAft>
                <a:spcPts val="0"/>
              </a:spcAft>
              <a:buNone/>
            </a:pPr>
            <a:r>
              <a:rPr b="1" i="0" lang="en-US" sz="3200" u="none" cap="none" strike="noStrike">
                <a:solidFill>
                  <a:srgbClr val="002060"/>
                </a:solidFill>
                <a:latin typeface="Times New Roman"/>
                <a:ea typeface="Times New Roman"/>
                <a:cs typeface="Times New Roman"/>
                <a:sym typeface="Times New Roman"/>
              </a:rPr>
              <a:t>Vulnerable period for Pure ALOHA</a:t>
            </a:r>
            <a:endParaRPr b="0" i="0" sz="1400" u="none" cap="none" strike="noStrike">
              <a:solidFill>
                <a:srgbClr val="000000"/>
              </a:solidFill>
              <a:latin typeface="Times New Roman"/>
              <a:ea typeface="Times New Roman"/>
              <a:cs typeface="Times New Roman"/>
              <a:sym typeface="Times New Roman"/>
            </a:endParaRPr>
          </a:p>
        </p:txBody>
      </p:sp>
      <p:pic>
        <p:nvPicPr>
          <p:cNvPr descr="PPT - Data Link In Broadcast Networks: The Media Access Sublayer PowerPoint  Presentation - ID:918641" id="2149" name="Google Shape;2149;p122"/>
          <p:cNvPicPr preferRelativeResize="0"/>
          <p:nvPr/>
        </p:nvPicPr>
        <p:blipFill rotWithShape="1">
          <a:blip r:embed="rId4">
            <a:alphaModFix/>
          </a:blip>
          <a:srcRect b="8551" l="5122" r="4813" t="10588"/>
          <a:stretch/>
        </p:blipFill>
        <p:spPr>
          <a:xfrm>
            <a:off x="639959" y="967654"/>
            <a:ext cx="7071360" cy="2542801"/>
          </a:xfrm>
          <a:prstGeom prst="rect">
            <a:avLst/>
          </a:prstGeom>
          <a:noFill/>
          <a:ln>
            <a:noFill/>
          </a:ln>
        </p:spPr>
      </p:pic>
      <p:sp>
        <p:nvSpPr>
          <p:cNvPr id="2150" name="Google Shape;2150;p122"/>
          <p:cNvSpPr/>
          <p:nvPr/>
        </p:nvSpPr>
        <p:spPr>
          <a:xfrm>
            <a:off x="822960" y="3848194"/>
            <a:ext cx="8194916" cy="492443"/>
          </a:xfrm>
          <a:prstGeom prst="rect">
            <a:avLst/>
          </a:prstGeom>
          <a:solidFill>
            <a:srgbClr val="FFFFFF"/>
          </a:solid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None/>
            </a:pPr>
            <a:r>
              <a:rPr b="1" i="0" lang="en-US" sz="1200" u="none" cap="none" strike="noStrike">
                <a:solidFill>
                  <a:srgbClr val="002060"/>
                </a:solidFill>
                <a:latin typeface="Times New Roman"/>
                <a:ea typeface="Times New Roman"/>
                <a:cs typeface="Times New Roman"/>
                <a:sym typeface="Times New Roman"/>
              </a:rPr>
              <a:t>Vulnerable Time:  </a:t>
            </a:r>
            <a:r>
              <a:rPr b="0" i="0" lang="en-US" sz="1200" u="none" cap="none" strike="noStrike">
                <a:solidFill>
                  <a:srgbClr val="212529"/>
                </a:solidFill>
                <a:latin typeface="Arial"/>
                <a:ea typeface="Arial"/>
                <a:cs typeface="Arial"/>
                <a:sym typeface="Arial"/>
              </a:rPr>
              <a:t>The propagation time is referred to as vulnerable time in the CSMA and it is denoted as </a:t>
            </a:r>
            <a:r>
              <a:rPr b="0" i="0" lang="en-US" sz="1400" u="none" cap="none" strike="noStrike">
                <a:solidFill>
                  <a:srgbClr val="D63384"/>
                </a:solidFill>
                <a:latin typeface="Arial"/>
                <a:ea typeface="Arial"/>
                <a:cs typeface="Arial"/>
                <a:sym typeface="Arial"/>
              </a:rPr>
              <a:t>Tp</a:t>
            </a:r>
            <a:r>
              <a:rPr b="0" i="0" lang="en-US" sz="1200" u="none" cap="none" strike="noStrike">
                <a:solidFill>
                  <a:srgbClr val="212529"/>
                </a:solidFill>
                <a:latin typeface="Arial"/>
                <a:ea typeface="Arial"/>
                <a:cs typeface="Arial"/>
                <a:sym typeface="Arial"/>
              </a:rPr>
              <a:t>. </a:t>
            </a:r>
            <a:endParaRPr/>
          </a:p>
          <a:p>
            <a:pPr indent="0" lvl="0" marL="0" marR="0" rtl="0" algn="l">
              <a:lnSpc>
                <a:spcPct val="100000"/>
              </a:lnSpc>
              <a:spcBef>
                <a:spcPts val="0"/>
              </a:spcBef>
              <a:spcAft>
                <a:spcPts val="0"/>
              </a:spcAft>
              <a:buNone/>
            </a:pPr>
            <a:r>
              <a:rPr b="0" i="0" lang="en-US" sz="1200" u="none" cap="none" strike="noStrike">
                <a:solidFill>
                  <a:srgbClr val="212529"/>
                </a:solidFill>
                <a:latin typeface="Arial"/>
                <a:ea typeface="Arial"/>
                <a:cs typeface="Arial"/>
                <a:sym typeface="Arial"/>
              </a:rPr>
              <a:t>This is basically the time a signal needed by a signal in order to propagate from one end of the medium to another end.</a:t>
            </a:r>
            <a:r>
              <a:rPr b="0" i="0" lang="en-US" sz="800" u="none" cap="none" strike="noStrike">
                <a:solidFill>
                  <a:schemeClr val="dk1"/>
                </a:solidFill>
                <a:latin typeface="Arial"/>
                <a:ea typeface="Arial"/>
                <a:cs typeface="Arial"/>
                <a:sym typeface="Arial"/>
              </a:rPr>
              <a:t> </a:t>
            </a: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6" name="Shape 2156"/>
        <p:cNvGrpSpPr/>
        <p:nvPr/>
      </p:nvGrpSpPr>
      <p:grpSpPr>
        <a:xfrm>
          <a:off x="0" y="0"/>
          <a:ext cx="0" cy="0"/>
          <a:chOff x="0" y="0"/>
          <a:chExt cx="0" cy="0"/>
        </a:xfrm>
      </p:grpSpPr>
      <p:sp>
        <p:nvSpPr>
          <p:cNvPr id="2157" name="Google Shape;2157;p123"/>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b="1" lang="en-US" sz="800">
                <a:solidFill>
                  <a:schemeClr val="dk1"/>
                </a:solidFill>
                <a:latin typeface="Times"/>
                <a:ea typeface="Times"/>
                <a:cs typeface="Times"/>
                <a:sym typeface="Times"/>
              </a:rPr>
              <a:t>9/19/2022</a:t>
            </a:r>
            <a:endParaRPr b="1" sz="800">
              <a:solidFill>
                <a:schemeClr val="dk1"/>
              </a:solidFill>
              <a:latin typeface="Times"/>
              <a:ea typeface="Times"/>
              <a:cs typeface="Times"/>
              <a:sym typeface="Times"/>
            </a:endParaRPr>
          </a:p>
        </p:txBody>
      </p:sp>
      <p:sp>
        <p:nvSpPr>
          <p:cNvPr id="2158" name="Google Shape;2158;p123"/>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b="1" lang="en-US" sz="800">
                <a:solidFill>
                  <a:schemeClr val="dk1"/>
                </a:solidFill>
                <a:latin typeface="Times"/>
                <a:ea typeface="Times"/>
                <a:cs typeface="Times"/>
                <a:sym typeface="Times"/>
              </a:rPr>
              <a:t>SY BTech         Computer Networks     Module 2    Sem 3     2022-23</a:t>
            </a:r>
            <a:endParaRPr b="1" sz="800">
              <a:solidFill>
                <a:schemeClr val="dk1"/>
              </a:solidFill>
              <a:latin typeface="Times"/>
              <a:ea typeface="Times"/>
              <a:cs typeface="Times"/>
              <a:sym typeface="Times"/>
            </a:endParaRPr>
          </a:p>
        </p:txBody>
      </p:sp>
      <p:sp>
        <p:nvSpPr>
          <p:cNvPr id="2159" name="Google Shape;2159;p123"/>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US" sz="900">
                <a:solidFill>
                  <a:schemeClr val="dk1"/>
                </a:solidFill>
                <a:latin typeface="Times"/>
                <a:ea typeface="Times"/>
                <a:cs typeface="Times"/>
                <a:sym typeface="Times"/>
              </a:rPr>
              <a:t>‹#›</a:t>
            </a:fld>
            <a:endParaRPr sz="900">
              <a:solidFill>
                <a:schemeClr val="dk1"/>
              </a:solidFill>
              <a:latin typeface="Times"/>
              <a:ea typeface="Times"/>
              <a:cs typeface="Times"/>
              <a:sym typeface="Times"/>
            </a:endParaRPr>
          </a:p>
        </p:txBody>
      </p:sp>
      <p:sp>
        <p:nvSpPr>
          <p:cNvPr id="2160" name="Google Shape;2160;p123"/>
          <p:cNvSpPr/>
          <p:nvPr/>
        </p:nvSpPr>
        <p:spPr>
          <a:xfrm>
            <a:off x="65403" y="36119"/>
            <a:ext cx="466211" cy="589736"/>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3300"/>
              <a:buFont typeface="Arial"/>
              <a:buNone/>
            </a:pPr>
            <a:r>
              <a:t/>
            </a:r>
            <a:endParaRPr b="0" i="0" sz="3300" u="none" cap="none" strike="noStrike">
              <a:solidFill>
                <a:schemeClr val="dk1"/>
              </a:solidFill>
              <a:latin typeface="Times"/>
              <a:ea typeface="Times"/>
              <a:cs typeface="Times"/>
              <a:sym typeface="Times"/>
            </a:endParaRPr>
          </a:p>
        </p:txBody>
      </p:sp>
      <p:cxnSp>
        <p:nvCxnSpPr>
          <p:cNvPr id="2161" name="Google Shape;2161;p123"/>
          <p:cNvCxnSpPr/>
          <p:nvPr/>
        </p:nvCxnSpPr>
        <p:spPr>
          <a:xfrm>
            <a:off x="445741" y="601391"/>
            <a:ext cx="8690522" cy="10391"/>
          </a:xfrm>
          <a:prstGeom prst="straightConnector1">
            <a:avLst/>
          </a:prstGeom>
          <a:noFill/>
          <a:ln cap="flat" cmpd="sng" w="9525">
            <a:solidFill>
              <a:srgbClr val="00B050"/>
            </a:solidFill>
            <a:prstDash val="solid"/>
            <a:round/>
            <a:headEnd len="sm" w="sm" type="none"/>
            <a:tailEnd len="sm" w="sm" type="none"/>
          </a:ln>
        </p:spPr>
      </p:cxnSp>
      <p:sp>
        <p:nvSpPr>
          <p:cNvPr id="2162" name="Google Shape;2162;p123"/>
          <p:cNvSpPr/>
          <p:nvPr/>
        </p:nvSpPr>
        <p:spPr>
          <a:xfrm>
            <a:off x="127076" y="4767263"/>
            <a:ext cx="336078"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Times"/>
              <a:ea typeface="Times"/>
              <a:cs typeface="Times"/>
              <a:sym typeface="Times"/>
            </a:endParaRPr>
          </a:p>
        </p:txBody>
      </p:sp>
      <p:cxnSp>
        <p:nvCxnSpPr>
          <p:cNvPr id="2163" name="Google Shape;2163;p123"/>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2164" name="Google Shape;2164;p123"/>
          <p:cNvCxnSpPr/>
          <p:nvPr/>
        </p:nvCxnSpPr>
        <p:spPr>
          <a:xfrm>
            <a:off x="445741" y="4698206"/>
            <a:ext cx="8690522" cy="0"/>
          </a:xfrm>
          <a:prstGeom prst="straightConnector1">
            <a:avLst/>
          </a:prstGeom>
          <a:noFill/>
          <a:ln cap="flat" cmpd="sng" w="15875">
            <a:solidFill>
              <a:srgbClr val="00B050"/>
            </a:solidFill>
            <a:prstDash val="solid"/>
            <a:round/>
            <a:headEnd len="sm" w="sm" type="none"/>
            <a:tailEnd len="sm" w="sm" type="none"/>
          </a:ln>
        </p:spPr>
      </p:cxnSp>
      <p:sp>
        <p:nvSpPr>
          <p:cNvPr id="2165" name="Google Shape;2165;p123"/>
          <p:cNvSpPr txBox="1"/>
          <p:nvPr/>
        </p:nvSpPr>
        <p:spPr>
          <a:xfrm>
            <a:off x="1406132" y="141717"/>
            <a:ext cx="7458510" cy="469800"/>
          </a:xfrm>
          <a:prstGeom prst="rect">
            <a:avLst/>
          </a:prstGeom>
          <a:noFill/>
          <a:ln>
            <a:noFill/>
          </a:ln>
        </p:spPr>
        <p:txBody>
          <a:bodyPr anchorCtr="0" anchor="b" bIns="34275" lIns="68575" spcFirstLastPara="1" rIns="68575" wrap="square" tIns="34275">
            <a:noAutofit/>
          </a:bodyPr>
          <a:lstStyle/>
          <a:p>
            <a:pPr indent="0" lvl="0" marL="0" marR="0" rtl="0" algn="l">
              <a:lnSpc>
                <a:spcPct val="100000"/>
              </a:lnSpc>
              <a:spcBef>
                <a:spcPts val="0"/>
              </a:spcBef>
              <a:spcAft>
                <a:spcPts val="0"/>
              </a:spcAft>
              <a:buNone/>
            </a:pPr>
            <a:r>
              <a:rPr b="1" i="0" lang="en-US" sz="3200" u="none" cap="none" strike="noStrike">
                <a:solidFill>
                  <a:srgbClr val="002060"/>
                </a:solidFill>
                <a:latin typeface="Times"/>
                <a:ea typeface="Times"/>
                <a:cs typeface="Times"/>
                <a:sym typeface="Times"/>
              </a:rPr>
              <a:t>Vulnerable period for Slotted ALOHA</a:t>
            </a:r>
            <a:endParaRPr b="0" i="0" sz="1400" u="none" cap="none" strike="noStrike">
              <a:solidFill>
                <a:srgbClr val="000000"/>
              </a:solidFill>
              <a:latin typeface="Times"/>
              <a:ea typeface="Times"/>
              <a:cs typeface="Times"/>
              <a:sym typeface="Times"/>
            </a:endParaRPr>
          </a:p>
        </p:txBody>
      </p:sp>
      <p:pic>
        <p:nvPicPr>
          <p:cNvPr descr="PPT - Ch 12. Multiple Access PowerPoint Presentation, free download -  ID:2405253" id="2166" name="Google Shape;2166;p123"/>
          <p:cNvPicPr preferRelativeResize="0"/>
          <p:nvPr/>
        </p:nvPicPr>
        <p:blipFill rotWithShape="1">
          <a:blip r:embed="rId4">
            <a:alphaModFix/>
          </a:blip>
          <a:srcRect b="945" l="19596" r="20928" t="53211"/>
          <a:stretch/>
        </p:blipFill>
        <p:spPr>
          <a:xfrm>
            <a:off x="725833" y="625854"/>
            <a:ext cx="4206393" cy="3644645"/>
          </a:xfrm>
          <a:prstGeom prst="rect">
            <a:avLst/>
          </a:prstGeom>
          <a:noFill/>
          <a:ln>
            <a:noFill/>
          </a:ln>
        </p:spPr>
      </p:pic>
      <p:pic>
        <p:nvPicPr>
          <p:cNvPr id="2167" name="Google Shape;2167;p123"/>
          <p:cNvPicPr preferRelativeResize="0"/>
          <p:nvPr/>
        </p:nvPicPr>
        <p:blipFill rotWithShape="1">
          <a:blip r:embed="rId5">
            <a:alphaModFix/>
          </a:blip>
          <a:srcRect b="0" l="0" r="0" t="0"/>
          <a:stretch/>
        </p:blipFill>
        <p:spPr>
          <a:xfrm>
            <a:off x="5066914" y="866403"/>
            <a:ext cx="2266950" cy="409575"/>
          </a:xfrm>
          <a:prstGeom prst="rect">
            <a:avLst/>
          </a:prstGeom>
          <a:noFill/>
          <a:ln>
            <a:noFill/>
          </a:ln>
        </p:spPr>
      </p:pic>
      <p:pic>
        <p:nvPicPr>
          <p:cNvPr id="2168" name="Google Shape;2168;p123"/>
          <p:cNvPicPr preferRelativeResize="0"/>
          <p:nvPr/>
        </p:nvPicPr>
        <p:blipFill rotWithShape="1">
          <a:blip r:embed="rId6">
            <a:alphaModFix/>
          </a:blip>
          <a:srcRect b="0" l="0" r="0" t="0"/>
          <a:stretch/>
        </p:blipFill>
        <p:spPr>
          <a:xfrm>
            <a:off x="5066914" y="1503660"/>
            <a:ext cx="2695575" cy="400050"/>
          </a:xfrm>
          <a:prstGeom prst="rect">
            <a:avLst/>
          </a:prstGeom>
          <a:noFill/>
          <a:ln>
            <a:noFill/>
          </a:ln>
        </p:spPr>
      </p:pic>
      <p:pic>
        <p:nvPicPr>
          <p:cNvPr id="2169" name="Google Shape;2169;p123"/>
          <p:cNvPicPr preferRelativeResize="0"/>
          <p:nvPr/>
        </p:nvPicPr>
        <p:blipFill rotWithShape="1">
          <a:blip r:embed="rId7">
            <a:alphaModFix/>
          </a:blip>
          <a:srcRect b="0" l="0" r="0" t="0"/>
          <a:stretch/>
        </p:blipFill>
        <p:spPr>
          <a:xfrm>
            <a:off x="5135387" y="2095714"/>
            <a:ext cx="3400425" cy="685800"/>
          </a:xfrm>
          <a:prstGeom prst="rect">
            <a:avLst/>
          </a:prstGeom>
          <a:noFill/>
          <a:ln>
            <a:noFill/>
          </a:ln>
        </p:spPr>
      </p:pic>
      <p:pic>
        <p:nvPicPr>
          <p:cNvPr id="2170" name="Google Shape;2170;p123"/>
          <p:cNvPicPr preferRelativeResize="0"/>
          <p:nvPr/>
        </p:nvPicPr>
        <p:blipFill rotWithShape="1">
          <a:blip r:embed="rId8">
            <a:alphaModFix/>
          </a:blip>
          <a:srcRect b="0" l="0" r="0" t="0"/>
          <a:stretch/>
        </p:blipFill>
        <p:spPr>
          <a:xfrm>
            <a:off x="5087762" y="3010775"/>
            <a:ext cx="3448050" cy="5238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6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6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6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6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7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6" name="Shape 2176"/>
        <p:cNvGrpSpPr/>
        <p:nvPr/>
      </p:nvGrpSpPr>
      <p:grpSpPr>
        <a:xfrm>
          <a:off x="0" y="0"/>
          <a:ext cx="0" cy="0"/>
          <a:chOff x="0" y="0"/>
          <a:chExt cx="0" cy="0"/>
        </a:xfrm>
      </p:grpSpPr>
      <p:sp>
        <p:nvSpPr>
          <p:cNvPr id="2177" name="Google Shape;2177;p124"/>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b="1" lang="en-US" sz="800">
                <a:solidFill>
                  <a:schemeClr val="dk1"/>
                </a:solidFill>
                <a:latin typeface="Times"/>
                <a:ea typeface="Times"/>
                <a:cs typeface="Times"/>
                <a:sym typeface="Times"/>
              </a:rPr>
              <a:t>9/19/2022</a:t>
            </a:r>
            <a:endParaRPr b="1" sz="800">
              <a:solidFill>
                <a:schemeClr val="dk1"/>
              </a:solidFill>
              <a:latin typeface="Times"/>
              <a:ea typeface="Times"/>
              <a:cs typeface="Times"/>
              <a:sym typeface="Times"/>
            </a:endParaRPr>
          </a:p>
        </p:txBody>
      </p:sp>
      <p:sp>
        <p:nvSpPr>
          <p:cNvPr id="2178" name="Google Shape;2178;p124"/>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b="1" lang="en-US" sz="800">
                <a:solidFill>
                  <a:schemeClr val="dk1"/>
                </a:solidFill>
                <a:latin typeface="Times"/>
                <a:ea typeface="Times"/>
                <a:cs typeface="Times"/>
                <a:sym typeface="Times"/>
              </a:rPr>
              <a:t>SY BTech         Computer Networks     Module 2    Sem 3     2022-23</a:t>
            </a:r>
            <a:endParaRPr b="1" sz="800">
              <a:solidFill>
                <a:schemeClr val="dk1"/>
              </a:solidFill>
              <a:latin typeface="Times"/>
              <a:ea typeface="Times"/>
              <a:cs typeface="Times"/>
              <a:sym typeface="Times"/>
            </a:endParaRPr>
          </a:p>
        </p:txBody>
      </p:sp>
      <p:sp>
        <p:nvSpPr>
          <p:cNvPr id="2179" name="Google Shape;2179;p124"/>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US" sz="900">
                <a:solidFill>
                  <a:schemeClr val="dk1"/>
                </a:solidFill>
                <a:latin typeface="Times"/>
                <a:ea typeface="Times"/>
                <a:cs typeface="Times"/>
                <a:sym typeface="Times"/>
              </a:rPr>
              <a:t>‹#›</a:t>
            </a:fld>
            <a:endParaRPr sz="900">
              <a:solidFill>
                <a:schemeClr val="dk1"/>
              </a:solidFill>
              <a:latin typeface="Times"/>
              <a:ea typeface="Times"/>
              <a:cs typeface="Times"/>
              <a:sym typeface="Times"/>
            </a:endParaRPr>
          </a:p>
        </p:txBody>
      </p:sp>
      <p:sp>
        <p:nvSpPr>
          <p:cNvPr id="2180" name="Google Shape;2180;p124"/>
          <p:cNvSpPr/>
          <p:nvPr/>
        </p:nvSpPr>
        <p:spPr>
          <a:xfrm>
            <a:off x="41077" y="36119"/>
            <a:ext cx="490538" cy="589736"/>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3300"/>
              <a:buFont typeface="Arial"/>
              <a:buNone/>
            </a:pPr>
            <a:r>
              <a:t/>
            </a:r>
            <a:endParaRPr b="0" i="0" sz="3300" u="none" cap="none" strike="noStrike">
              <a:solidFill>
                <a:schemeClr val="dk1"/>
              </a:solidFill>
              <a:latin typeface="Times"/>
              <a:ea typeface="Times"/>
              <a:cs typeface="Times"/>
              <a:sym typeface="Times"/>
            </a:endParaRPr>
          </a:p>
        </p:txBody>
      </p:sp>
      <p:cxnSp>
        <p:nvCxnSpPr>
          <p:cNvPr id="2181" name="Google Shape;2181;p124"/>
          <p:cNvCxnSpPr/>
          <p:nvPr/>
        </p:nvCxnSpPr>
        <p:spPr>
          <a:xfrm flipH="1" rot="10800000">
            <a:off x="-7737" y="611782"/>
            <a:ext cx="9144000" cy="20782"/>
          </a:xfrm>
          <a:prstGeom prst="straightConnector1">
            <a:avLst/>
          </a:prstGeom>
          <a:noFill/>
          <a:ln cap="flat" cmpd="sng" w="9525">
            <a:solidFill>
              <a:srgbClr val="00B050"/>
            </a:solidFill>
            <a:prstDash val="solid"/>
            <a:round/>
            <a:headEnd len="sm" w="sm" type="none"/>
            <a:tailEnd len="sm" w="sm" type="none"/>
          </a:ln>
        </p:spPr>
      </p:cxnSp>
      <p:sp>
        <p:nvSpPr>
          <p:cNvPr id="2182" name="Google Shape;2182;p124"/>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Times"/>
              <a:ea typeface="Times"/>
              <a:cs typeface="Times"/>
              <a:sym typeface="Times"/>
            </a:endParaRPr>
          </a:p>
        </p:txBody>
      </p:sp>
      <p:cxnSp>
        <p:nvCxnSpPr>
          <p:cNvPr id="2183" name="Google Shape;2183;p124"/>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2184" name="Google Shape;2184;p124"/>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pic>
        <p:nvPicPr>
          <p:cNvPr id="2185" name="Google Shape;2185;p124"/>
          <p:cNvPicPr preferRelativeResize="0"/>
          <p:nvPr/>
        </p:nvPicPr>
        <p:blipFill rotWithShape="1">
          <a:blip r:embed="rId4">
            <a:alphaModFix/>
          </a:blip>
          <a:srcRect b="0" l="0" r="0" t="0"/>
          <a:stretch/>
        </p:blipFill>
        <p:spPr>
          <a:xfrm>
            <a:off x="983153" y="92002"/>
            <a:ext cx="6934200" cy="4629150"/>
          </a:xfrm>
          <a:prstGeom prst="rect">
            <a:avLst/>
          </a:prstGeom>
          <a:noFill/>
          <a:ln>
            <a:noFill/>
          </a:ln>
        </p:spPr>
      </p:pic>
      <p:sp>
        <p:nvSpPr>
          <p:cNvPr id="2186" name="Google Shape;2186;p124"/>
          <p:cNvSpPr/>
          <p:nvPr/>
        </p:nvSpPr>
        <p:spPr>
          <a:xfrm>
            <a:off x="1023505" y="2911848"/>
            <a:ext cx="3307316"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200" u="none" cap="none" strike="noStrike">
                <a:solidFill>
                  <a:srgbClr val="C00000"/>
                </a:solidFill>
                <a:latin typeface="Times"/>
                <a:ea typeface="Times"/>
                <a:cs typeface="Times"/>
                <a:sym typeface="Times"/>
              </a:rPr>
              <a:t>G = Number of stations willing to transmit data</a:t>
            </a:r>
            <a:endParaRPr/>
          </a:p>
        </p:txBody>
      </p:sp>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2" name="Shape 2192"/>
        <p:cNvGrpSpPr/>
        <p:nvPr/>
      </p:nvGrpSpPr>
      <p:grpSpPr>
        <a:xfrm>
          <a:off x="0" y="0"/>
          <a:ext cx="0" cy="0"/>
          <a:chOff x="0" y="0"/>
          <a:chExt cx="0" cy="0"/>
        </a:xfrm>
      </p:grpSpPr>
      <p:sp>
        <p:nvSpPr>
          <p:cNvPr id="2193" name="Google Shape;2193;p125"/>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9/19/2022</a:t>
            </a:r>
            <a:endParaRPr b="1" sz="800">
              <a:solidFill>
                <a:schemeClr val="dk1"/>
              </a:solidFill>
              <a:latin typeface="Times New Roman"/>
              <a:ea typeface="Times New Roman"/>
              <a:cs typeface="Times New Roman"/>
              <a:sym typeface="Times New Roman"/>
            </a:endParaRPr>
          </a:p>
        </p:txBody>
      </p:sp>
      <p:sp>
        <p:nvSpPr>
          <p:cNvPr id="2194" name="Google Shape;2194;p125"/>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SY BTech         Computer Networks     Module 2    Sem 3     2022-23</a:t>
            </a:r>
            <a:endParaRPr b="1" sz="800">
              <a:solidFill>
                <a:schemeClr val="dk1"/>
              </a:solidFill>
              <a:latin typeface="Times New Roman"/>
              <a:ea typeface="Times New Roman"/>
              <a:cs typeface="Times New Roman"/>
              <a:sym typeface="Times New Roman"/>
            </a:endParaRPr>
          </a:p>
        </p:txBody>
      </p:sp>
      <p:sp>
        <p:nvSpPr>
          <p:cNvPr id="2195" name="Google Shape;2195;p125"/>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US" sz="900">
                <a:solidFill>
                  <a:schemeClr val="dk1"/>
                </a:solidFill>
                <a:latin typeface="Times New Roman"/>
                <a:ea typeface="Times New Roman"/>
                <a:cs typeface="Times New Roman"/>
                <a:sym typeface="Times New Roman"/>
              </a:rPr>
              <a:t>‹#›</a:t>
            </a:fld>
            <a:endParaRPr sz="900">
              <a:solidFill>
                <a:schemeClr val="dk1"/>
              </a:solidFill>
              <a:latin typeface="Times New Roman"/>
              <a:ea typeface="Times New Roman"/>
              <a:cs typeface="Times New Roman"/>
              <a:sym typeface="Times New Roman"/>
            </a:endParaRPr>
          </a:p>
        </p:txBody>
      </p:sp>
      <p:sp>
        <p:nvSpPr>
          <p:cNvPr id="2196" name="Google Shape;2196;p125"/>
          <p:cNvSpPr txBox="1"/>
          <p:nvPr>
            <p:ph idx="4294967295" type="title"/>
          </p:nvPr>
        </p:nvSpPr>
        <p:spPr>
          <a:xfrm>
            <a:off x="1296988" y="747713"/>
            <a:ext cx="7847012" cy="4699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Clr>
                <a:srgbClr val="002060"/>
              </a:buClr>
              <a:buSzPts val="3200"/>
              <a:buNone/>
            </a:pPr>
            <a:r>
              <a:rPr b="1" lang="en-US" sz="3200">
                <a:solidFill>
                  <a:srgbClr val="002060"/>
                </a:solidFill>
                <a:latin typeface="Times New Roman"/>
                <a:ea typeface="Times New Roman"/>
                <a:cs typeface="Times New Roman"/>
                <a:sym typeface="Times New Roman"/>
              </a:rPr>
              <a:t>Answer the following question</a:t>
            </a:r>
            <a:endParaRPr>
              <a:latin typeface="Times New Roman"/>
              <a:ea typeface="Times New Roman"/>
              <a:cs typeface="Times New Roman"/>
              <a:sym typeface="Times New Roman"/>
            </a:endParaRPr>
          </a:p>
        </p:txBody>
      </p:sp>
      <p:pic>
        <p:nvPicPr>
          <p:cNvPr id="2197" name="Google Shape;2197;p125"/>
          <p:cNvPicPr preferRelativeResize="0"/>
          <p:nvPr/>
        </p:nvPicPr>
        <p:blipFill rotWithShape="1">
          <a:blip r:embed="rId3">
            <a:alphaModFix/>
          </a:blip>
          <a:srcRect b="0" l="0" r="0" t="0"/>
          <a:stretch/>
        </p:blipFill>
        <p:spPr>
          <a:xfrm>
            <a:off x="41821" y="47020"/>
            <a:ext cx="952199" cy="900076"/>
          </a:xfrm>
          <a:prstGeom prst="rect">
            <a:avLst/>
          </a:prstGeom>
          <a:noFill/>
          <a:ln>
            <a:noFill/>
          </a:ln>
        </p:spPr>
      </p:pic>
      <p:sp>
        <p:nvSpPr>
          <p:cNvPr id="2198" name="Google Shape;2198;p125"/>
          <p:cNvSpPr txBox="1"/>
          <p:nvPr/>
        </p:nvSpPr>
        <p:spPr>
          <a:xfrm>
            <a:off x="517920" y="1456984"/>
            <a:ext cx="7686101" cy="1726892"/>
          </a:xfrm>
          <a:prstGeom prst="rect">
            <a:avLst/>
          </a:prstGeom>
          <a:noFill/>
          <a:ln>
            <a:noFill/>
          </a:ln>
        </p:spPr>
        <p:txBody>
          <a:bodyPr anchorCtr="0" anchor="t" bIns="34275" lIns="0" spcFirstLastPara="1" rIns="0" wrap="square" tIns="34275">
            <a:normAutofit/>
          </a:bodyPr>
          <a:lstStyle/>
          <a:p>
            <a:pPr indent="-317500" lvl="0" marL="457200" marR="0" rtl="0" algn="l">
              <a:lnSpc>
                <a:spcPct val="150000"/>
              </a:lnSpc>
              <a:spcBef>
                <a:spcPts val="900"/>
              </a:spcBef>
              <a:spcAft>
                <a:spcPts val="0"/>
              </a:spcAft>
              <a:buClr>
                <a:schemeClr val="accent1"/>
              </a:buClr>
              <a:buSzPts val="1400"/>
              <a:buFont typeface="Calibri"/>
              <a:buChar char=" "/>
            </a:pPr>
            <a:r>
              <a:rPr b="0" i="0" lang="en-US" sz="1800" u="none" cap="none" strike="noStrike">
                <a:solidFill>
                  <a:srgbClr val="3F3F3F"/>
                </a:solidFill>
                <a:latin typeface="Times New Roman"/>
                <a:ea typeface="Times New Roman"/>
                <a:cs typeface="Times New Roman"/>
                <a:sym typeface="Times New Roman"/>
              </a:rPr>
              <a:t>A group of N stations share 100 Kbps slotted ALOHA channel. Each station output a 500 bits frame on an average of 5000 ms even if previous one has not been sent. What is the required value of N?</a:t>
            </a:r>
            <a:endParaRPr b="0" i="0" sz="1800" u="none" cap="none" strike="noStrike">
              <a:solidFill>
                <a:srgbClr val="3F3F3F"/>
              </a:solidFill>
              <a:latin typeface="Times New Roman"/>
              <a:ea typeface="Times New Roman"/>
              <a:cs typeface="Times New Roman"/>
              <a:sym typeface="Times New Roman"/>
            </a:endParaRPr>
          </a:p>
        </p:txBody>
      </p:sp>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4" name="Shape 2204"/>
        <p:cNvGrpSpPr/>
        <p:nvPr/>
      </p:nvGrpSpPr>
      <p:grpSpPr>
        <a:xfrm>
          <a:off x="0" y="0"/>
          <a:ext cx="0" cy="0"/>
          <a:chOff x="0" y="0"/>
          <a:chExt cx="0" cy="0"/>
        </a:xfrm>
      </p:grpSpPr>
      <p:sp>
        <p:nvSpPr>
          <p:cNvPr id="2205" name="Google Shape;2205;p126"/>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b="1" lang="en-US" sz="800">
                <a:solidFill>
                  <a:schemeClr val="dk1"/>
                </a:solidFill>
                <a:latin typeface="Times"/>
                <a:ea typeface="Times"/>
                <a:cs typeface="Times"/>
                <a:sym typeface="Times"/>
              </a:rPr>
              <a:t>9/19/2022</a:t>
            </a:r>
            <a:endParaRPr b="1" sz="800">
              <a:solidFill>
                <a:schemeClr val="dk1"/>
              </a:solidFill>
              <a:latin typeface="Times"/>
              <a:ea typeface="Times"/>
              <a:cs typeface="Times"/>
              <a:sym typeface="Times"/>
            </a:endParaRPr>
          </a:p>
        </p:txBody>
      </p:sp>
      <p:sp>
        <p:nvSpPr>
          <p:cNvPr id="2206" name="Google Shape;2206;p126"/>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b="1" lang="en-US" sz="800">
                <a:solidFill>
                  <a:schemeClr val="dk1"/>
                </a:solidFill>
                <a:latin typeface="Times"/>
                <a:ea typeface="Times"/>
                <a:cs typeface="Times"/>
                <a:sym typeface="Times"/>
              </a:rPr>
              <a:t>SY BTech         Computer Networks     Module 2    Sem 3     2022-23</a:t>
            </a:r>
            <a:endParaRPr b="1" sz="800">
              <a:solidFill>
                <a:schemeClr val="dk1"/>
              </a:solidFill>
              <a:latin typeface="Times"/>
              <a:ea typeface="Times"/>
              <a:cs typeface="Times"/>
              <a:sym typeface="Times"/>
            </a:endParaRPr>
          </a:p>
        </p:txBody>
      </p:sp>
      <p:sp>
        <p:nvSpPr>
          <p:cNvPr id="2207" name="Google Shape;2207;p126"/>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US" sz="900">
                <a:solidFill>
                  <a:schemeClr val="dk1"/>
                </a:solidFill>
                <a:latin typeface="Times"/>
                <a:ea typeface="Times"/>
                <a:cs typeface="Times"/>
                <a:sym typeface="Times"/>
              </a:rPr>
              <a:t>‹#›</a:t>
            </a:fld>
            <a:endParaRPr sz="900">
              <a:solidFill>
                <a:schemeClr val="dk1"/>
              </a:solidFill>
              <a:latin typeface="Times"/>
              <a:ea typeface="Times"/>
              <a:cs typeface="Times"/>
              <a:sym typeface="Times"/>
            </a:endParaRPr>
          </a:p>
        </p:txBody>
      </p:sp>
      <p:sp>
        <p:nvSpPr>
          <p:cNvPr id="2208" name="Google Shape;2208;p126"/>
          <p:cNvSpPr/>
          <p:nvPr/>
        </p:nvSpPr>
        <p:spPr>
          <a:xfrm>
            <a:off x="41077" y="36119"/>
            <a:ext cx="490538" cy="589736"/>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3300"/>
              <a:buFont typeface="Arial"/>
              <a:buNone/>
            </a:pPr>
            <a:r>
              <a:t/>
            </a:r>
            <a:endParaRPr b="0" i="0" sz="3300" u="none" cap="none" strike="noStrike">
              <a:solidFill>
                <a:schemeClr val="dk1"/>
              </a:solidFill>
              <a:latin typeface="Times"/>
              <a:ea typeface="Times"/>
              <a:cs typeface="Times"/>
              <a:sym typeface="Times"/>
            </a:endParaRPr>
          </a:p>
        </p:txBody>
      </p:sp>
      <p:cxnSp>
        <p:nvCxnSpPr>
          <p:cNvPr id="2209" name="Google Shape;2209;p126"/>
          <p:cNvCxnSpPr/>
          <p:nvPr/>
        </p:nvCxnSpPr>
        <p:spPr>
          <a:xfrm flipH="1" rot="10800000">
            <a:off x="-7737" y="611782"/>
            <a:ext cx="9144000" cy="20782"/>
          </a:xfrm>
          <a:prstGeom prst="straightConnector1">
            <a:avLst/>
          </a:prstGeom>
          <a:noFill/>
          <a:ln cap="flat" cmpd="sng" w="9525">
            <a:solidFill>
              <a:srgbClr val="00B050"/>
            </a:solidFill>
            <a:prstDash val="solid"/>
            <a:round/>
            <a:headEnd len="sm" w="sm" type="none"/>
            <a:tailEnd len="sm" w="sm" type="none"/>
          </a:ln>
        </p:spPr>
      </p:cxnSp>
      <p:sp>
        <p:nvSpPr>
          <p:cNvPr id="2210" name="Google Shape;2210;p126"/>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Times"/>
              <a:ea typeface="Times"/>
              <a:cs typeface="Times"/>
              <a:sym typeface="Times"/>
            </a:endParaRPr>
          </a:p>
        </p:txBody>
      </p:sp>
      <p:cxnSp>
        <p:nvCxnSpPr>
          <p:cNvPr id="2211" name="Google Shape;2211;p126"/>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2212" name="Google Shape;2212;p126"/>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sp>
        <p:nvSpPr>
          <p:cNvPr id="2213" name="Google Shape;2213;p126"/>
          <p:cNvSpPr txBox="1"/>
          <p:nvPr/>
        </p:nvSpPr>
        <p:spPr>
          <a:xfrm>
            <a:off x="880324" y="38818"/>
            <a:ext cx="7847700" cy="469800"/>
          </a:xfrm>
          <a:prstGeom prst="rect">
            <a:avLst/>
          </a:prstGeom>
          <a:noFill/>
          <a:ln>
            <a:noFill/>
          </a:ln>
        </p:spPr>
        <p:txBody>
          <a:bodyPr anchorCtr="0" anchor="b" bIns="34275" lIns="68575" spcFirstLastPara="1" rIns="68575" wrap="square" tIns="34275">
            <a:noAutofit/>
          </a:bodyPr>
          <a:lstStyle/>
          <a:p>
            <a:pPr indent="0" lvl="0" marL="0" marR="0" rtl="0" algn="l">
              <a:lnSpc>
                <a:spcPct val="100000"/>
              </a:lnSpc>
              <a:spcBef>
                <a:spcPts val="0"/>
              </a:spcBef>
              <a:spcAft>
                <a:spcPts val="0"/>
              </a:spcAft>
              <a:buNone/>
            </a:pPr>
            <a:r>
              <a:rPr b="1" i="0" lang="en-US" sz="3200" u="none" cap="none" strike="noStrike">
                <a:solidFill>
                  <a:srgbClr val="002060"/>
                </a:solidFill>
                <a:latin typeface="Times"/>
                <a:ea typeface="Times"/>
                <a:cs typeface="Times"/>
                <a:sym typeface="Times"/>
              </a:rPr>
              <a:t>Answer</a:t>
            </a:r>
            <a:endParaRPr b="0" i="0" sz="1400" u="none" cap="none" strike="noStrike">
              <a:solidFill>
                <a:srgbClr val="000000"/>
              </a:solidFill>
              <a:latin typeface="Times"/>
              <a:ea typeface="Times"/>
              <a:cs typeface="Times"/>
              <a:sym typeface="Times"/>
            </a:endParaRPr>
          </a:p>
        </p:txBody>
      </p:sp>
      <p:sp>
        <p:nvSpPr>
          <p:cNvPr id="2214" name="Google Shape;2214;p126"/>
          <p:cNvSpPr/>
          <p:nvPr/>
        </p:nvSpPr>
        <p:spPr>
          <a:xfrm>
            <a:off x="591145" y="759224"/>
            <a:ext cx="3214151" cy="181588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400" u="sng" cap="none" strike="noStrike">
                <a:solidFill>
                  <a:srgbClr val="303030"/>
                </a:solidFill>
                <a:latin typeface="Times"/>
                <a:ea typeface="Times"/>
                <a:cs typeface="Times"/>
                <a:sym typeface="Times"/>
              </a:rPr>
              <a:t>Throughput Of One Station-</a:t>
            </a:r>
            <a:endParaRPr b="1" i="0" sz="1400" u="none" cap="none" strike="noStrike">
              <a:solidFill>
                <a:srgbClr val="303030"/>
              </a:solidFill>
              <a:latin typeface="Times"/>
              <a:ea typeface="Times"/>
              <a:cs typeface="Times"/>
              <a:sym typeface="Times"/>
            </a:endParaRPr>
          </a:p>
          <a:p>
            <a:pPr indent="0" lvl="0" marL="0" marR="0" rtl="0" algn="l">
              <a:lnSpc>
                <a:spcPct val="100000"/>
              </a:lnSpc>
              <a:spcBef>
                <a:spcPts val="0"/>
              </a:spcBef>
              <a:spcAft>
                <a:spcPts val="0"/>
              </a:spcAft>
              <a:buNone/>
            </a:pPr>
            <a:r>
              <a:rPr b="0" i="0" lang="en-US" sz="1400" u="none" cap="none" strike="noStrike">
                <a:solidFill>
                  <a:srgbClr val="303030"/>
                </a:solidFill>
                <a:latin typeface="Times"/>
                <a:ea typeface="Times"/>
                <a:cs typeface="Times"/>
                <a:sym typeface="Times"/>
              </a:rPr>
              <a:t> </a:t>
            </a:r>
            <a:endParaRPr/>
          </a:p>
          <a:p>
            <a:pPr indent="0" lvl="0" marL="0" marR="0" rtl="0" algn="l">
              <a:lnSpc>
                <a:spcPct val="100000"/>
              </a:lnSpc>
              <a:spcBef>
                <a:spcPts val="0"/>
              </a:spcBef>
              <a:spcAft>
                <a:spcPts val="0"/>
              </a:spcAft>
              <a:buNone/>
            </a:pPr>
            <a:r>
              <a:rPr b="0" i="0" lang="en-US" sz="1400" u="none" cap="none" strike="noStrike">
                <a:solidFill>
                  <a:srgbClr val="303030"/>
                </a:solidFill>
                <a:latin typeface="Times"/>
                <a:ea typeface="Times"/>
                <a:cs typeface="Times"/>
                <a:sym typeface="Times"/>
              </a:rPr>
              <a:t>Throughput of each station</a:t>
            </a:r>
            <a:endParaRPr/>
          </a:p>
          <a:p>
            <a:pPr indent="0" lvl="0" marL="0" marR="0" rtl="0" algn="l">
              <a:lnSpc>
                <a:spcPct val="100000"/>
              </a:lnSpc>
              <a:spcBef>
                <a:spcPts val="0"/>
              </a:spcBef>
              <a:spcAft>
                <a:spcPts val="0"/>
              </a:spcAft>
              <a:buNone/>
            </a:pPr>
            <a:r>
              <a:rPr b="0" i="0" lang="en-US" sz="1400" u="none" cap="none" strike="noStrike">
                <a:solidFill>
                  <a:srgbClr val="303030"/>
                </a:solidFill>
                <a:latin typeface="Times"/>
                <a:ea typeface="Times"/>
                <a:cs typeface="Times"/>
                <a:sym typeface="Times"/>
              </a:rPr>
              <a:t>= Number of bits sent per second</a:t>
            </a:r>
            <a:endParaRPr/>
          </a:p>
          <a:p>
            <a:pPr indent="0" lvl="0" marL="0" marR="0" rtl="0" algn="l">
              <a:lnSpc>
                <a:spcPct val="100000"/>
              </a:lnSpc>
              <a:spcBef>
                <a:spcPts val="0"/>
              </a:spcBef>
              <a:spcAft>
                <a:spcPts val="0"/>
              </a:spcAft>
              <a:buNone/>
            </a:pPr>
            <a:r>
              <a:rPr b="0" i="0" lang="en-US" sz="1400" u="none" cap="none" strike="noStrike">
                <a:solidFill>
                  <a:srgbClr val="303030"/>
                </a:solidFill>
                <a:latin typeface="Times"/>
                <a:ea typeface="Times"/>
                <a:cs typeface="Times"/>
                <a:sym typeface="Times"/>
              </a:rPr>
              <a:t>= 500 bits / 5000 ms</a:t>
            </a:r>
            <a:endParaRPr b="0" i="0" sz="1400" u="none" cap="none" strike="noStrike">
              <a:solidFill>
                <a:srgbClr val="303030"/>
              </a:solidFill>
              <a:latin typeface="Times"/>
              <a:ea typeface="Times"/>
              <a:cs typeface="Times"/>
              <a:sym typeface="Times"/>
            </a:endParaRPr>
          </a:p>
          <a:p>
            <a:pPr indent="0" lvl="0" marL="0" marR="0" rtl="0" algn="l">
              <a:lnSpc>
                <a:spcPct val="100000"/>
              </a:lnSpc>
              <a:spcBef>
                <a:spcPts val="0"/>
              </a:spcBef>
              <a:spcAft>
                <a:spcPts val="0"/>
              </a:spcAft>
              <a:buNone/>
            </a:pPr>
            <a:r>
              <a:rPr b="0" i="0" lang="en-US" sz="1400" u="none" cap="none" strike="noStrike">
                <a:solidFill>
                  <a:srgbClr val="303030"/>
                </a:solidFill>
                <a:latin typeface="Times"/>
                <a:ea typeface="Times"/>
                <a:cs typeface="Times"/>
                <a:sym typeface="Times"/>
              </a:rPr>
              <a:t>= 500 bits / (5000 x 10</a:t>
            </a:r>
            <a:r>
              <a:rPr b="0" baseline="30000" i="0" lang="en-US" sz="1400" u="none" cap="none" strike="noStrike">
                <a:solidFill>
                  <a:srgbClr val="303030"/>
                </a:solidFill>
                <a:latin typeface="Times"/>
                <a:ea typeface="Times"/>
                <a:cs typeface="Times"/>
                <a:sym typeface="Times"/>
              </a:rPr>
              <a:t>-3</a:t>
            </a:r>
            <a:r>
              <a:rPr b="0" i="0" lang="en-US" sz="1400" u="none" cap="none" strike="noStrike">
                <a:solidFill>
                  <a:srgbClr val="303030"/>
                </a:solidFill>
                <a:latin typeface="Times"/>
                <a:ea typeface="Times"/>
                <a:cs typeface="Times"/>
                <a:sym typeface="Times"/>
              </a:rPr>
              <a:t> sec)</a:t>
            </a:r>
            <a:endParaRPr/>
          </a:p>
          <a:p>
            <a:pPr indent="0" lvl="0" marL="0" marR="0" rtl="0" algn="l">
              <a:lnSpc>
                <a:spcPct val="100000"/>
              </a:lnSpc>
              <a:spcBef>
                <a:spcPts val="0"/>
              </a:spcBef>
              <a:spcAft>
                <a:spcPts val="0"/>
              </a:spcAft>
              <a:buNone/>
            </a:pPr>
            <a:r>
              <a:rPr b="0" i="0" lang="en-US" sz="1400" u="none" cap="none" strike="noStrike">
                <a:solidFill>
                  <a:srgbClr val="303030"/>
                </a:solidFill>
                <a:latin typeface="Times"/>
                <a:ea typeface="Times"/>
                <a:cs typeface="Times"/>
                <a:sym typeface="Times"/>
              </a:rPr>
              <a:t>= 100 bits/sec</a:t>
            </a:r>
            <a:endParaRPr/>
          </a:p>
          <a:p>
            <a:pPr indent="0" lvl="0" marL="0" marR="0" rtl="0" algn="l">
              <a:lnSpc>
                <a:spcPct val="100000"/>
              </a:lnSpc>
              <a:spcBef>
                <a:spcPts val="0"/>
              </a:spcBef>
              <a:spcAft>
                <a:spcPts val="0"/>
              </a:spcAft>
              <a:buNone/>
            </a:pPr>
            <a:r>
              <a:t/>
            </a:r>
            <a:endParaRPr b="0" i="0" sz="1400" u="none" cap="none" strike="noStrike">
              <a:solidFill>
                <a:srgbClr val="303030"/>
              </a:solidFill>
              <a:latin typeface="Times"/>
              <a:ea typeface="Times"/>
              <a:cs typeface="Times"/>
              <a:sym typeface="Times"/>
            </a:endParaRPr>
          </a:p>
        </p:txBody>
      </p:sp>
      <p:sp>
        <p:nvSpPr>
          <p:cNvPr id="2215" name="Google Shape;2215;p126"/>
          <p:cNvSpPr/>
          <p:nvPr/>
        </p:nvSpPr>
        <p:spPr>
          <a:xfrm>
            <a:off x="4095742" y="759224"/>
            <a:ext cx="4572000" cy="203132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400" u="sng" cap="none" strike="noStrike">
                <a:solidFill>
                  <a:srgbClr val="303030"/>
                </a:solidFill>
                <a:latin typeface="Times"/>
                <a:ea typeface="Times"/>
                <a:cs typeface="Times"/>
                <a:sym typeface="Times"/>
              </a:rPr>
              <a:t>Total Number Of Stations-</a:t>
            </a:r>
            <a:endParaRPr b="1" i="0" sz="1400" u="none" cap="none" strike="noStrike">
              <a:solidFill>
                <a:srgbClr val="303030"/>
              </a:solidFill>
              <a:latin typeface="Times"/>
              <a:ea typeface="Times"/>
              <a:cs typeface="Times"/>
              <a:sym typeface="Times"/>
            </a:endParaRPr>
          </a:p>
          <a:p>
            <a:pPr indent="0" lvl="0" marL="0" marR="0" rtl="0" algn="l">
              <a:lnSpc>
                <a:spcPct val="100000"/>
              </a:lnSpc>
              <a:spcBef>
                <a:spcPts val="0"/>
              </a:spcBef>
              <a:spcAft>
                <a:spcPts val="0"/>
              </a:spcAft>
              <a:buNone/>
            </a:pPr>
            <a:r>
              <a:rPr b="0" i="0" lang="en-US" sz="1400" u="none" cap="none" strike="noStrike">
                <a:solidFill>
                  <a:srgbClr val="303030"/>
                </a:solidFill>
                <a:latin typeface="Times"/>
                <a:ea typeface="Times"/>
                <a:cs typeface="Times"/>
                <a:sym typeface="Times"/>
              </a:rPr>
              <a:t> </a:t>
            </a:r>
            <a:endParaRPr/>
          </a:p>
          <a:p>
            <a:pPr indent="0" lvl="0" marL="0" marR="0" rtl="0" algn="l">
              <a:lnSpc>
                <a:spcPct val="100000"/>
              </a:lnSpc>
              <a:spcBef>
                <a:spcPts val="0"/>
              </a:spcBef>
              <a:spcAft>
                <a:spcPts val="0"/>
              </a:spcAft>
              <a:buNone/>
            </a:pPr>
            <a:r>
              <a:rPr b="0" i="0" lang="en-US" sz="1400" u="none" cap="none" strike="noStrike">
                <a:solidFill>
                  <a:srgbClr val="303030"/>
                </a:solidFill>
                <a:latin typeface="Times"/>
                <a:ea typeface="Times"/>
                <a:cs typeface="Times"/>
                <a:sym typeface="Times"/>
              </a:rPr>
              <a:t>Throughput of slotted aloha = Total number of stations x Throughput of each station</a:t>
            </a:r>
            <a:endParaRPr/>
          </a:p>
          <a:p>
            <a:pPr indent="0" lvl="0" marL="0" marR="0" rtl="0" algn="l">
              <a:lnSpc>
                <a:spcPct val="100000"/>
              </a:lnSpc>
              <a:spcBef>
                <a:spcPts val="0"/>
              </a:spcBef>
              <a:spcAft>
                <a:spcPts val="0"/>
              </a:spcAft>
              <a:buNone/>
            </a:pPr>
            <a:r>
              <a:rPr b="0" i="0" lang="en-US" sz="1400" u="none" cap="none" strike="noStrike">
                <a:solidFill>
                  <a:srgbClr val="303030"/>
                </a:solidFill>
                <a:latin typeface="Times"/>
                <a:ea typeface="Times"/>
                <a:cs typeface="Times"/>
                <a:sym typeface="Times"/>
              </a:rPr>
              <a:t>Substituting the values, we get-</a:t>
            </a:r>
            <a:endParaRPr/>
          </a:p>
          <a:p>
            <a:pPr indent="0" lvl="0" marL="0" marR="0" rtl="0" algn="l">
              <a:lnSpc>
                <a:spcPct val="100000"/>
              </a:lnSpc>
              <a:spcBef>
                <a:spcPts val="0"/>
              </a:spcBef>
              <a:spcAft>
                <a:spcPts val="0"/>
              </a:spcAft>
              <a:buNone/>
            </a:pPr>
            <a:r>
              <a:rPr b="0" i="0" lang="en-US" sz="1400" u="none" cap="none" strike="noStrike">
                <a:solidFill>
                  <a:srgbClr val="303030"/>
                </a:solidFill>
                <a:latin typeface="Times"/>
                <a:ea typeface="Times"/>
                <a:cs typeface="Times"/>
                <a:sym typeface="Times"/>
              </a:rPr>
              <a:t>36.8 Kbps = N x 100 bits/sec</a:t>
            </a:r>
            <a:endParaRPr/>
          </a:p>
          <a:p>
            <a:pPr indent="0" lvl="0" marL="0" marR="0" rtl="0" algn="l">
              <a:lnSpc>
                <a:spcPct val="100000"/>
              </a:lnSpc>
              <a:spcBef>
                <a:spcPts val="0"/>
              </a:spcBef>
              <a:spcAft>
                <a:spcPts val="0"/>
              </a:spcAft>
              <a:buNone/>
            </a:pPr>
            <a:r>
              <a:rPr b="0" i="0" lang="en-US" sz="1400" u="none" cap="none" strike="noStrike">
                <a:solidFill>
                  <a:srgbClr val="303030"/>
                </a:solidFill>
                <a:latin typeface="Times"/>
                <a:ea typeface="Times"/>
                <a:cs typeface="Times"/>
                <a:sym typeface="Times"/>
              </a:rPr>
              <a:t>∴ N = 368</a:t>
            </a:r>
            <a:endParaRPr/>
          </a:p>
          <a:p>
            <a:pPr indent="0" lvl="0" marL="0" marR="0" rtl="0" algn="l">
              <a:lnSpc>
                <a:spcPct val="100000"/>
              </a:lnSpc>
              <a:spcBef>
                <a:spcPts val="0"/>
              </a:spcBef>
              <a:spcAft>
                <a:spcPts val="0"/>
              </a:spcAft>
              <a:buNone/>
            </a:pPr>
            <a:r>
              <a:t/>
            </a:r>
            <a:endParaRPr b="0" i="0" sz="1400" u="none" cap="none" strike="noStrike">
              <a:solidFill>
                <a:srgbClr val="303030"/>
              </a:solidFill>
              <a:latin typeface="Times"/>
              <a:ea typeface="Times"/>
              <a:cs typeface="Times"/>
              <a:sym typeface="Times"/>
            </a:endParaRPr>
          </a:p>
          <a:p>
            <a:pPr indent="0" lvl="0" marL="0" marR="0" rtl="0" algn="l">
              <a:lnSpc>
                <a:spcPct val="100000"/>
              </a:lnSpc>
              <a:spcBef>
                <a:spcPts val="0"/>
              </a:spcBef>
              <a:spcAft>
                <a:spcPts val="0"/>
              </a:spcAft>
              <a:buNone/>
            </a:pPr>
            <a:r>
              <a:rPr b="0" i="0" lang="en-US" sz="1400" u="none" cap="none" strike="noStrike">
                <a:solidFill>
                  <a:srgbClr val="000000"/>
                </a:solidFill>
                <a:latin typeface="Times"/>
                <a:ea typeface="Times"/>
                <a:cs typeface="Times"/>
                <a:sym typeface="Times"/>
              </a:rPr>
              <a:t>Thus, required value of N = 368.</a:t>
            </a:r>
            <a:endParaRPr b="0" i="0" sz="1400" u="none" cap="none" strike="noStrike">
              <a:solidFill>
                <a:srgbClr val="303030"/>
              </a:solidFill>
              <a:latin typeface="Times"/>
              <a:ea typeface="Times"/>
              <a:cs typeface="Times"/>
              <a:sym typeface="Times"/>
            </a:endParaRPr>
          </a:p>
        </p:txBody>
      </p:sp>
      <p:sp>
        <p:nvSpPr>
          <p:cNvPr id="2216" name="Google Shape;2216;p126"/>
          <p:cNvSpPr/>
          <p:nvPr/>
        </p:nvSpPr>
        <p:spPr>
          <a:xfrm>
            <a:off x="665483" y="2790549"/>
            <a:ext cx="3065474" cy="138499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400" u="sng" cap="none" strike="noStrike">
                <a:solidFill>
                  <a:srgbClr val="000000"/>
                </a:solidFill>
                <a:latin typeface="Times"/>
                <a:ea typeface="Times"/>
                <a:cs typeface="Times"/>
                <a:sym typeface="Times"/>
              </a:rPr>
              <a:t>Throughput Of Slotted Aloha-</a:t>
            </a:r>
            <a:endParaRPr b="1" i="0" sz="1400" u="none" cap="none" strike="noStrike">
              <a:solidFill>
                <a:srgbClr val="000000"/>
              </a:solidFill>
              <a:latin typeface="Times"/>
              <a:ea typeface="Times"/>
              <a:cs typeface="Times"/>
              <a:sym typeface="Times"/>
            </a:endParaRPr>
          </a:p>
          <a:p>
            <a:pPr indent="0" lvl="0" marL="0" marR="0" rtl="0" algn="l">
              <a:lnSpc>
                <a:spcPct val="100000"/>
              </a:lnSpc>
              <a:spcBef>
                <a:spcPts val="0"/>
              </a:spcBef>
              <a:spcAft>
                <a:spcPts val="0"/>
              </a:spcAft>
              <a:buNone/>
            </a:pPr>
            <a:r>
              <a:rPr b="0" i="0" lang="en-US" sz="1400" u="none" cap="none" strike="noStrike">
                <a:solidFill>
                  <a:srgbClr val="000000"/>
                </a:solidFill>
                <a:latin typeface="Times"/>
                <a:ea typeface="Times"/>
                <a:cs typeface="Times"/>
                <a:sym typeface="Times"/>
              </a:rPr>
              <a:t> </a:t>
            </a:r>
            <a:endParaRPr/>
          </a:p>
          <a:p>
            <a:pPr indent="0" lvl="0" marL="0" marR="0" rtl="0" algn="l">
              <a:lnSpc>
                <a:spcPct val="100000"/>
              </a:lnSpc>
              <a:spcBef>
                <a:spcPts val="0"/>
              </a:spcBef>
              <a:spcAft>
                <a:spcPts val="0"/>
              </a:spcAft>
              <a:buNone/>
            </a:pPr>
            <a:r>
              <a:rPr b="0" i="0" lang="en-US" sz="1400" u="none" cap="none" strike="noStrike">
                <a:solidFill>
                  <a:srgbClr val="000000"/>
                </a:solidFill>
                <a:latin typeface="Times"/>
                <a:ea typeface="Times"/>
                <a:cs typeface="Times"/>
                <a:sym typeface="Times"/>
              </a:rPr>
              <a:t>Throughput of slotted aloha</a:t>
            </a:r>
            <a:endParaRPr/>
          </a:p>
          <a:p>
            <a:pPr indent="0" lvl="0" marL="0" marR="0" rtl="0" algn="l">
              <a:lnSpc>
                <a:spcPct val="100000"/>
              </a:lnSpc>
              <a:spcBef>
                <a:spcPts val="0"/>
              </a:spcBef>
              <a:spcAft>
                <a:spcPts val="0"/>
              </a:spcAft>
              <a:buNone/>
            </a:pPr>
            <a:r>
              <a:rPr b="0" i="0" lang="en-US" sz="1400" u="none" cap="none" strike="noStrike">
                <a:solidFill>
                  <a:srgbClr val="000000"/>
                </a:solidFill>
                <a:latin typeface="Times"/>
                <a:ea typeface="Times"/>
                <a:cs typeface="Times"/>
                <a:sym typeface="Times"/>
              </a:rPr>
              <a:t>= Efficiency x Bandwidth</a:t>
            </a:r>
            <a:endParaRPr/>
          </a:p>
          <a:p>
            <a:pPr indent="0" lvl="0" marL="0" marR="0" rtl="0" algn="l">
              <a:lnSpc>
                <a:spcPct val="100000"/>
              </a:lnSpc>
              <a:spcBef>
                <a:spcPts val="0"/>
              </a:spcBef>
              <a:spcAft>
                <a:spcPts val="0"/>
              </a:spcAft>
              <a:buNone/>
            </a:pPr>
            <a:r>
              <a:rPr b="0" i="0" lang="en-US" sz="1400" u="none" cap="none" strike="noStrike">
                <a:solidFill>
                  <a:srgbClr val="000000"/>
                </a:solidFill>
                <a:latin typeface="Times"/>
                <a:ea typeface="Times"/>
                <a:cs typeface="Times"/>
                <a:sym typeface="Times"/>
              </a:rPr>
              <a:t>= 0.368 x 100 Kbps</a:t>
            </a:r>
            <a:endParaRPr/>
          </a:p>
          <a:p>
            <a:pPr indent="0" lvl="0" marL="0" marR="0" rtl="0" algn="l">
              <a:lnSpc>
                <a:spcPct val="100000"/>
              </a:lnSpc>
              <a:spcBef>
                <a:spcPts val="0"/>
              </a:spcBef>
              <a:spcAft>
                <a:spcPts val="0"/>
              </a:spcAft>
              <a:buNone/>
            </a:pPr>
            <a:r>
              <a:rPr b="0" i="0" lang="en-US" sz="1400" u="none" cap="none" strike="noStrike">
                <a:solidFill>
                  <a:srgbClr val="000000"/>
                </a:solidFill>
                <a:latin typeface="Times"/>
                <a:ea typeface="Times"/>
                <a:cs typeface="Times"/>
                <a:sym typeface="Times"/>
              </a:rPr>
              <a:t>= 36.8 Kbps</a:t>
            </a:r>
            <a:endParaRPr b="0" i="0" sz="1400" u="none" cap="none" strike="noStrike">
              <a:solidFill>
                <a:srgbClr val="303030"/>
              </a:solidFill>
              <a:latin typeface="Times"/>
              <a:ea typeface="Times"/>
              <a:cs typeface="Times"/>
              <a:sym typeface="Time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1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1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1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0" name="Shape 2220"/>
        <p:cNvGrpSpPr/>
        <p:nvPr/>
      </p:nvGrpSpPr>
      <p:grpSpPr>
        <a:xfrm>
          <a:off x="0" y="0"/>
          <a:ext cx="0" cy="0"/>
          <a:chOff x="0" y="0"/>
          <a:chExt cx="0" cy="0"/>
        </a:xfrm>
      </p:grpSpPr>
      <p:sp>
        <p:nvSpPr>
          <p:cNvPr id="2221" name="Google Shape;2221;p127"/>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lang="en-US"/>
              <a:t>9/19/2022</a:t>
            </a:r>
            <a:endParaRPr/>
          </a:p>
        </p:txBody>
      </p:sp>
      <p:sp>
        <p:nvSpPr>
          <p:cNvPr id="2222" name="Google Shape;2222;p127"/>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lang="en-US"/>
              <a:t>SY BTech         Computer Networks     Module 2    Sem 3     2022-23</a:t>
            </a:r>
            <a:endParaRPr/>
          </a:p>
        </p:txBody>
      </p:sp>
      <p:sp>
        <p:nvSpPr>
          <p:cNvPr id="2223" name="Google Shape;2223;p127"/>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800"/>
              <a:buNone/>
            </a:pPr>
            <a:fld id="{00000000-1234-1234-1234-123412341234}" type="slidenum">
              <a:rPr lang="en-US"/>
              <a:t>‹#›</a:t>
            </a:fld>
            <a:endParaRPr/>
          </a:p>
        </p:txBody>
      </p:sp>
      <p:sp>
        <p:nvSpPr>
          <p:cNvPr id="2224" name="Google Shape;2224;p127"/>
          <p:cNvSpPr/>
          <p:nvPr/>
        </p:nvSpPr>
        <p:spPr>
          <a:xfrm>
            <a:off x="41077" y="36119"/>
            <a:ext cx="490538" cy="589736"/>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3300"/>
              <a:buFont typeface="Arial"/>
              <a:buNone/>
            </a:pPr>
            <a:r>
              <a:t/>
            </a:r>
            <a:endParaRPr b="0" i="0" sz="3300" u="none" cap="none" strike="noStrike">
              <a:solidFill>
                <a:schemeClr val="dk1"/>
              </a:solidFill>
              <a:latin typeface="Times New Roman"/>
              <a:ea typeface="Times New Roman"/>
              <a:cs typeface="Times New Roman"/>
              <a:sym typeface="Times New Roman"/>
            </a:endParaRPr>
          </a:p>
        </p:txBody>
      </p:sp>
      <p:cxnSp>
        <p:nvCxnSpPr>
          <p:cNvPr id="2225" name="Google Shape;2225;p127"/>
          <p:cNvCxnSpPr/>
          <p:nvPr/>
        </p:nvCxnSpPr>
        <p:spPr>
          <a:xfrm flipH="1" rot="10800000">
            <a:off x="-7737" y="611782"/>
            <a:ext cx="9144000" cy="20782"/>
          </a:xfrm>
          <a:prstGeom prst="straightConnector1">
            <a:avLst/>
          </a:prstGeom>
          <a:noFill/>
          <a:ln cap="flat" cmpd="sng" w="9525">
            <a:solidFill>
              <a:srgbClr val="00B050"/>
            </a:solidFill>
            <a:prstDash val="solid"/>
            <a:round/>
            <a:headEnd len="sm" w="sm" type="none"/>
            <a:tailEnd len="sm" w="sm" type="none"/>
          </a:ln>
        </p:spPr>
      </p:cxnSp>
      <p:sp>
        <p:nvSpPr>
          <p:cNvPr id="2226" name="Google Shape;2226;p127"/>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Times New Roman"/>
              <a:ea typeface="Times New Roman"/>
              <a:cs typeface="Times New Roman"/>
              <a:sym typeface="Times New Roman"/>
            </a:endParaRPr>
          </a:p>
        </p:txBody>
      </p:sp>
      <p:cxnSp>
        <p:nvCxnSpPr>
          <p:cNvPr id="2227" name="Google Shape;2227;p127"/>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2228" name="Google Shape;2228;p127"/>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sp>
        <p:nvSpPr>
          <p:cNvPr id="2229" name="Google Shape;2229;p127"/>
          <p:cNvSpPr/>
          <p:nvPr/>
        </p:nvSpPr>
        <p:spPr>
          <a:xfrm>
            <a:off x="708420" y="58686"/>
            <a:ext cx="6522940"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800" u="none" cap="none" strike="noStrike">
                <a:solidFill>
                  <a:srgbClr val="C00000"/>
                </a:solidFill>
                <a:latin typeface="Times"/>
                <a:ea typeface="Times"/>
                <a:cs typeface="Times"/>
                <a:sym typeface="Times"/>
              </a:rPr>
              <a:t>2. Carrier Sense Multiple Access </a:t>
            </a:r>
            <a:r>
              <a:rPr b="0" i="0" lang="en-US" sz="2800" u="none" cap="none" strike="noStrike">
                <a:solidFill>
                  <a:srgbClr val="C00000"/>
                </a:solidFill>
                <a:latin typeface="Times"/>
                <a:ea typeface="Times"/>
                <a:cs typeface="Times"/>
                <a:sym typeface="Times"/>
              </a:rPr>
              <a:t>(CSMA)</a:t>
            </a:r>
            <a:endParaRPr b="0" i="0" sz="2800" u="none" cap="none" strike="noStrike">
              <a:solidFill>
                <a:srgbClr val="C00000"/>
              </a:solidFill>
              <a:latin typeface="Times"/>
              <a:ea typeface="Times"/>
              <a:cs typeface="Times"/>
              <a:sym typeface="Times"/>
            </a:endParaRPr>
          </a:p>
        </p:txBody>
      </p:sp>
      <p:pic>
        <p:nvPicPr>
          <p:cNvPr id="2230" name="Google Shape;2230;p127"/>
          <p:cNvPicPr preferRelativeResize="0"/>
          <p:nvPr/>
        </p:nvPicPr>
        <p:blipFill rotWithShape="1">
          <a:blip r:embed="rId4">
            <a:alphaModFix/>
          </a:blip>
          <a:srcRect b="0" l="0" r="0" t="0"/>
          <a:stretch/>
        </p:blipFill>
        <p:spPr>
          <a:xfrm>
            <a:off x="708420" y="703542"/>
            <a:ext cx="2657475" cy="285750"/>
          </a:xfrm>
          <a:prstGeom prst="rect">
            <a:avLst/>
          </a:prstGeom>
          <a:noFill/>
          <a:ln>
            <a:noFill/>
          </a:ln>
        </p:spPr>
      </p:pic>
      <p:pic>
        <p:nvPicPr>
          <p:cNvPr id="2231" name="Google Shape;2231;p127"/>
          <p:cNvPicPr preferRelativeResize="0"/>
          <p:nvPr/>
        </p:nvPicPr>
        <p:blipFill rotWithShape="1">
          <a:blip r:embed="rId5">
            <a:alphaModFix/>
          </a:blip>
          <a:srcRect b="0" l="0" r="0" t="0"/>
          <a:stretch/>
        </p:blipFill>
        <p:spPr>
          <a:xfrm>
            <a:off x="708420" y="1060270"/>
            <a:ext cx="7886700" cy="809625"/>
          </a:xfrm>
          <a:prstGeom prst="rect">
            <a:avLst/>
          </a:prstGeom>
          <a:noFill/>
          <a:ln>
            <a:noFill/>
          </a:ln>
        </p:spPr>
      </p:pic>
      <p:pic>
        <p:nvPicPr>
          <p:cNvPr id="2232" name="Google Shape;2232;p127"/>
          <p:cNvPicPr preferRelativeResize="0"/>
          <p:nvPr/>
        </p:nvPicPr>
        <p:blipFill rotWithShape="1">
          <a:blip r:embed="rId6">
            <a:alphaModFix/>
          </a:blip>
          <a:srcRect b="0" l="0" r="0" t="0"/>
          <a:stretch/>
        </p:blipFill>
        <p:spPr>
          <a:xfrm>
            <a:off x="708420" y="1945176"/>
            <a:ext cx="7162800" cy="352425"/>
          </a:xfrm>
          <a:prstGeom prst="rect">
            <a:avLst/>
          </a:prstGeom>
          <a:noFill/>
          <a:ln>
            <a:noFill/>
          </a:ln>
        </p:spPr>
      </p:pic>
      <p:pic>
        <p:nvPicPr>
          <p:cNvPr id="2233" name="Google Shape;2233;p127"/>
          <p:cNvPicPr preferRelativeResize="0"/>
          <p:nvPr/>
        </p:nvPicPr>
        <p:blipFill rotWithShape="1">
          <a:blip r:embed="rId7">
            <a:alphaModFix/>
          </a:blip>
          <a:srcRect b="0" l="0" r="0" t="0"/>
          <a:stretch/>
        </p:blipFill>
        <p:spPr>
          <a:xfrm>
            <a:off x="708420" y="2372882"/>
            <a:ext cx="4838700" cy="333375"/>
          </a:xfrm>
          <a:prstGeom prst="rect">
            <a:avLst/>
          </a:prstGeom>
          <a:noFill/>
          <a:ln>
            <a:noFill/>
          </a:ln>
        </p:spPr>
      </p:pic>
      <p:pic>
        <p:nvPicPr>
          <p:cNvPr id="2234" name="Google Shape;2234;p127"/>
          <p:cNvPicPr preferRelativeResize="0"/>
          <p:nvPr/>
        </p:nvPicPr>
        <p:blipFill rotWithShape="1">
          <a:blip r:embed="rId8">
            <a:alphaModFix/>
          </a:blip>
          <a:srcRect b="0" l="0" r="0" t="0"/>
          <a:stretch/>
        </p:blipFill>
        <p:spPr>
          <a:xfrm>
            <a:off x="708420" y="2758191"/>
            <a:ext cx="5867400" cy="342900"/>
          </a:xfrm>
          <a:prstGeom prst="rect">
            <a:avLst/>
          </a:prstGeom>
          <a:noFill/>
          <a:ln>
            <a:noFill/>
          </a:ln>
        </p:spPr>
      </p:pic>
      <p:pic>
        <p:nvPicPr>
          <p:cNvPr id="2235" name="Google Shape;2235;p127"/>
          <p:cNvPicPr preferRelativeResize="0"/>
          <p:nvPr/>
        </p:nvPicPr>
        <p:blipFill rotWithShape="1">
          <a:blip r:embed="rId9">
            <a:alphaModFix/>
          </a:blip>
          <a:srcRect b="0" l="0" r="0" t="0"/>
          <a:stretch/>
        </p:blipFill>
        <p:spPr>
          <a:xfrm>
            <a:off x="708420" y="3236578"/>
            <a:ext cx="7886700" cy="11620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3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3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3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3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3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3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1" name="Shape 2241"/>
        <p:cNvGrpSpPr/>
        <p:nvPr/>
      </p:nvGrpSpPr>
      <p:grpSpPr>
        <a:xfrm>
          <a:off x="0" y="0"/>
          <a:ext cx="0" cy="0"/>
          <a:chOff x="0" y="0"/>
          <a:chExt cx="0" cy="0"/>
        </a:xfrm>
      </p:grpSpPr>
      <p:sp>
        <p:nvSpPr>
          <p:cNvPr id="2242" name="Google Shape;2242;p128"/>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b="1" lang="en-US" sz="800">
                <a:solidFill>
                  <a:schemeClr val="dk1"/>
                </a:solidFill>
                <a:latin typeface="Times"/>
                <a:ea typeface="Times"/>
                <a:cs typeface="Times"/>
                <a:sym typeface="Times"/>
              </a:rPr>
              <a:t>Feb.-2022</a:t>
            </a:r>
            <a:endParaRPr b="1" sz="800">
              <a:solidFill>
                <a:schemeClr val="dk1"/>
              </a:solidFill>
              <a:latin typeface="Times"/>
              <a:ea typeface="Times"/>
              <a:cs typeface="Times"/>
              <a:sym typeface="Times"/>
            </a:endParaRPr>
          </a:p>
        </p:txBody>
      </p:sp>
      <p:sp>
        <p:nvSpPr>
          <p:cNvPr id="2243" name="Google Shape;2243;p128"/>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b="1" lang="en-US" sz="800">
                <a:solidFill>
                  <a:schemeClr val="dk1"/>
                </a:solidFill>
                <a:latin typeface="Times"/>
                <a:ea typeface="Times"/>
                <a:cs typeface="Times"/>
                <a:sym typeface="Times"/>
              </a:rPr>
              <a:t>Computer Networks</a:t>
            </a:r>
            <a:endParaRPr b="1" sz="800">
              <a:solidFill>
                <a:schemeClr val="dk1"/>
              </a:solidFill>
              <a:latin typeface="Times"/>
              <a:ea typeface="Times"/>
              <a:cs typeface="Times"/>
              <a:sym typeface="Times"/>
            </a:endParaRPr>
          </a:p>
        </p:txBody>
      </p:sp>
      <p:sp>
        <p:nvSpPr>
          <p:cNvPr id="2244" name="Google Shape;2244;p128"/>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US" sz="900">
                <a:solidFill>
                  <a:schemeClr val="dk1"/>
                </a:solidFill>
                <a:latin typeface="Times"/>
                <a:ea typeface="Times"/>
                <a:cs typeface="Times"/>
                <a:sym typeface="Times"/>
              </a:rPr>
              <a:t>‹#›</a:t>
            </a:fld>
            <a:endParaRPr sz="900">
              <a:solidFill>
                <a:schemeClr val="dk1"/>
              </a:solidFill>
              <a:latin typeface="Times"/>
              <a:ea typeface="Times"/>
              <a:cs typeface="Times"/>
              <a:sym typeface="Times"/>
            </a:endParaRPr>
          </a:p>
        </p:txBody>
      </p:sp>
      <p:sp>
        <p:nvSpPr>
          <p:cNvPr id="2245" name="Google Shape;2245;p128"/>
          <p:cNvSpPr txBox="1"/>
          <p:nvPr>
            <p:ph idx="4294967295" type="title"/>
          </p:nvPr>
        </p:nvSpPr>
        <p:spPr>
          <a:xfrm>
            <a:off x="1097291" y="127603"/>
            <a:ext cx="7847012" cy="4699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Clr>
                <a:srgbClr val="002060"/>
              </a:buClr>
              <a:buSzPts val="3200"/>
              <a:buNone/>
            </a:pPr>
            <a:r>
              <a:rPr b="1" lang="en-US" sz="3200">
                <a:solidFill>
                  <a:srgbClr val="C00000"/>
                </a:solidFill>
                <a:latin typeface="Times"/>
                <a:ea typeface="Times"/>
                <a:cs typeface="Times"/>
                <a:sym typeface="Times"/>
              </a:rPr>
              <a:t>Carrier Sense Multiple Access </a:t>
            </a:r>
            <a:r>
              <a:rPr b="1" lang="en-US" sz="3200">
                <a:solidFill>
                  <a:srgbClr val="002060"/>
                </a:solidFill>
                <a:latin typeface="Times"/>
                <a:ea typeface="Times"/>
                <a:cs typeface="Times"/>
                <a:sym typeface="Times"/>
              </a:rPr>
              <a:t>protocols  </a:t>
            </a:r>
            <a:r>
              <a:rPr b="1" lang="en-US" sz="1800">
                <a:solidFill>
                  <a:srgbClr val="002060"/>
                </a:solidFill>
                <a:latin typeface="Times"/>
                <a:ea typeface="Times"/>
                <a:cs typeface="Times"/>
                <a:sym typeface="Times"/>
              </a:rPr>
              <a:t>cont-</a:t>
            </a:r>
            <a:endParaRPr sz="2000">
              <a:latin typeface="Times"/>
              <a:ea typeface="Times"/>
              <a:cs typeface="Times"/>
              <a:sym typeface="Times"/>
            </a:endParaRPr>
          </a:p>
        </p:txBody>
      </p:sp>
      <p:pic>
        <p:nvPicPr>
          <p:cNvPr id="2246" name="Google Shape;2246;p128"/>
          <p:cNvPicPr preferRelativeResize="0"/>
          <p:nvPr/>
        </p:nvPicPr>
        <p:blipFill rotWithShape="1">
          <a:blip r:embed="rId3">
            <a:alphaModFix/>
          </a:blip>
          <a:srcRect b="0" l="0" r="0" t="0"/>
          <a:stretch/>
        </p:blipFill>
        <p:spPr>
          <a:xfrm>
            <a:off x="41822" y="47020"/>
            <a:ext cx="549324" cy="630826"/>
          </a:xfrm>
          <a:prstGeom prst="rect">
            <a:avLst/>
          </a:prstGeom>
          <a:noFill/>
          <a:ln>
            <a:noFill/>
          </a:ln>
        </p:spPr>
      </p:pic>
      <p:sp>
        <p:nvSpPr>
          <p:cNvPr id="2247" name="Google Shape;2247;p128"/>
          <p:cNvSpPr/>
          <p:nvPr/>
        </p:nvSpPr>
        <p:spPr>
          <a:xfrm>
            <a:off x="580429" y="558916"/>
            <a:ext cx="8353158" cy="4154984"/>
          </a:xfrm>
          <a:prstGeom prst="rect">
            <a:avLst/>
          </a:prstGeom>
          <a:noFill/>
          <a:ln>
            <a:noFill/>
          </a:ln>
        </p:spPr>
        <p:txBody>
          <a:bodyPr anchorCtr="0" anchor="t" bIns="45700" lIns="91425" spcFirstLastPara="1" rIns="91425" wrap="square" tIns="45700">
            <a:spAutoFit/>
          </a:bodyPr>
          <a:lstStyle/>
          <a:p>
            <a:pPr indent="-342900" lvl="0" marL="342900" marR="0" rtl="0" algn="l">
              <a:lnSpc>
                <a:spcPct val="100000"/>
              </a:lnSpc>
              <a:spcBef>
                <a:spcPts val="0"/>
              </a:spcBef>
              <a:spcAft>
                <a:spcPts val="0"/>
              </a:spcAft>
              <a:buClr>
                <a:srgbClr val="000000"/>
              </a:buClr>
              <a:buSzPts val="2400"/>
              <a:buFont typeface="Noto Sans Symbols"/>
              <a:buChar char="⮚"/>
            </a:pPr>
            <a:r>
              <a:rPr b="0" i="0" lang="en-US" sz="2400" u="none" cap="none" strike="noStrike">
                <a:solidFill>
                  <a:srgbClr val="333333"/>
                </a:solidFill>
                <a:latin typeface="Times"/>
                <a:ea typeface="Times"/>
                <a:cs typeface="Times"/>
                <a:sym typeface="Times"/>
              </a:rPr>
              <a:t>It is a </a:t>
            </a:r>
            <a:r>
              <a:rPr b="1" i="0" lang="en-US" sz="2400" u="none" cap="none" strike="noStrike">
                <a:solidFill>
                  <a:srgbClr val="333333"/>
                </a:solidFill>
                <a:latin typeface="Times"/>
                <a:ea typeface="Times"/>
                <a:cs typeface="Times"/>
                <a:sym typeface="Times"/>
              </a:rPr>
              <a:t>Carrier Sense Multiple Access</a:t>
            </a:r>
            <a:r>
              <a:rPr b="0" i="0" lang="en-US" sz="2400" u="none" cap="none" strike="noStrike">
                <a:solidFill>
                  <a:srgbClr val="333333"/>
                </a:solidFill>
                <a:latin typeface="Times"/>
                <a:ea typeface="Times"/>
                <a:cs typeface="Times"/>
                <a:sym typeface="Times"/>
              </a:rPr>
              <a:t> based on media access protocol to sense the traffic on a channel (idle or busy) before transmitting the data.</a:t>
            </a:r>
            <a:endParaRPr/>
          </a:p>
          <a:p>
            <a:pPr indent="-342900" lvl="0" marL="342900" marR="0" rtl="0" algn="l">
              <a:lnSpc>
                <a:spcPct val="100000"/>
              </a:lnSpc>
              <a:spcBef>
                <a:spcPts val="0"/>
              </a:spcBef>
              <a:spcAft>
                <a:spcPts val="0"/>
              </a:spcAft>
              <a:buClr>
                <a:srgbClr val="000000"/>
              </a:buClr>
              <a:buSzPts val="2400"/>
              <a:buFont typeface="Noto Sans Symbols"/>
              <a:buChar char="⮚"/>
            </a:pPr>
            <a:r>
              <a:rPr b="0" i="0" lang="en-US" sz="2400" u="none" cap="none" strike="noStrike">
                <a:solidFill>
                  <a:srgbClr val="333333"/>
                </a:solidFill>
                <a:latin typeface="Times"/>
                <a:ea typeface="Times"/>
                <a:cs typeface="Times"/>
                <a:sym typeface="Times"/>
              </a:rPr>
              <a:t>It means that </a:t>
            </a:r>
            <a:r>
              <a:rPr b="1" i="0" lang="en-US" sz="2400" u="none" cap="none" strike="noStrike">
                <a:solidFill>
                  <a:srgbClr val="333333"/>
                </a:solidFill>
                <a:latin typeface="Times"/>
                <a:ea typeface="Times"/>
                <a:cs typeface="Times"/>
                <a:sym typeface="Times"/>
              </a:rPr>
              <a:t>if the channel is idle</a:t>
            </a:r>
            <a:r>
              <a:rPr b="0" i="0" lang="en-US" sz="2400" u="none" cap="none" strike="noStrike">
                <a:solidFill>
                  <a:srgbClr val="333333"/>
                </a:solidFill>
                <a:latin typeface="Times"/>
                <a:ea typeface="Times"/>
                <a:cs typeface="Times"/>
                <a:sym typeface="Times"/>
              </a:rPr>
              <a:t>, the station can send data to the channel. Otherwise, it must wait until the channel becomes idle. </a:t>
            </a:r>
            <a:endParaRPr b="0" i="0" sz="2400" u="none" cap="none" strike="noStrike">
              <a:solidFill>
                <a:srgbClr val="333333"/>
              </a:solidFill>
              <a:latin typeface="Times"/>
              <a:ea typeface="Times"/>
              <a:cs typeface="Times"/>
              <a:sym typeface="Times"/>
            </a:endParaRPr>
          </a:p>
          <a:p>
            <a:pPr indent="-342900" lvl="0" marL="342900" marR="0" rtl="0" algn="l">
              <a:lnSpc>
                <a:spcPct val="100000"/>
              </a:lnSpc>
              <a:spcBef>
                <a:spcPts val="0"/>
              </a:spcBef>
              <a:spcAft>
                <a:spcPts val="0"/>
              </a:spcAft>
              <a:buClr>
                <a:srgbClr val="000000"/>
              </a:buClr>
              <a:buSzPts val="2400"/>
              <a:buFont typeface="Noto Sans Symbols"/>
              <a:buChar char="⮚"/>
            </a:pPr>
            <a:r>
              <a:rPr b="0" i="0" lang="en-US" sz="2400" u="none" cap="none" strike="noStrike">
                <a:solidFill>
                  <a:srgbClr val="333333"/>
                </a:solidFill>
                <a:latin typeface="Times"/>
                <a:ea typeface="Times"/>
                <a:cs typeface="Times"/>
                <a:sym typeface="Times"/>
              </a:rPr>
              <a:t>Hence, </a:t>
            </a:r>
            <a:r>
              <a:rPr b="1" i="0" lang="en-US" sz="2400" u="none" cap="none" strike="noStrike">
                <a:solidFill>
                  <a:srgbClr val="C00000"/>
                </a:solidFill>
                <a:latin typeface="Times"/>
                <a:ea typeface="Times"/>
                <a:cs typeface="Times"/>
                <a:sym typeface="Times"/>
              </a:rPr>
              <a:t>it reduces the chances of a collision </a:t>
            </a:r>
            <a:r>
              <a:rPr b="0" i="0" lang="en-US" sz="2400" u="none" cap="none" strike="noStrike">
                <a:solidFill>
                  <a:srgbClr val="333333"/>
                </a:solidFill>
                <a:latin typeface="Times"/>
                <a:ea typeface="Times"/>
                <a:cs typeface="Times"/>
                <a:sym typeface="Times"/>
              </a:rPr>
              <a:t>on a transmission medium.</a:t>
            </a:r>
            <a:endParaRPr/>
          </a:p>
          <a:p>
            <a:pPr indent="-342900" lvl="0" marL="342900" marR="0" rtl="0" algn="l">
              <a:lnSpc>
                <a:spcPct val="100000"/>
              </a:lnSpc>
              <a:spcBef>
                <a:spcPts val="0"/>
              </a:spcBef>
              <a:spcAft>
                <a:spcPts val="0"/>
              </a:spcAft>
              <a:buClr>
                <a:srgbClr val="000000"/>
              </a:buClr>
              <a:buSzPts val="2400"/>
              <a:buFont typeface="Noto Sans Symbols"/>
              <a:buChar char="⮚"/>
            </a:pPr>
            <a:r>
              <a:rPr b="0" i="0" lang="en-US" sz="2400" u="none" cap="none" strike="noStrike">
                <a:solidFill>
                  <a:srgbClr val="000000"/>
                </a:solidFill>
                <a:latin typeface="Times"/>
                <a:ea typeface="Times"/>
                <a:cs typeface="Times"/>
                <a:sym typeface="Times"/>
              </a:rPr>
              <a:t>CSMA method was developed to decrease the chances of collisions when two or more stations start sending their signals over the data link layer.</a:t>
            </a:r>
            <a:endParaRPr b="0" i="0" sz="2400" u="none" cap="none" strike="noStrike">
              <a:solidFill>
                <a:srgbClr val="000000"/>
              </a:solidFill>
              <a:latin typeface="Times"/>
              <a:ea typeface="Times"/>
              <a:cs typeface="Times"/>
              <a:sym typeface="Times"/>
            </a:endParaRPr>
          </a:p>
        </p:txBody>
      </p:sp>
      <p:cxnSp>
        <p:nvCxnSpPr>
          <p:cNvPr id="2248" name="Google Shape;2248;p128"/>
          <p:cNvCxnSpPr/>
          <p:nvPr/>
        </p:nvCxnSpPr>
        <p:spPr>
          <a:xfrm flipH="1" rot="10800000">
            <a:off x="-7737" y="611782"/>
            <a:ext cx="9144000" cy="20782"/>
          </a:xfrm>
          <a:prstGeom prst="straightConnector1">
            <a:avLst/>
          </a:prstGeom>
          <a:noFill/>
          <a:ln cap="flat" cmpd="sng" w="9525">
            <a:solidFill>
              <a:srgbClr val="00B050"/>
            </a:solidFill>
            <a:prstDash val="solid"/>
            <a:round/>
            <a:headEnd len="sm" w="sm" type="none"/>
            <a:tailEnd len="sm" w="sm" type="none"/>
          </a:ln>
        </p:spPr>
      </p:cxnSp>
      <p:sp>
        <p:nvSpPr>
          <p:cNvPr id="2249" name="Google Shape;2249;p128"/>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Times"/>
              <a:ea typeface="Times"/>
              <a:cs typeface="Times"/>
              <a:sym typeface="Times"/>
            </a:endParaRPr>
          </a:p>
        </p:txBody>
      </p:sp>
      <p:cxnSp>
        <p:nvCxnSpPr>
          <p:cNvPr id="2250" name="Google Shape;2250;p128"/>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2251" name="Google Shape;2251;p128"/>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47">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47">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47">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47">
                                            <p:txEl>
                                              <p:pRg end="3" st="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7" name="Shape 2257"/>
        <p:cNvGrpSpPr/>
        <p:nvPr/>
      </p:nvGrpSpPr>
      <p:grpSpPr>
        <a:xfrm>
          <a:off x="0" y="0"/>
          <a:ext cx="0" cy="0"/>
          <a:chOff x="0" y="0"/>
          <a:chExt cx="0" cy="0"/>
        </a:xfrm>
      </p:grpSpPr>
      <p:sp>
        <p:nvSpPr>
          <p:cNvPr id="2258" name="Google Shape;2258;p129"/>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Feb.-2022</a:t>
            </a:r>
            <a:endParaRPr b="1" sz="800">
              <a:solidFill>
                <a:schemeClr val="dk1"/>
              </a:solidFill>
              <a:latin typeface="Times New Roman"/>
              <a:ea typeface="Times New Roman"/>
              <a:cs typeface="Times New Roman"/>
              <a:sym typeface="Times New Roman"/>
            </a:endParaRPr>
          </a:p>
        </p:txBody>
      </p:sp>
      <p:sp>
        <p:nvSpPr>
          <p:cNvPr id="2259" name="Google Shape;2259;p129"/>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Computer Networks</a:t>
            </a:r>
            <a:endParaRPr b="1" sz="800">
              <a:solidFill>
                <a:schemeClr val="dk1"/>
              </a:solidFill>
              <a:latin typeface="Times New Roman"/>
              <a:ea typeface="Times New Roman"/>
              <a:cs typeface="Times New Roman"/>
              <a:sym typeface="Times New Roman"/>
            </a:endParaRPr>
          </a:p>
        </p:txBody>
      </p:sp>
      <p:sp>
        <p:nvSpPr>
          <p:cNvPr id="2260" name="Google Shape;2260;p129"/>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US" sz="900">
                <a:solidFill>
                  <a:schemeClr val="dk1"/>
                </a:solidFill>
                <a:latin typeface="Times New Roman"/>
                <a:ea typeface="Times New Roman"/>
                <a:cs typeface="Times New Roman"/>
                <a:sym typeface="Times New Roman"/>
              </a:rPr>
              <a:t>‹#›</a:t>
            </a:fld>
            <a:endParaRPr sz="900">
              <a:solidFill>
                <a:schemeClr val="dk1"/>
              </a:solidFill>
              <a:latin typeface="Times New Roman"/>
              <a:ea typeface="Times New Roman"/>
              <a:cs typeface="Times New Roman"/>
              <a:sym typeface="Times New Roman"/>
            </a:endParaRPr>
          </a:p>
        </p:txBody>
      </p:sp>
      <p:sp>
        <p:nvSpPr>
          <p:cNvPr id="2261" name="Google Shape;2261;p129"/>
          <p:cNvSpPr txBox="1"/>
          <p:nvPr>
            <p:ph idx="4294967295" type="title"/>
          </p:nvPr>
        </p:nvSpPr>
        <p:spPr>
          <a:xfrm>
            <a:off x="1295400" y="192088"/>
            <a:ext cx="7848600" cy="4699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Clr>
                <a:srgbClr val="002060"/>
              </a:buClr>
              <a:buSzPts val="3200"/>
              <a:buNone/>
            </a:pPr>
            <a:r>
              <a:rPr b="1" lang="en-US" sz="3200">
                <a:solidFill>
                  <a:srgbClr val="C00000"/>
                </a:solidFill>
                <a:latin typeface="Times"/>
                <a:ea typeface="Times"/>
                <a:cs typeface="Times"/>
                <a:sym typeface="Times"/>
              </a:rPr>
              <a:t>Carrier Sense Multiple Access </a:t>
            </a:r>
            <a:r>
              <a:rPr b="1" lang="en-US" sz="3200">
                <a:solidFill>
                  <a:srgbClr val="002060"/>
                </a:solidFill>
                <a:latin typeface="Times"/>
                <a:ea typeface="Times"/>
                <a:cs typeface="Times"/>
                <a:sym typeface="Times"/>
              </a:rPr>
              <a:t>Protocols  </a:t>
            </a:r>
            <a:r>
              <a:rPr b="1" lang="en-US" sz="1800">
                <a:solidFill>
                  <a:srgbClr val="002060"/>
                </a:solidFill>
                <a:latin typeface="Times"/>
                <a:ea typeface="Times"/>
                <a:cs typeface="Times"/>
                <a:sym typeface="Times"/>
              </a:rPr>
              <a:t>cont-</a:t>
            </a:r>
            <a:endParaRPr>
              <a:latin typeface="Times New Roman"/>
              <a:ea typeface="Times New Roman"/>
              <a:cs typeface="Times New Roman"/>
              <a:sym typeface="Times New Roman"/>
            </a:endParaRPr>
          </a:p>
        </p:txBody>
      </p:sp>
      <p:pic>
        <p:nvPicPr>
          <p:cNvPr id="2262" name="Google Shape;2262;p129"/>
          <p:cNvPicPr preferRelativeResize="0"/>
          <p:nvPr/>
        </p:nvPicPr>
        <p:blipFill rotWithShape="1">
          <a:blip r:embed="rId3">
            <a:alphaModFix/>
          </a:blip>
          <a:srcRect b="0" l="0" r="0" t="0"/>
          <a:stretch/>
        </p:blipFill>
        <p:spPr>
          <a:xfrm>
            <a:off x="41822" y="47020"/>
            <a:ext cx="549324" cy="535936"/>
          </a:xfrm>
          <a:prstGeom prst="rect">
            <a:avLst/>
          </a:prstGeom>
          <a:noFill/>
          <a:ln>
            <a:noFill/>
          </a:ln>
        </p:spPr>
      </p:pic>
      <p:pic>
        <p:nvPicPr>
          <p:cNvPr descr="CSMA Random Access Protocol" id="2263" name="Google Shape;2263;p129"/>
          <p:cNvPicPr preferRelativeResize="0"/>
          <p:nvPr/>
        </p:nvPicPr>
        <p:blipFill rotWithShape="1">
          <a:blip r:embed="rId4">
            <a:alphaModFix/>
          </a:blip>
          <a:srcRect b="0" l="0" r="0" t="0"/>
          <a:stretch/>
        </p:blipFill>
        <p:spPr>
          <a:xfrm>
            <a:off x="517920" y="716280"/>
            <a:ext cx="8247708" cy="4030980"/>
          </a:xfrm>
          <a:prstGeom prst="rect">
            <a:avLst/>
          </a:prstGeom>
          <a:noFill/>
          <a:ln>
            <a:noFill/>
          </a:ln>
        </p:spPr>
      </p:pic>
      <p:cxnSp>
        <p:nvCxnSpPr>
          <p:cNvPr id="2264" name="Google Shape;2264;p129"/>
          <p:cNvCxnSpPr/>
          <p:nvPr/>
        </p:nvCxnSpPr>
        <p:spPr>
          <a:xfrm flipH="1" rot="10800000">
            <a:off x="-7737" y="611782"/>
            <a:ext cx="9144000" cy="20782"/>
          </a:xfrm>
          <a:prstGeom prst="straightConnector1">
            <a:avLst/>
          </a:prstGeom>
          <a:noFill/>
          <a:ln cap="flat" cmpd="sng" w="9525">
            <a:solidFill>
              <a:srgbClr val="00B050"/>
            </a:solidFill>
            <a:prstDash val="solid"/>
            <a:round/>
            <a:headEnd len="sm" w="sm" type="none"/>
            <a:tailEnd len="sm" w="sm" type="none"/>
          </a:ln>
        </p:spPr>
      </p:cxnSp>
      <p:sp>
        <p:nvSpPr>
          <p:cNvPr id="2265" name="Google Shape;2265;p129"/>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Times"/>
              <a:ea typeface="Times"/>
              <a:cs typeface="Times"/>
              <a:sym typeface="Times"/>
            </a:endParaRPr>
          </a:p>
        </p:txBody>
      </p:sp>
      <p:cxnSp>
        <p:nvCxnSpPr>
          <p:cNvPr id="2266" name="Google Shape;2266;p129"/>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2267" name="Google Shape;2267;p129"/>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13"/>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lang="en-US"/>
              <a:t>9/19/2022</a:t>
            </a:r>
            <a:endParaRPr/>
          </a:p>
        </p:txBody>
      </p:sp>
      <p:sp>
        <p:nvSpPr>
          <p:cNvPr id="282" name="Google Shape;282;p13"/>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lang="en-US"/>
              <a:t>SY BTech         Computer Networks     Module 2    Sem 3     2022-23</a:t>
            </a:r>
            <a:endParaRPr/>
          </a:p>
        </p:txBody>
      </p:sp>
      <p:sp>
        <p:nvSpPr>
          <p:cNvPr id="283" name="Google Shape;283;p13"/>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800"/>
              <a:buNone/>
            </a:pPr>
            <a:fld id="{00000000-1234-1234-1234-123412341234}" type="slidenum">
              <a:rPr lang="en-US"/>
              <a:t>‹#›</a:t>
            </a:fld>
            <a:endParaRPr/>
          </a:p>
        </p:txBody>
      </p:sp>
      <p:sp>
        <p:nvSpPr>
          <p:cNvPr id="284" name="Google Shape;284;p13"/>
          <p:cNvSpPr/>
          <p:nvPr/>
        </p:nvSpPr>
        <p:spPr>
          <a:xfrm>
            <a:off x="591145" y="-69856"/>
            <a:ext cx="8334333"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3200" u="none" cap="none" strike="noStrike">
                <a:solidFill>
                  <a:srgbClr val="000000"/>
                </a:solidFill>
                <a:latin typeface="Times New Roman"/>
                <a:ea typeface="Times New Roman"/>
                <a:cs typeface="Times New Roman"/>
                <a:sym typeface="Times New Roman"/>
              </a:rPr>
              <a:t>Data Link Layer is divided into two sublayers:</a:t>
            </a:r>
            <a:endParaRPr b="1" i="0" sz="3200" u="none" cap="none" strike="noStrike">
              <a:solidFill>
                <a:srgbClr val="000000"/>
              </a:solidFill>
              <a:latin typeface="Arial"/>
              <a:ea typeface="Arial"/>
              <a:cs typeface="Arial"/>
              <a:sym typeface="Arial"/>
            </a:endParaRPr>
          </a:p>
        </p:txBody>
      </p:sp>
      <p:sp>
        <p:nvSpPr>
          <p:cNvPr id="285" name="Google Shape;285;p13"/>
          <p:cNvSpPr/>
          <p:nvPr/>
        </p:nvSpPr>
        <p:spPr>
          <a:xfrm>
            <a:off x="41077" y="36119"/>
            <a:ext cx="490538" cy="589736"/>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3300"/>
              <a:buFont typeface="Arial"/>
              <a:buNone/>
            </a:pPr>
            <a:r>
              <a:t/>
            </a:r>
            <a:endParaRPr b="0" i="0" sz="3300" u="none" cap="none" strike="noStrike">
              <a:solidFill>
                <a:schemeClr val="dk1"/>
              </a:solidFill>
              <a:latin typeface="Times New Roman"/>
              <a:ea typeface="Times New Roman"/>
              <a:cs typeface="Times New Roman"/>
              <a:sym typeface="Times New Roman"/>
            </a:endParaRPr>
          </a:p>
        </p:txBody>
      </p:sp>
      <p:cxnSp>
        <p:nvCxnSpPr>
          <p:cNvPr id="286" name="Google Shape;286;p13"/>
          <p:cNvCxnSpPr/>
          <p:nvPr/>
        </p:nvCxnSpPr>
        <p:spPr>
          <a:xfrm flipH="1" rot="10800000">
            <a:off x="-7737" y="611782"/>
            <a:ext cx="9144000" cy="20782"/>
          </a:xfrm>
          <a:prstGeom prst="straightConnector1">
            <a:avLst/>
          </a:prstGeom>
          <a:noFill/>
          <a:ln cap="flat" cmpd="sng" w="9525">
            <a:solidFill>
              <a:srgbClr val="00B050"/>
            </a:solidFill>
            <a:prstDash val="solid"/>
            <a:round/>
            <a:headEnd len="sm" w="sm" type="none"/>
            <a:tailEnd len="sm" w="sm" type="none"/>
          </a:ln>
        </p:spPr>
      </p:cxnSp>
      <p:sp>
        <p:nvSpPr>
          <p:cNvPr id="287" name="Google Shape;287;p13"/>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Times New Roman"/>
              <a:ea typeface="Times New Roman"/>
              <a:cs typeface="Times New Roman"/>
              <a:sym typeface="Times New Roman"/>
            </a:endParaRPr>
          </a:p>
        </p:txBody>
      </p:sp>
      <p:cxnSp>
        <p:nvCxnSpPr>
          <p:cNvPr id="288" name="Google Shape;288;p13"/>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289" name="Google Shape;289;p13"/>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pic>
        <p:nvPicPr>
          <p:cNvPr id="290" name="Google Shape;290;p13"/>
          <p:cNvPicPr preferRelativeResize="0"/>
          <p:nvPr/>
        </p:nvPicPr>
        <p:blipFill rotWithShape="1">
          <a:blip r:embed="rId4">
            <a:alphaModFix/>
          </a:blip>
          <a:srcRect b="0" l="0" r="0" t="0"/>
          <a:stretch/>
        </p:blipFill>
        <p:spPr>
          <a:xfrm>
            <a:off x="776861" y="729427"/>
            <a:ext cx="7962900" cy="3851134"/>
          </a:xfrm>
          <a:prstGeom prst="rect">
            <a:avLst/>
          </a:prstGeom>
          <a:noFill/>
          <a:ln>
            <a:noFill/>
          </a:ln>
        </p:spPr>
      </p:pic>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3" name="Shape 2273"/>
        <p:cNvGrpSpPr/>
        <p:nvPr/>
      </p:nvGrpSpPr>
      <p:grpSpPr>
        <a:xfrm>
          <a:off x="0" y="0"/>
          <a:ext cx="0" cy="0"/>
          <a:chOff x="0" y="0"/>
          <a:chExt cx="0" cy="0"/>
        </a:xfrm>
      </p:grpSpPr>
      <p:sp>
        <p:nvSpPr>
          <p:cNvPr id="2274" name="Google Shape;2274;p130"/>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Feb.-2022</a:t>
            </a:r>
            <a:endParaRPr b="1" sz="800">
              <a:solidFill>
                <a:schemeClr val="dk1"/>
              </a:solidFill>
              <a:latin typeface="Times New Roman"/>
              <a:ea typeface="Times New Roman"/>
              <a:cs typeface="Times New Roman"/>
              <a:sym typeface="Times New Roman"/>
            </a:endParaRPr>
          </a:p>
        </p:txBody>
      </p:sp>
      <p:sp>
        <p:nvSpPr>
          <p:cNvPr id="2275" name="Google Shape;2275;p130"/>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Computer Networks</a:t>
            </a:r>
            <a:endParaRPr b="1" sz="800">
              <a:solidFill>
                <a:schemeClr val="dk1"/>
              </a:solidFill>
              <a:latin typeface="Times New Roman"/>
              <a:ea typeface="Times New Roman"/>
              <a:cs typeface="Times New Roman"/>
              <a:sym typeface="Times New Roman"/>
            </a:endParaRPr>
          </a:p>
        </p:txBody>
      </p:sp>
      <p:sp>
        <p:nvSpPr>
          <p:cNvPr id="2276" name="Google Shape;2276;p130"/>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US" sz="900">
                <a:solidFill>
                  <a:schemeClr val="dk1"/>
                </a:solidFill>
                <a:latin typeface="Times New Roman"/>
                <a:ea typeface="Times New Roman"/>
                <a:cs typeface="Times New Roman"/>
                <a:sym typeface="Times New Roman"/>
              </a:rPr>
              <a:t>‹#›</a:t>
            </a:fld>
            <a:endParaRPr sz="900">
              <a:solidFill>
                <a:schemeClr val="dk1"/>
              </a:solidFill>
              <a:latin typeface="Times New Roman"/>
              <a:ea typeface="Times New Roman"/>
              <a:cs typeface="Times New Roman"/>
              <a:sym typeface="Times New Roman"/>
            </a:endParaRPr>
          </a:p>
        </p:txBody>
      </p:sp>
      <p:sp>
        <p:nvSpPr>
          <p:cNvPr id="2277" name="Google Shape;2277;p130"/>
          <p:cNvSpPr txBox="1"/>
          <p:nvPr>
            <p:ph idx="4294967295" type="title"/>
          </p:nvPr>
        </p:nvSpPr>
        <p:spPr>
          <a:xfrm>
            <a:off x="1295400" y="31750"/>
            <a:ext cx="7848600" cy="4699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Clr>
                <a:srgbClr val="002060"/>
              </a:buClr>
              <a:buSzPts val="3200"/>
              <a:buNone/>
            </a:pPr>
            <a:r>
              <a:rPr b="1" lang="en-US" sz="3200">
                <a:solidFill>
                  <a:srgbClr val="002060"/>
                </a:solidFill>
                <a:latin typeface="Times New Roman"/>
                <a:ea typeface="Times New Roman"/>
                <a:cs typeface="Times New Roman"/>
                <a:sym typeface="Times New Roman"/>
              </a:rPr>
              <a:t>Carrier Sense MA Protocols</a:t>
            </a:r>
            <a:endParaRPr>
              <a:latin typeface="Times New Roman"/>
              <a:ea typeface="Times New Roman"/>
              <a:cs typeface="Times New Roman"/>
              <a:sym typeface="Times New Roman"/>
            </a:endParaRPr>
          </a:p>
        </p:txBody>
      </p:sp>
      <p:pic>
        <p:nvPicPr>
          <p:cNvPr id="2278" name="Google Shape;2278;p130"/>
          <p:cNvPicPr preferRelativeResize="0"/>
          <p:nvPr/>
        </p:nvPicPr>
        <p:blipFill rotWithShape="1">
          <a:blip r:embed="rId3">
            <a:alphaModFix/>
          </a:blip>
          <a:srcRect b="0" l="0" r="0" t="0"/>
          <a:stretch/>
        </p:blipFill>
        <p:spPr>
          <a:xfrm>
            <a:off x="41822" y="47020"/>
            <a:ext cx="538608" cy="564762"/>
          </a:xfrm>
          <a:prstGeom prst="rect">
            <a:avLst/>
          </a:prstGeom>
          <a:noFill/>
          <a:ln>
            <a:noFill/>
          </a:ln>
        </p:spPr>
      </p:pic>
      <p:sp>
        <p:nvSpPr>
          <p:cNvPr id="2279" name="Google Shape;2279;p130"/>
          <p:cNvSpPr/>
          <p:nvPr/>
        </p:nvSpPr>
        <p:spPr>
          <a:xfrm>
            <a:off x="708420" y="779196"/>
            <a:ext cx="8309456" cy="646331"/>
          </a:xfrm>
          <a:prstGeom prst="rect">
            <a:avLst/>
          </a:prstGeom>
          <a:solidFill>
            <a:srgbClr val="FFE697"/>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800" u="none" cap="none" strike="noStrike">
                <a:solidFill>
                  <a:srgbClr val="212529"/>
                </a:solidFill>
                <a:latin typeface="Arial"/>
                <a:ea typeface="Arial"/>
                <a:cs typeface="Arial"/>
                <a:sym typeface="Arial"/>
              </a:rPr>
              <a:t>But, what to do if the channels are busy? Now, here the </a:t>
            </a:r>
            <a:r>
              <a:rPr b="1" i="0" lang="en-US" sz="1800" u="none" cap="none" strike="noStrike">
                <a:solidFill>
                  <a:srgbClr val="C00000"/>
                </a:solidFill>
                <a:latin typeface="Arial"/>
                <a:ea typeface="Arial"/>
                <a:cs typeface="Arial"/>
                <a:sym typeface="Arial"/>
              </a:rPr>
              <a:t>persistence methods </a:t>
            </a:r>
            <a:r>
              <a:rPr b="0" i="0" lang="en-US" sz="1800" u="none" cap="none" strike="noStrike">
                <a:solidFill>
                  <a:srgbClr val="212529"/>
                </a:solidFill>
                <a:latin typeface="Arial"/>
                <a:ea typeface="Arial"/>
                <a:cs typeface="Arial"/>
                <a:sym typeface="Arial"/>
              </a:rPr>
              <a:t>can be applied to help the station act when the channel is busy or idle.</a:t>
            </a:r>
            <a:endParaRPr b="0" i="0" sz="1800" u="none" cap="none" strike="noStrike">
              <a:solidFill>
                <a:srgbClr val="000000"/>
              </a:solidFill>
              <a:latin typeface="Arial"/>
              <a:ea typeface="Arial"/>
              <a:cs typeface="Arial"/>
              <a:sym typeface="Arial"/>
            </a:endParaRPr>
          </a:p>
        </p:txBody>
      </p:sp>
      <p:pic>
        <p:nvPicPr>
          <p:cNvPr id="2280" name="Google Shape;2280;p130"/>
          <p:cNvPicPr preferRelativeResize="0"/>
          <p:nvPr/>
        </p:nvPicPr>
        <p:blipFill rotWithShape="1">
          <a:blip r:embed="rId4">
            <a:alphaModFix/>
          </a:blip>
          <a:srcRect b="0" l="0" r="0" t="0"/>
          <a:stretch/>
        </p:blipFill>
        <p:spPr>
          <a:xfrm>
            <a:off x="655559" y="1572159"/>
            <a:ext cx="8416290" cy="2329855"/>
          </a:xfrm>
          <a:prstGeom prst="rect">
            <a:avLst/>
          </a:prstGeom>
          <a:noFill/>
          <a:ln>
            <a:noFill/>
          </a:ln>
        </p:spPr>
      </p:pic>
      <p:cxnSp>
        <p:nvCxnSpPr>
          <p:cNvPr id="2281" name="Google Shape;2281;p130"/>
          <p:cNvCxnSpPr/>
          <p:nvPr/>
        </p:nvCxnSpPr>
        <p:spPr>
          <a:xfrm flipH="1" rot="10800000">
            <a:off x="-7737" y="611782"/>
            <a:ext cx="9144000" cy="20782"/>
          </a:xfrm>
          <a:prstGeom prst="straightConnector1">
            <a:avLst/>
          </a:prstGeom>
          <a:noFill/>
          <a:ln cap="flat" cmpd="sng" w="9525">
            <a:solidFill>
              <a:srgbClr val="00B050"/>
            </a:solidFill>
            <a:prstDash val="solid"/>
            <a:round/>
            <a:headEnd len="sm" w="sm" type="none"/>
            <a:tailEnd len="sm" w="sm" type="none"/>
          </a:ln>
        </p:spPr>
      </p:cxnSp>
      <p:sp>
        <p:nvSpPr>
          <p:cNvPr id="2282" name="Google Shape;2282;p130"/>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Times"/>
              <a:ea typeface="Times"/>
              <a:cs typeface="Times"/>
              <a:sym typeface="Times"/>
            </a:endParaRPr>
          </a:p>
        </p:txBody>
      </p:sp>
      <p:cxnSp>
        <p:nvCxnSpPr>
          <p:cNvPr id="2283" name="Google Shape;2283;p130"/>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2284" name="Google Shape;2284;p130"/>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8" name="Shape 2288"/>
        <p:cNvGrpSpPr/>
        <p:nvPr/>
      </p:nvGrpSpPr>
      <p:grpSpPr>
        <a:xfrm>
          <a:off x="0" y="0"/>
          <a:ext cx="0" cy="0"/>
          <a:chOff x="0" y="0"/>
          <a:chExt cx="0" cy="0"/>
        </a:xfrm>
      </p:grpSpPr>
      <p:sp>
        <p:nvSpPr>
          <p:cNvPr id="2289" name="Google Shape;2289;p131"/>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lang="en-US"/>
              <a:t>9/19/2022</a:t>
            </a:r>
            <a:endParaRPr/>
          </a:p>
        </p:txBody>
      </p:sp>
      <p:sp>
        <p:nvSpPr>
          <p:cNvPr id="2290" name="Google Shape;2290;p131"/>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lang="en-US"/>
              <a:t>SY BTech         Computer Networks     Module 2    Sem 3     2022-23</a:t>
            </a:r>
            <a:endParaRPr/>
          </a:p>
        </p:txBody>
      </p:sp>
      <p:sp>
        <p:nvSpPr>
          <p:cNvPr id="2291" name="Google Shape;2291;p131"/>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800"/>
              <a:buNone/>
            </a:pPr>
            <a:fld id="{00000000-1234-1234-1234-123412341234}" type="slidenum">
              <a:rPr lang="en-US"/>
              <a:t>‹#›</a:t>
            </a:fld>
            <a:endParaRPr/>
          </a:p>
        </p:txBody>
      </p:sp>
      <p:sp>
        <p:nvSpPr>
          <p:cNvPr id="2292" name="Google Shape;2292;p131"/>
          <p:cNvSpPr/>
          <p:nvPr/>
        </p:nvSpPr>
        <p:spPr>
          <a:xfrm>
            <a:off x="41077" y="36119"/>
            <a:ext cx="490538" cy="589736"/>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3300"/>
              <a:buFont typeface="Arial"/>
              <a:buNone/>
            </a:pPr>
            <a:r>
              <a:t/>
            </a:r>
            <a:endParaRPr b="0" i="0" sz="3300" u="none" cap="none" strike="noStrike">
              <a:solidFill>
                <a:schemeClr val="dk1"/>
              </a:solidFill>
              <a:latin typeface="Times New Roman"/>
              <a:ea typeface="Times New Roman"/>
              <a:cs typeface="Times New Roman"/>
              <a:sym typeface="Times New Roman"/>
            </a:endParaRPr>
          </a:p>
        </p:txBody>
      </p:sp>
      <p:cxnSp>
        <p:nvCxnSpPr>
          <p:cNvPr id="2293" name="Google Shape;2293;p131"/>
          <p:cNvCxnSpPr/>
          <p:nvPr/>
        </p:nvCxnSpPr>
        <p:spPr>
          <a:xfrm flipH="1" rot="10800000">
            <a:off x="-7737" y="611782"/>
            <a:ext cx="9144000" cy="20782"/>
          </a:xfrm>
          <a:prstGeom prst="straightConnector1">
            <a:avLst/>
          </a:prstGeom>
          <a:noFill/>
          <a:ln cap="flat" cmpd="sng" w="9525">
            <a:solidFill>
              <a:srgbClr val="00B050"/>
            </a:solidFill>
            <a:prstDash val="solid"/>
            <a:round/>
            <a:headEnd len="sm" w="sm" type="none"/>
            <a:tailEnd len="sm" w="sm" type="none"/>
          </a:ln>
        </p:spPr>
      </p:cxnSp>
      <p:sp>
        <p:nvSpPr>
          <p:cNvPr id="2294" name="Google Shape;2294;p131"/>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Times New Roman"/>
              <a:ea typeface="Times New Roman"/>
              <a:cs typeface="Times New Roman"/>
              <a:sym typeface="Times New Roman"/>
            </a:endParaRPr>
          </a:p>
        </p:txBody>
      </p:sp>
      <p:cxnSp>
        <p:nvCxnSpPr>
          <p:cNvPr id="2295" name="Google Shape;2295;p131"/>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2296" name="Google Shape;2296;p131"/>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pic>
        <p:nvPicPr>
          <p:cNvPr id="2297" name="Google Shape;2297;p131"/>
          <p:cNvPicPr preferRelativeResize="0"/>
          <p:nvPr/>
        </p:nvPicPr>
        <p:blipFill rotWithShape="1">
          <a:blip r:embed="rId4">
            <a:alphaModFix/>
          </a:blip>
          <a:srcRect b="0" l="0" r="0" t="0"/>
          <a:stretch/>
        </p:blipFill>
        <p:spPr>
          <a:xfrm>
            <a:off x="773914" y="2530439"/>
            <a:ext cx="4210050" cy="552450"/>
          </a:xfrm>
          <a:prstGeom prst="rect">
            <a:avLst/>
          </a:prstGeom>
          <a:noFill/>
          <a:ln>
            <a:noFill/>
          </a:ln>
        </p:spPr>
      </p:pic>
      <p:pic>
        <p:nvPicPr>
          <p:cNvPr id="2298" name="Google Shape;2298;p131"/>
          <p:cNvPicPr preferRelativeResize="0"/>
          <p:nvPr/>
        </p:nvPicPr>
        <p:blipFill rotWithShape="1">
          <a:blip r:embed="rId5">
            <a:alphaModFix/>
          </a:blip>
          <a:srcRect b="0" l="0" r="0" t="0"/>
          <a:stretch/>
        </p:blipFill>
        <p:spPr>
          <a:xfrm>
            <a:off x="773914" y="779196"/>
            <a:ext cx="3981450" cy="495300"/>
          </a:xfrm>
          <a:prstGeom prst="rect">
            <a:avLst/>
          </a:prstGeom>
          <a:noFill/>
          <a:ln>
            <a:noFill/>
          </a:ln>
        </p:spPr>
      </p:pic>
      <p:pic>
        <p:nvPicPr>
          <p:cNvPr id="2299" name="Google Shape;2299;p131"/>
          <p:cNvPicPr preferRelativeResize="0"/>
          <p:nvPr/>
        </p:nvPicPr>
        <p:blipFill rotWithShape="1">
          <a:blip r:embed="rId6">
            <a:alphaModFix/>
          </a:blip>
          <a:srcRect b="0" l="0" r="0" t="0"/>
          <a:stretch/>
        </p:blipFill>
        <p:spPr>
          <a:xfrm>
            <a:off x="773914" y="1382417"/>
            <a:ext cx="4171950" cy="438150"/>
          </a:xfrm>
          <a:prstGeom prst="rect">
            <a:avLst/>
          </a:prstGeom>
          <a:noFill/>
          <a:ln>
            <a:noFill/>
          </a:ln>
        </p:spPr>
      </p:pic>
      <p:pic>
        <p:nvPicPr>
          <p:cNvPr id="2300" name="Google Shape;2300;p131"/>
          <p:cNvPicPr preferRelativeResize="0"/>
          <p:nvPr/>
        </p:nvPicPr>
        <p:blipFill rotWithShape="1">
          <a:blip r:embed="rId7">
            <a:alphaModFix/>
          </a:blip>
          <a:srcRect b="0" l="0" r="0" t="0"/>
          <a:stretch/>
        </p:blipFill>
        <p:spPr>
          <a:xfrm>
            <a:off x="773914" y="1962611"/>
            <a:ext cx="4552950" cy="438150"/>
          </a:xfrm>
          <a:prstGeom prst="rect">
            <a:avLst/>
          </a:prstGeom>
          <a:noFill/>
          <a:ln>
            <a:noFill/>
          </a:ln>
        </p:spPr>
      </p:pic>
      <p:pic>
        <p:nvPicPr>
          <p:cNvPr id="2301" name="Google Shape;2301;p131"/>
          <p:cNvPicPr preferRelativeResize="0"/>
          <p:nvPr/>
        </p:nvPicPr>
        <p:blipFill rotWithShape="1">
          <a:blip r:embed="rId8">
            <a:alphaModFix/>
          </a:blip>
          <a:srcRect b="0" l="0" r="0" t="0"/>
          <a:stretch/>
        </p:blipFill>
        <p:spPr>
          <a:xfrm>
            <a:off x="773914" y="3253028"/>
            <a:ext cx="7970693" cy="552450"/>
          </a:xfrm>
          <a:prstGeom prst="rect">
            <a:avLst/>
          </a:prstGeom>
          <a:noFill/>
          <a:ln>
            <a:noFill/>
          </a:ln>
        </p:spPr>
      </p:pic>
      <p:pic>
        <p:nvPicPr>
          <p:cNvPr id="2302" name="Google Shape;2302;p131"/>
          <p:cNvPicPr preferRelativeResize="0"/>
          <p:nvPr/>
        </p:nvPicPr>
        <p:blipFill rotWithShape="1">
          <a:blip r:embed="rId9">
            <a:alphaModFix/>
          </a:blip>
          <a:srcRect b="0" l="0" r="0" t="0"/>
          <a:stretch/>
        </p:blipFill>
        <p:spPr>
          <a:xfrm>
            <a:off x="773913" y="3975617"/>
            <a:ext cx="7970693" cy="476250"/>
          </a:xfrm>
          <a:prstGeom prst="rect">
            <a:avLst/>
          </a:prstGeom>
          <a:noFill/>
          <a:ln>
            <a:noFill/>
          </a:ln>
        </p:spPr>
      </p:pic>
      <p:sp>
        <p:nvSpPr>
          <p:cNvPr id="2303" name="Google Shape;2303;p131"/>
          <p:cNvSpPr/>
          <p:nvPr/>
        </p:nvSpPr>
        <p:spPr>
          <a:xfrm>
            <a:off x="5071126" y="1321975"/>
            <a:ext cx="3075137"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400" u="none" cap="none" strike="noStrike">
                <a:solidFill>
                  <a:srgbClr val="C00000"/>
                </a:solidFill>
                <a:latin typeface="Times"/>
                <a:ea typeface="Times"/>
                <a:cs typeface="Times"/>
                <a:sym typeface="Times"/>
              </a:rPr>
              <a:t>P</a:t>
            </a:r>
            <a:r>
              <a:rPr b="1" i="0" lang="en-US" sz="2400" u="none" cap="none" strike="noStrike">
                <a:solidFill>
                  <a:srgbClr val="212529"/>
                </a:solidFill>
                <a:latin typeface="Times"/>
                <a:ea typeface="Times"/>
                <a:cs typeface="Times"/>
                <a:sym typeface="Times"/>
              </a:rPr>
              <a:t>----Probability</a:t>
            </a:r>
            <a:endParaRPr b="1" i="0" sz="2400" u="none" cap="none" strike="noStrike">
              <a:solidFill>
                <a:srgbClr val="000000"/>
              </a:solidFill>
              <a:latin typeface="Times"/>
              <a:ea typeface="Times"/>
              <a:cs typeface="Times"/>
              <a:sym typeface="Times"/>
            </a:endParaRPr>
          </a:p>
        </p:txBody>
      </p:sp>
      <p:sp>
        <p:nvSpPr>
          <p:cNvPr id="2304" name="Google Shape;2304;p131"/>
          <p:cNvSpPr/>
          <p:nvPr/>
        </p:nvSpPr>
        <p:spPr>
          <a:xfrm>
            <a:off x="822960" y="-39640"/>
            <a:ext cx="4371710"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3200" u="none" cap="none" strike="noStrike">
                <a:solidFill>
                  <a:srgbClr val="C00000"/>
                </a:solidFill>
                <a:latin typeface="Times"/>
                <a:ea typeface="Times"/>
                <a:cs typeface="Times"/>
                <a:sym typeface="Times"/>
              </a:rPr>
              <a:t>Access Modes in CSMA</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9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9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0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0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0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8" name="Shape 2308"/>
        <p:cNvGrpSpPr/>
        <p:nvPr/>
      </p:nvGrpSpPr>
      <p:grpSpPr>
        <a:xfrm>
          <a:off x="0" y="0"/>
          <a:ext cx="0" cy="0"/>
          <a:chOff x="0" y="0"/>
          <a:chExt cx="0" cy="0"/>
        </a:xfrm>
      </p:grpSpPr>
      <p:sp>
        <p:nvSpPr>
          <p:cNvPr id="2309" name="Google Shape;2309;p132"/>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lang="en-US"/>
              <a:t>9/19/2022</a:t>
            </a:r>
            <a:endParaRPr/>
          </a:p>
        </p:txBody>
      </p:sp>
      <p:sp>
        <p:nvSpPr>
          <p:cNvPr id="2310" name="Google Shape;2310;p132"/>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lang="en-US"/>
              <a:t>SY BTech         Computer Networks     Module 2    Sem 3     2022-23</a:t>
            </a:r>
            <a:endParaRPr/>
          </a:p>
        </p:txBody>
      </p:sp>
      <p:sp>
        <p:nvSpPr>
          <p:cNvPr id="2311" name="Google Shape;2311;p132"/>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800"/>
              <a:buNone/>
            </a:pPr>
            <a:fld id="{00000000-1234-1234-1234-123412341234}" type="slidenum">
              <a:rPr lang="en-US"/>
              <a:t>‹#›</a:t>
            </a:fld>
            <a:endParaRPr/>
          </a:p>
        </p:txBody>
      </p:sp>
      <p:sp>
        <p:nvSpPr>
          <p:cNvPr id="2312" name="Google Shape;2312;p132"/>
          <p:cNvSpPr/>
          <p:nvPr/>
        </p:nvSpPr>
        <p:spPr>
          <a:xfrm>
            <a:off x="698938" y="102968"/>
            <a:ext cx="8150772"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400" u="none" cap="none" strike="noStrike">
                <a:solidFill>
                  <a:srgbClr val="273239"/>
                </a:solidFill>
                <a:latin typeface="Arial"/>
                <a:ea typeface="Arial"/>
                <a:cs typeface="Arial"/>
                <a:sym typeface="Arial"/>
              </a:rPr>
              <a:t>Difference between 1-persistent, p-persistent and Non-persistent CSMA</a:t>
            </a:r>
            <a:endParaRPr b="0" i="0" sz="1400" u="none" cap="none" strike="noStrike">
              <a:solidFill>
                <a:srgbClr val="000000"/>
              </a:solidFill>
              <a:latin typeface="Arial"/>
              <a:ea typeface="Arial"/>
              <a:cs typeface="Arial"/>
              <a:sym typeface="Arial"/>
            </a:endParaRPr>
          </a:p>
        </p:txBody>
      </p:sp>
      <p:graphicFrame>
        <p:nvGraphicFramePr>
          <p:cNvPr id="2313" name="Google Shape;2313;p132"/>
          <p:cNvGraphicFramePr/>
          <p:nvPr/>
        </p:nvGraphicFramePr>
        <p:xfrm>
          <a:off x="497804" y="468868"/>
          <a:ext cx="3000000" cy="3000000"/>
        </p:xfrm>
        <a:graphic>
          <a:graphicData uri="http://schemas.openxmlformats.org/drawingml/2006/table">
            <a:tbl>
              <a:tblPr>
                <a:noFill/>
                <a:tableStyleId>{54649D39-2450-452C-8324-794EEC37609D}</a:tableStyleId>
              </a:tblPr>
              <a:tblGrid>
                <a:gridCol w="962125"/>
                <a:gridCol w="2092550"/>
                <a:gridCol w="2472000"/>
                <a:gridCol w="2982875"/>
              </a:tblGrid>
              <a:tr h="165650">
                <a:tc>
                  <a:txBody>
                    <a:bodyPr/>
                    <a:lstStyle/>
                    <a:p>
                      <a:pPr indent="0" lvl="0" marL="0" marR="0" rtl="0" algn="l">
                        <a:lnSpc>
                          <a:spcPct val="107000"/>
                        </a:lnSpc>
                        <a:spcBef>
                          <a:spcPts val="0"/>
                        </a:spcBef>
                        <a:spcAft>
                          <a:spcPts val="0"/>
                        </a:spcAft>
                        <a:buNone/>
                      </a:pPr>
                      <a:r>
                        <a:rPr lang="en-US" sz="1400" u="none" cap="none" strike="noStrike">
                          <a:latin typeface="Times"/>
                          <a:ea typeface="Times"/>
                          <a:cs typeface="Times"/>
                          <a:sym typeface="Times"/>
                        </a:rPr>
                        <a:t>Parameter</a:t>
                      </a:r>
                      <a:endParaRPr sz="1400" u="none" cap="none" strike="noStrike">
                        <a:latin typeface="Times"/>
                        <a:ea typeface="Times"/>
                        <a:cs typeface="Times"/>
                        <a:sym typeface="Times"/>
                      </a:endParaRPr>
                    </a:p>
                  </a:txBody>
                  <a:tcPr marT="24975" marB="24975" marR="24975" marL="24975" anchor="ctr"/>
                </a:tc>
                <a:tc>
                  <a:txBody>
                    <a:bodyPr/>
                    <a:lstStyle/>
                    <a:p>
                      <a:pPr indent="0" lvl="0" marL="0" marR="0" rtl="0" algn="l">
                        <a:lnSpc>
                          <a:spcPct val="107000"/>
                        </a:lnSpc>
                        <a:spcBef>
                          <a:spcPts val="0"/>
                        </a:spcBef>
                        <a:spcAft>
                          <a:spcPts val="0"/>
                        </a:spcAft>
                        <a:buNone/>
                      </a:pPr>
                      <a:r>
                        <a:rPr lang="en-US" sz="1400" u="none" cap="none" strike="noStrike">
                          <a:latin typeface="Times"/>
                          <a:ea typeface="Times"/>
                          <a:cs typeface="Times"/>
                          <a:sym typeface="Times"/>
                        </a:rPr>
                        <a:t>1-persistent CSMA</a:t>
                      </a:r>
                      <a:endParaRPr sz="1400" u="none" cap="none" strike="noStrike">
                        <a:latin typeface="Times"/>
                        <a:ea typeface="Times"/>
                        <a:cs typeface="Times"/>
                        <a:sym typeface="Times"/>
                      </a:endParaRPr>
                    </a:p>
                  </a:txBody>
                  <a:tcPr marT="24975" marB="24975" marR="24975" marL="24975" anchor="ctr"/>
                </a:tc>
                <a:tc>
                  <a:txBody>
                    <a:bodyPr/>
                    <a:lstStyle/>
                    <a:p>
                      <a:pPr indent="0" lvl="0" marL="0" marR="0" rtl="0" algn="l">
                        <a:lnSpc>
                          <a:spcPct val="107000"/>
                        </a:lnSpc>
                        <a:spcBef>
                          <a:spcPts val="0"/>
                        </a:spcBef>
                        <a:spcAft>
                          <a:spcPts val="0"/>
                        </a:spcAft>
                        <a:buNone/>
                      </a:pPr>
                      <a:r>
                        <a:rPr lang="en-US" sz="1400" u="none" cap="none" strike="noStrike">
                          <a:latin typeface="Times"/>
                          <a:ea typeface="Times"/>
                          <a:cs typeface="Times"/>
                          <a:sym typeface="Times"/>
                        </a:rPr>
                        <a:t>p-persistent CSMA</a:t>
                      </a:r>
                      <a:endParaRPr sz="1400" u="none" cap="none" strike="noStrike">
                        <a:latin typeface="Times"/>
                        <a:ea typeface="Times"/>
                        <a:cs typeface="Times"/>
                        <a:sym typeface="Times"/>
                      </a:endParaRPr>
                    </a:p>
                  </a:txBody>
                  <a:tcPr marT="24975" marB="24975" marR="24975" marL="24975" anchor="ctr"/>
                </a:tc>
                <a:tc>
                  <a:txBody>
                    <a:bodyPr/>
                    <a:lstStyle/>
                    <a:p>
                      <a:pPr indent="0" lvl="0" marL="0" marR="0" rtl="0" algn="l">
                        <a:lnSpc>
                          <a:spcPct val="107000"/>
                        </a:lnSpc>
                        <a:spcBef>
                          <a:spcPts val="0"/>
                        </a:spcBef>
                        <a:spcAft>
                          <a:spcPts val="0"/>
                        </a:spcAft>
                        <a:buNone/>
                      </a:pPr>
                      <a:r>
                        <a:rPr lang="en-US" sz="1400" u="none" cap="none" strike="noStrike">
                          <a:latin typeface="Times"/>
                          <a:ea typeface="Times"/>
                          <a:cs typeface="Times"/>
                          <a:sym typeface="Times"/>
                        </a:rPr>
                        <a:t>Non-persistent CSMA </a:t>
                      </a:r>
                      <a:r>
                        <a:rPr b="1" lang="en-US" sz="1400" u="none" cap="none" strike="noStrike">
                          <a:solidFill>
                            <a:srgbClr val="C00000"/>
                          </a:solidFill>
                          <a:latin typeface="Times"/>
                          <a:ea typeface="Times"/>
                          <a:cs typeface="Times"/>
                          <a:sym typeface="Times"/>
                        </a:rPr>
                        <a:t>(Zero-0)</a:t>
                      </a:r>
                      <a:endParaRPr b="1" sz="1400" u="none" cap="none" strike="noStrike">
                        <a:solidFill>
                          <a:srgbClr val="C00000"/>
                        </a:solidFill>
                        <a:latin typeface="Times"/>
                        <a:ea typeface="Times"/>
                        <a:cs typeface="Times"/>
                        <a:sym typeface="Times"/>
                      </a:endParaRPr>
                    </a:p>
                  </a:txBody>
                  <a:tcPr marT="24975" marB="24975" marR="24975" marL="24975" anchor="ctr"/>
                </a:tc>
              </a:tr>
              <a:tr h="417525">
                <a:tc>
                  <a:txBody>
                    <a:bodyPr/>
                    <a:lstStyle/>
                    <a:p>
                      <a:pPr indent="0" lvl="0" marL="0" marR="0" rtl="0" algn="l">
                        <a:lnSpc>
                          <a:spcPct val="107000"/>
                        </a:lnSpc>
                        <a:spcBef>
                          <a:spcPts val="0"/>
                        </a:spcBef>
                        <a:spcAft>
                          <a:spcPts val="0"/>
                        </a:spcAft>
                        <a:buNone/>
                      </a:pPr>
                      <a:r>
                        <a:rPr lang="en-US" sz="1300" u="none" cap="none" strike="noStrike">
                          <a:latin typeface="Times"/>
                          <a:ea typeface="Times"/>
                          <a:cs typeface="Times"/>
                          <a:sym typeface="Times"/>
                        </a:rPr>
                        <a:t>Carrier Sense</a:t>
                      </a:r>
                      <a:endParaRPr sz="1300" u="none" cap="none" strike="noStrike">
                        <a:latin typeface="Times"/>
                        <a:ea typeface="Times"/>
                        <a:cs typeface="Times"/>
                        <a:sym typeface="Times"/>
                      </a:endParaRPr>
                    </a:p>
                  </a:txBody>
                  <a:tcPr marT="35225" marB="35225" marR="24975" marL="24975" anchor="ctr"/>
                </a:tc>
                <a:tc>
                  <a:txBody>
                    <a:bodyPr/>
                    <a:lstStyle/>
                    <a:p>
                      <a:pPr indent="0" lvl="0" marL="0" marR="0" rtl="0" algn="l">
                        <a:lnSpc>
                          <a:spcPct val="107000"/>
                        </a:lnSpc>
                        <a:spcBef>
                          <a:spcPts val="0"/>
                        </a:spcBef>
                        <a:spcAft>
                          <a:spcPts val="0"/>
                        </a:spcAft>
                        <a:buNone/>
                      </a:pPr>
                      <a:r>
                        <a:rPr lang="en-US" sz="1300" u="none" cap="none" strike="noStrike">
                          <a:latin typeface="Times"/>
                          <a:ea typeface="Times"/>
                          <a:cs typeface="Times"/>
                          <a:sym typeface="Times"/>
                        </a:rPr>
                        <a:t>It sends with the </a:t>
                      </a:r>
                      <a:r>
                        <a:rPr b="1" lang="en-US" sz="1300" u="none" cap="none" strike="noStrike">
                          <a:solidFill>
                            <a:srgbClr val="C00000"/>
                          </a:solidFill>
                          <a:latin typeface="Times"/>
                          <a:ea typeface="Times"/>
                          <a:cs typeface="Times"/>
                          <a:sym typeface="Times"/>
                        </a:rPr>
                        <a:t>probability of 1 </a:t>
                      </a:r>
                      <a:r>
                        <a:rPr lang="en-US" sz="1300" u="none" cap="none" strike="noStrike">
                          <a:latin typeface="Times"/>
                          <a:ea typeface="Times"/>
                          <a:cs typeface="Times"/>
                          <a:sym typeface="Times"/>
                        </a:rPr>
                        <a:t>when channel is idle.</a:t>
                      </a:r>
                      <a:endParaRPr sz="1300" u="none" cap="none" strike="noStrike">
                        <a:latin typeface="Times"/>
                        <a:ea typeface="Times"/>
                        <a:cs typeface="Times"/>
                        <a:sym typeface="Times"/>
                      </a:endParaRPr>
                    </a:p>
                  </a:txBody>
                  <a:tcPr marT="35225" marB="35225" marR="24975" marL="24975" anchor="ctr"/>
                </a:tc>
                <a:tc>
                  <a:txBody>
                    <a:bodyPr/>
                    <a:lstStyle/>
                    <a:p>
                      <a:pPr indent="0" lvl="0" marL="0" marR="0" rtl="0" algn="l">
                        <a:lnSpc>
                          <a:spcPct val="107000"/>
                        </a:lnSpc>
                        <a:spcBef>
                          <a:spcPts val="0"/>
                        </a:spcBef>
                        <a:spcAft>
                          <a:spcPts val="0"/>
                        </a:spcAft>
                        <a:buNone/>
                      </a:pPr>
                      <a:r>
                        <a:rPr lang="en-US" sz="1300" u="none" cap="none" strike="noStrike">
                          <a:latin typeface="Times"/>
                          <a:ea typeface="Times"/>
                          <a:cs typeface="Times"/>
                          <a:sym typeface="Times"/>
                        </a:rPr>
                        <a:t>It sends with the </a:t>
                      </a:r>
                      <a:r>
                        <a:rPr b="1" lang="en-US" sz="1300" u="none" cap="none" strike="noStrike">
                          <a:solidFill>
                            <a:srgbClr val="C00000"/>
                          </a:solidFill>
                          <a:latin typeface="Times"/>
                          <a:ea typeface="Times"/>
                          <a:cs typeface="Times"/>
                          <a:sym typeface="Times"/>
                        </a:rPr>
                        <a:t>probability of p </a:t>
                      </a:r>
                      <a:r>
                        <a:rPr lang="en-US" sz="1300" u="none" cap="none" strike="noStrike">
                          <a:latin typeface="Times"/>
                          <a:ea typeface="Times"/>
                          <a:cs typeface="Times"/>
                          <a:sym typeface="Times"/>
                        </a:rPr>
                        <a:t>when channel is idle.</a:t>
                      </a:r>
                      <a:endParaRPr sz="1300" u="none" cap="none" strike="noStrike">
                        <a:latin typeface="Times"/>
                        <a:ea typeface="Times"/>
                        <a:cs typeface="Times"/>
                        <a:sym typeface="Times"/>
                      </a:endParaRPr>
                    </a:p>
                  </a:txBody>
                  <a:tcPr marT="35225" marB="35225" marR="24975" marL="24975" anchor="ctr"/>
                </a:tc>
                <a:tc>
                  <a:txBody>
                    <a:bodyPr/>
                    <a:lstStyle/>
                    <a:p>
                      <a:pPr indent="0" lvl="0" marL="0" marR="0" rtl="0" algn="l">
                        <a:lnSpc>
                          <a:spcPct val="107000"/>
                        </a:lnSpc>
                        <a:spcBef>
                          <a:spcPts val="0"/>
                        </a:spcBef>
                        <a:spcAft>
                          <a:spcPts val="0"/>
                        </a:spcAft>
                        <a:buNone/>
                      </a:pPr>
                      <a:r>
                        <a:rPr lang="en-US" sz="1300" u="none" cap="none" strike="noStrike">
                          <a:latin typeface="Times"/>
                          <a:ea typeface="Times"/>
                          <a:cs typeface="Times"/>
                          <a:sym typeface="Times"/>
                        </a:rPr>
                        <a:t>It send when channel is idle.</a:t>
                      </a:r>
                      <a:endParaRPr sz="1300" u="none" cap="none" strike="noStrike">
                        <a:latin typeface="Times"/>
                        <a:ea typeface="Times"/>
                        <a:cs typeface="Times"/>
                        <a:sym typeface="Times"/>
                      </a:endParaRPr>
                    </a:p>
                  </a:txBody>
                  <a:tcPr marT="35225" marB="35225" marR="24975" marL="24975" anchor="ctr"/>
                </a:tc>
              </a:tr>
              <a:tr h="417525">
                <a:tc>
                  <a:txBody>
                    <a:bodyPr/>
                    <a:lstStyle/>
                    <a:p>
                      <a:pPr indent="0" lvl="0" marL="0" marR="0" rtl="0" algn="l">
                        <a:lnSpc>
                          <a:spcPct val="107000"/>
                        </a:lnSpc>
                        <a:spcBef>
                          <a:spcPts val="0"/>
                        </a:spcBef>
                        <a:spcAft>
                          <a:spcPts val="0"/>
                        </a:spcAft>
                        <a:buNone/>
                      </a:pPr>
                      <a:r>
                        <a:rPr lang="en-US" sz="1300" u="none" cap="none" strike="noStrike">
                          <a:latin typeface="Times"/>
                          <a:ea typeface="Times"/>
                          <a:cs typeface="Times"/>
                          <a:sym typeface="Times"/>
                        </a:rPr>
                        <a:t>Waiting</a:t>
                      </a:r>
                      <a:endParaRPr sz="1300" u="none" cap="none" strike="noStrike">
                        <a:latin typeface="Times"/>
                        <a:ea typeface="Times"/>
                        <a:cs typeface="Times"/>
                        <a:sym typeface="Times"/>
                      </a:endParaRPr>
                    </a:p>
                  </a:txBody>
                  <a:tcPr marT="35225" marB="35225" marR="24975" marL="24975" anchor="ctr"/>
                </a:tc>
                <a:tc>
                  <a:txBody>
                    <a:bodyPr/>
                    <a:lstStyle/>
                    <a:p>
                      <a:pPr indent="0" lvl="0" marL="0" marR="0" rtl="0" algn="l">
                        <a:lnSpc>
                          <a:spcPct val="107000"/>
                        </a:lnSpc>
                        <a:spcBef>
                          <a:spcPts val="0"/>
                        </a:spcBef>
                        <a:spcAft>
                          <a:spcPts val="0"/>
                        </a:spcAft>
                        <a:buNone/>
                      </a:pPr>
                      <a:r>
                        <a:rPr lang="en-US" sz="1300" u="none" cap="none" strike="noStrike">
                          <a:latin typeface="Times"/>
                          <a:ea typeface="Times"/>
                          <a:cs typeface="Times"/>
                          <a:sym typeface="Times"/>
                        </a:rPr>
                        <a:t>It </a:t>
                      </a:r>
                      <a:r>
                        <a:rPr b="1" lang="en-US" sz="1300" u="none" cap="none" strike="noStrike">
                          <a:solidFill>
                            <a:srgbClr val="C00000"/>
                          </a:solidFill>
                          <a:latin typeface="Times"/>
                          <a:ea typeface="Times"/>
                          <a:cs typeface="Times"/>
                          <a:sym typeface="Times"/>
                        </a:rPr>
                        <a:t>continuously senses </a:t>
                      </a:r>
                      <a:r>
                        <a:rPr lang="en-US" sz="1300" u="none" cap="none" strike="noStrike">
                          <a:latin typeface="Times"/>
                          <a:ea typeface="Times"/>
                          <a:cs typeface="Times"/>
                          <a:sym typeface="Times"/>
                        </a:rPr>
                        <a:t>the channel or carrier.</a:t>
                      </a:r>
                      <a:endParaRPr sz="1300" u="none" cap="none" strike="noStrike">
                        <a:latin typeface="Times"/>
                        <a:ea typeface="Times"/>
                        <a:cs typeface="Times"/>
                        <a:sym typeface="Times"/>
                      </a:endParaRPr>
                    </a:p>
                  </a:txBody>
                  <a:tcPr marT="35225" marB="35225" marR="24975" marL="24975" anchor="ctr"/>
                </a:tc>
                <a:tc>
                  <a:txBody>
                    <a:bodyPr/>
                    <a:lstStyle/>
                    <a:p>
                      <a:pPr indent="0" lvl="0" marL="0" marR="0" rtl="0" algn="l">
                        <a:lnSpc>
                          <a:spcPct val="107000"/>
                        </a:lnSpc>
                        <a:spcBef>
                          <a:spcPts val="0"/>
                        </a:spcBef>
                        <a:spcAft>
                          <a:spcPts val="0"/>
                        </a:spcAft>
                        <a:buNone/>
                      </a:pPr>
                      <a:r>
                        <a:rPr lang="en-US" sz="1300" u="none" cap="none" strike="noStrike">
                          <a:latin typeface="Times"/>
                          <a:ea typeface="Times"/>
                          <a:cs typeface="Times"/>
                          <a:sym typeface="Times"/>
                        </a:rPr>
                        <a:t>It waits for </a:t>
                      </a:r>
                      <a:r>
                        <a:rPr b="1" lang="en-US" sz="1300" u="none" cap="none" strike="noStrike">
                          <a:solidFill>
                            <a:srgbClr val="C00000"/>
                          </a:solidFill>
                          <a:latin typeface="Times"/>
                          <a:ea typeface="Times"/>
                          <a:cs typeface="Times"/>
                          <a:sym typeface="Times"/>
                        </a:rPr>
                        <a:t>the next time slot</a:t>
                      </a:r>
                      <a:r>
                        <a:rPr lang="en-US" sz="1300" u="none" cap="none" strike="noStrike">
                          <a:latin typeface="Times"/>
                          <a:ea typeface="Times"/>
                          <a:cs typeface="Times"/>
                          <a:sym typeface="Times"/>
                        </a:rPr>
                        <a:t>.</a:t>
                      </a:r>
                      <a:endParaRPr sz="1300" u="none" cap="none" strike="noStrike">
                        <a:latin typeface="Times"/>
                        <a:ea typeface="Times"/>
                        <a:cs typeface="Times"/>
                        <a:sym typeface="Times"/>
                      </a:endParaRPr>
                    </a:p>
                  </a:txBody>
                  <a:tcPr marT="35225" marB="35225" marR="24975" marL="24975" anchor="ctr"/>
                </a:tc>
                <a:tc>
                  <a:txBody>
                    <a:bodyPr/>
                    <a:lstStyle/>
                    <a:p>
                      <a:pPr indent="0" lvl="0" marL="0" marR="0" rtl="0" algn="l">
                        <a:lnSpc>
                          <a:spcPct val="107000"/>
                        </a:lnSpc>
                        <a:spcBef>
                          <a:spcPts val="0"/>
                        </a:spcBef>
                        <a:spcAft>
                          <a:spcPts val="0"/>
                        </a:spcAft>
                        <a:buNone/>
                      </a:pPr>
                      <a:r>
                        <a:rPr lang="en-US" sz="1300" u="none" cap="none" strike="noStrike">
                          <a:latin typeface="Times"/>
                          <a:ea typeface="Times"/>
                          <a:cs typeface="Times"/>
                          <a:sym typeface="Times"/>
                        </a:rPr>
                        <a:t>It will wait for the </a:t>
                      </a:r>
                      <a:r>
                        <a:rPr b="1" i="0" lang="en-US" sz="1300" u="none" cap="none" strike="noStrike">
                          <a:solidFill>
                            <a:srgbClr val="C00000"/>
                          </a:solidFill>
                          <a:latin typeface="Times"/>
                          <a:ea typeface="Times"/>
                          <a:cs typeface="Times"/>
                          <a:sym typeface="Times"/>
                        </a:rPr>
                        <a:t>random amount of time </a:t>
                      </a:r>
                      <a:r>
                        <a:rPr lang="en-US" sz="1300" u="none" cap="none" strike="noStrike">
                          <a:latin typeface="Times"/>
                          <a:ea typeface="Times"/>
                          <a:cs typeface="Times"/>
                          <a:sym typeface="Times"/>
                        </a:rPr>
                        <a:t>to check the carrier.</a:t>
                      </a:r>
                      <a:endParaRPr sz="1300" u="none" cap="none" strike="noStrike">
                        <a:latin typeface="Times"/>
                        <a:ea typeface="Times"/>
                        <a:cs typeface="Times"/>
                        <a:sym typeface="Times"/>
                      </a:endParaRPr>
                    </a:p>
                  </a:txBody>
                  <a:tcPr marT="35225" marB="35225" marR="24975" marL="24975" anchor="ctr"/>
                </a:tc>
              </a:tr>
              <a:tr h="417525">
                <a:tc>
                  <a:txBody>
                    <a:bodyPr/>
                    <a:lstStyle/>
                    <a:p>
                      <a:pPr indent="0" lvl="0" marL="0" marR="0" rtl="0" algn="l">
                        <a:lnSpc>
                          <a:spcPct val="107000"/>
                        </a:lnSpc>
                        <a:spcBef>
                          <a:spcPts val="0"/>
                        </a:spcBef>
                        <a:spcAft>
                          <a:spcPts val="0"/>
                        </a:spcAft>
                        <a:buNone/>
                      </a:pPr>
                      <a:r>
                        <a:rPr lang="en-US" sz="1300" u="none" cap="none" strike="noStrike">
                          <a:latin typeface="Times"/>
                          <a:ea typeface="Times"/>
                          <a:cs typeface="Times"/>
                          <a:sym typeface="Times"/>
                        </a:rPr>
                        <a:t>Chances of Collision</a:t>
                      </a:r>
                      <a:endParaRPr sz="1300" u="none" cap="none" strike="noStrike">
                        <a:latin typeface="Times"/>
                        <a:ea typeface="Times"/>
                        <a:cs typeface="Times"/>
                        <a:sym typeface="Times"/>
                      </a:endParaRPr>
                    </a:p>
                  </a:txBody>
                  <a:tcPr marT="35225" marB="35225" marR="24975" marL="24975" anchor="ctr"/>
                </a:tc>
                <a:tc>
                  <a:txBody>
                    <a:bodyPr/>
                    <a:lstStyle/>
                    <a:p>
                      <a:pPr indent="0" lvl="0" marL="0" marR="0" rtl="0" algn="l">
                        <a:lnSpc>
                          <a:spcPct val="107000"/>
                        </a:lnSpc>
                        <a:spcBef>
                          <a:spcPts val="0"/>
                        </a:spcBef>
                        <a:spcAft>
                          <a:spcPts val="0"/>
                        </a:spcAft>
                        <a:buNone/>
                      </a:pPr>
                      <a:r>
                        <a:rPr lang="en-US" sz="1300" u="none" cap="none" strike="noStrike">
                          <a:latin typeface="Times"/>
                          <a:ea typeface="Times"/>
                          <a:cs typeface="Times"/>
                          <a:sym typeface="Times"/>
                        </a:rPr>
                        <a:t>There is </a:t>
                      </a:r>
                      <a:r>
                        <a:rPr b="1" lang="en-US" sz="1300" u="none" cap="none" strike="noStrike">
                          <a:solidFill>
                            <a:srgbClr val="C00000"/>
                          </a:solidFill>
                          <a:latin typeface="Times"/>
                          <a:ea typeface="Times"/>
                          <a:cs typeface="Times"/>
                          <a:sym typeface="Times"/>
                        </a:rPr>
                        <a:t>highest </a:t>
                      </a:r>
                      <a:r>
                        <a:rPr lang="en-US" sz="1300" u="none" cap="none" strike="noStrike">
                          <a:latin typeface="Times"/>
                          <a:ea typeface="Times"/>
                          <a:cs typeface="Times"/>
                          <a:sym typeface="Times"/>
                        </a:rPr>
                        <a:t>chances of collision in this.</a:t>
                      </a:r>
                      <a:endParaRPr sz="1300" u="none" cap="none" strike="noStrike">
                        <a:latin typeface="Times"/>
                        <a:ea typeface="Times"/>
                        <a:cs typeface="Times"/>
                        <a:sym typeface="Times"/>
                      </a:endParaRPr>
                    </a:p>
                  </a:txBody>
                  <a:tcPr marT="35225" marB="35225" marR="24975" marL="24975" anchor="ctr"/>
                </a:tc>
                <a:tc>
                  <a:txBody>
                    <a:bodyPr/>
                    <a:lstStyle/>
                    <a:p>
                      <a:pPr indent="0" lvl="0" marL="0" marR="0" rtl="0" algn="l">
                        <a:lnSpc>
                          <a:spcPct val="107000"/>
                        </a:lnSpc>
                        <a:spcBef>
                          <a:spcPts val="0"/>
                        </a:spcBef>
                        <a:spcAft>
                          <a:spcPts val="0"/>
                        </a:spcAft>
                        <a:buNone/>
                      </a:pPr>
                      <a:r>
                        <a:rPr lang="en-US" sz="1300" u="none" cap="none" strike="noStrike">
                          <a:latin typeface="Times"/>
                          <a:ea typeface="Times"/>
                          <a:cs typeface="Times"/>
                          <a:sym typeface="Times"/>
                        </a:rPr>
                        <a:t>Less chances as compared to </a:t>
                      </a:r>
                      <a:r>
                        <a:rPr b="1" lang="en-US" sz="1300" u="none" cap="none" strike="noStrike">
                          <a:latin typeface="Times"/>
                          <a:ea typeface="Times"/>
                          <a:cs typeface="Times"/>
                          <a:sym typeface="Times"/>
                        </a:rPr>
                        <a:t>1-persistence and non-persistence.</a:t>
                      </a:r>
                      <a:endParaRPr b="1" sz="1300" u="none" cap="none" strike="noStrike">
                        <a:latin typeface="Times"/>
                        <a:ea typeface="Times"/>
                        <a:cs typeface="Times"/>
                        <a:sym typeface="Times"/>
                      </a:endParaRPr>
                    </a:p>
                  </a:txBody>
                  <a:tcPr marT="35225" marB="35225" marR="24975" marL="24975" anchor="ctr"/>
                </a:tc>
                <a:tc>
                  <a:txBody>
                    <a:bodyPr/>
                    <a:lstStyle/>
                    <a:p>
                      <a:pPr indent="0" lvl="0" marL="0" marR="0" rtl="0" algn="l">
                        <a:lnSpc>
                          <a:spcPct val="107000"/>
                        </a:lnSpc>
                        <a:spcBef>
                          <a:spcPts val="0"/>
                        </a:spcBef>
                        <a:spcAft>
                          <a:spcPts val="0"/>
                        </a:spcAft>
                        <a:buNone/>
                      </a:pPr>
                      <a:r>
                        <a:rPr lang="en-US" sz="1300" u="none" cap="none" strike="noStrike">
                          <a:latin typeface="Times"/>
                          <a:ea typeface="Times"/>
                          <a:cs typeface="Times"/>
                          <a:sym typeface="Times"/>
                        </a:rPr>
                        <a:t>Less chances as compared to 1-persistence but more than the p-persistence.</a:t>
                      </a:r>
                      <a:endParaRPr sz="1300" u="none" cap="none" strike="noStrike">
                        <a:latin typeface="Times"/>
                        <a:ea typeface="Times"/>
                        <a:cs typeface="Times"/>
                        <a:sym typeface="Times"/>
                      </a:endParaRPr>
                    </a:p>
                  </a:txBody>
                  <a:tcPr marT="35225" marB="35225" marR="24975" marL="24975" anchor="ctr"/>
                </a:tc>
              </a:tr>
              <a:tr h="533200">
                <a:tc>
                  <a:txBody>
                    <a:bodyPr/>
                    <a:lstStyle/>
                    <a:p>
                      <a:pPr indent="0" lvl="0" marL="0" marR="0" rtl="0" algn="l">
                        <a:lnSpc>
                          <a:spcPct val="107000"/>
                        </a:lnSpc>
                        <a:spcBef>
                          <a:spcPts val="0"/>
                        </a:spcBef>
                        <a:spcAft>
                          <a:spcPts val="0"/>
                        </a:spcAft>
                        <a:buNone/>
                      </a:pPr>
                      <a:r>
                        <a:rPr lang="en-US" sz="1300" u="none" cap="none" strike="noStrike">
                          <a:latin typeface="Times"/>
                          <a:ea typeface="Times"/>
                          <a:cs typeface="Times"/>
                          <a:sym typeface="Times"/>
                        </a:rPr>
                        <a:t>Utilization</a:t>
                      </a:r>
                      <a:endParaRPr sz="1300" u="none" cap="none" strike="noStrike">
                        <a:latin typeface="Times"/>
                        <a:ea typeface="Times"/>
                        <a:cs typeface="Times"/>
                        <a:sym typeface="Times"/>
                      </a:endParaRPr>
                    </a:p>
                  </a:txBody>
                  <a:tcPr marT="35225" marB="35225" marR="24975" marL="24975" anchor="ctr"/>
                </a:tc>
                <a:tc>
                  <a:txBody>
                    <a:bodyPr/>
                    <a:lstStyle/>
                    <a:p>
                      <a:pPr indent="0" lvl="0" marL="0" marR="0" rtl="0" algn="l">
                        <a:lnSpc>
                          <a:spcPct val="107000"/>
                        </a:lnSpc>
                        <a:spcBef>
                          <a:spcPts val="0"/>
                        </a:spcBef>
                        <a:spcAft>
                          <a:spcPts val="0"/>
                        </a:spcAft>
                        <a:buNone/>
                      </a:pPr>
                      <a:r>
                        <a:rPr lang="en-US" sz="1300" u="none" cap="none" strike="noStrike">
                          <a:latin typeface="Times"/>
                          <a:ea typeface="Times"/>
                          <a:cs typeface="Times"/>
                          <a:sym typeface="Times"/>
                        </a:rPr>
                        <a:t>It’s utilization is above ALOHA as frames are only sent when the channel is idle.</a:t>
                      </a:r>
                      <a:endParaRPr sz="1300" u="none" cap="none" strike="noStrike">
                        <a:latin typeface="Times"/>
                        <a:ea typeface="Times"/>
                        <a:cs typeface="Times"/>
                        <a:sym typeface="Times"/>
                      </a:endParaRPr>
                    </a:p>
                  </a:txBody>
                  <a:tcPr marT="35225" marB="35225" marR="24975" marL="24975" anchor="ctr"/>
                </a:tc>
                <a:tc>
                  <a:txBody>
                    <a:bodyPr/>
                    <a:lstStyle/>
                    <a:p>
                      <a:pPr indent="0" lvl="0" marL="0" marR="0" rtl="0" algn="l">
                        <a:lnSpc>
                          <a:spcPct val="107000"/>
                        </a:lnSpc>
                        <a:spcBef>
                          <a:spcPts val="0"/>
                        </a:spcBef>
                        <a:spcAft>
                          <a:spcPts val="0"/>
                        </a:spcAft>
                        <a:buNone/>
                      </a:pPr>
                      <a:r>
                        <a:rPr lang="en-US" sz="1300" u="none" cap="none" strike="noStrike">
                          <a:latin typeface="Times"/>
                          <a:ea typeface="Times"/>
                          <a:cs typeface="Times"/>
                          <a:sym typeface="Times"/>
                        </a:rPr>
                        <a:t>It’s utilization is depend upon the probability p.</a:t>
                      </a:r>
                      <a:endParaRPr sz="1300" u="none" cap="none" strike="noStrike">
                        <a:latin typeface="Times"/>
                        <a:ea typeface="Times"/>
                        <a:cs typeface="Times"/>
                        <a:sym typeface="Times"/>
                      </a:endParaRPr>
                    </a:p>
                  </a:txBody>
                  <a:tcPr marT="35225" marB="35225" marR="24975" marL="24975" anchor="ctr"/>
                </a:tc>
                <a:tc>
                  <a:txBody>
                    <a:bodyPr/>
                    <a:lstStyle/>
                    <a:p>
                      <a:pPr indent="0" lvl="0" marL="0" marR="0" rtl="0" algn="l">
                        <a:lnSpc>
                          <a:spcPct val="107000"/>
                        </a:lnSpc>
                        <a:spcBef>
                          <a:spcPts val="0"/>
                        </a:spcBef>
                        <a:spcAft>
                          <a:spcPts val="0"/>
                        </a:spcAft>
                        <a:buNone/>
                      </a:pPr>
                      <a:r>
                        <a:rPr lang="en-US" sz="1300" u="none" cap="none" strike="noStrike">
                          <a:latin typeface="Times"/>
                          <a:ea typeface="Times"/>
                          <a:cs typeface="Times"/>
                          <a:sym typeface="Times"/>
                        </a:rPr>
                        <a:t>It’s utilization is above 1-persistent as not all the stations constantly check the channel at the same time.</a:t>
                      </a:r>
                      <a:endParaRPr sz="1300" u="none" cap="none" strike="noStrike">
                        <a:latin typeface="Times"/>
                        <a:ea typeface="Times"/>
                        <a:cs typeface="Times"/>
                        <a:sym typeface="Times"/>
                      </a:endParaRPr>
                    </a:p>
                  </a:txBody>
                  <a:tcPr marT="35225" marB="35225" marR="24975" marL="24975" anchor="ctr"/>
                </a:tc>
              </a:tr>
              <a:tr h="648900">
                <a:tc>
                  <a:txBody>
                    <a:bodyPr/>
                    <a:lstStyle/>
                    <a:p>
                      <a:pPr indent="0" lvl="0" marL="0" marR="0" rtl="0" algn="l">
                        <a:lnSpc>
                          <a:spcPct val="107000"/>
                        </a:lnSpc>
                        <a:spcBef>
                          <a:spcPts val="0"/>
                        </a:spcBef>
                        <a:spcAft>
                          <a:spcPts val="0"/>
                        </a:spcAft>
                        <a:buNone/>
                      </a:pPr>
                      <a:r>
                        <a:rPr lang="en-US" sz="1300" u="none" cap="none" strike="noStrike">
                          <a:latin typeface="Times"/>
                          <a:ea typeface="Times"/>
                          <a:cs typeface="Times"/>
                          <a:sym typeface="Times"/>
                        </a:rPr>
                        <a:t>Delay Low Load</a:t>
                      </a:r>
                      <a:endParaRPr sz="1300" u="none" cap="none" strike="noStrike">
                        <a:latin typeface="Times"/>
                        <a:ea typeface="Times"/>
                        <a:cs typeface="Times"/>
                        <a:sym typeface="Times"/>
                      </a:endParaRPr>
                    </a:p>
                  </a:txBody>
                  <a:tcPr marT="35225" marB="35225" marR="24975" marL="24975" anchor="ctr"/>
                </a:tc>
                <a:tc>
                  <a:txBody>
                    <a:bodyPr/>
                    <a:lstStyle/>
                    <a:p>
                      <a:pPr indent="0" lvl="0" marL="0" marR="0" rtl="0" algn="l">
                        <a:lnSpc>
                          <a:spcPct val="107000"/>
                        </a:lnSpc>
                        <a:spcBef>
                          <a:spcPts val="0"/>
                        </a:spcBef>
                        <a:spcAft>
                          <a:spcPts val="0"/>
                        </a:spcAft>
                        <a:buNone/>
                      </a:pPr>
                      <a:r>
                        <a:rPr lang="en-US" sz="1300" u="none" cap="none" strike="noStrike">
                          <a:latin typeface="Times"/>
                          <a:ea typeface="Times"/>
                          <a:cs typeface="Times"/>
                          <a:sym typeface="Times"/>
                        </a:rPr>
                        <a:t>It is low as frames are sent when the channel become idle.</a:t>
                      </a:r>
                      <a:endParaRPr sz="1300" u="none" cap="none" strike="noStrike">
                        <a:latin typeface="Times"/>
                        <a:ea typeface="Times"/>
                        <a:cs typeface="Times"/>
                        <a:sym typeface="Times"/>
                      </a:endParaRPr>
                    </a:p>
                  </a:txBody>
                  <a:tcPr marT="35225" marB="35225" marR="24975" marL="24975" anchor="ctr"/>
                </a:tc>
                <a:tc>
                  <a:txBody>
                    <a:bodyPr/>
                    <a:lstStyle/>
                    <a:p>
                      <a:pPr indent="0" lvl="0" marL="0" marR="0" rtl="0" algn="l">
                        <a:lnSpc>
                          <a:spcPct val="107000"/>
                        </a:lnSpc>
                        <a:spcBef>
                          <a:spcPts val="0"/>
                        </a:spcBef>
                        <a:spcAft>
                          <a:spcPts val="0"/>
                        </a:spcAft>
                        <a:buNone/>
                      </a:pPr>
                      <a:r>
                        <a:rPr lang="en-US" sz="1300" u="none" cap="none" strike="noStrike">
                          <a:latin typeface="Times"/>
                          <a:ea typeface="Times"/>
                          <a:cs typeface="Times"/>
                          <a:sym typeface="Times"/>
                        </a:rPr>
                        <a:t>It is large when p is small as station will not always send when channel is idle.</a:t>
                      </a:r>
                      <a:endParaRPr sz="1300" u="none" cap="none" strike="noStrike">
                        <a:latin typeface="Times"/>
                        <a:ea typeface="Times"/>
                        <a:cs typeface="Times"/>
                        <a:sym typeface="Times"/>
                      </a:endParaRPr>
                    </a:p>
                  </a:txBody>
                  <a:tcPr marT="35225" marB="35225" marR="24975" marL="24975" anchor="ctr"/>
                </a:tc>
                <a:tc>
                  <a:txBody>
                    <a:bodyPr/>
                    <a:lstStyle/>
                    <a:p>
                      <a:pPr indent="0" lvl="0" marL="0" marR="0" rtl="0" algn="l">
                        <a:lnSpc>
                          <a:spcPct val="107000"/>
                        </a:lnSpc>
                        <a:spcBef>
                          <a:spcPts val="0"/>
                        </a:spcBef>
                        <a:spcAft>
                          <a:spcPts val="0"/>
                        </a:spcAft>
                        <a:buNone/>
                      </a:pPr>
                      <a:r>
                        <a:rPr lang="en-US" sz="1300" u="none" cap="none" strike="noStrike">
                          <a:latin typeface="Times"/>
                          <a:ea typeface="Times"/>
                          <a:cs typeface="Times"/>
                          <a:sym typeface="Times"/>
                        </a:rPr>
                        <a:t>It is small as station will send whenever channel is found idle but longer than 1-persistent since it checks for the random time when busy.</a:t>
                      </a:r>
                      <a:endParaRPr sz="1300" u="none" cap="none" strike="noStrike">
                        <a:latin typeface="Times"/>
                        <a:ea typeface="Times"/>
                        <a:cs typeface="Times"/>
                        <a:sym typeface="Times"/>
                      </a:endParaRPr>
                    </a:p>
                  </a:txBody>
                  <a:tcPr marT="35225" marB="35225" marR="24975" marL="24975" anchor="ctr"/>
                </a:tc>
              </a:tr>
              <a:tr h="417525">
                <a:tc>
                  <a:txBody>
                    <a:bodyPr/>
                    <a:lstStyle/>
                    <a:p>
                      <a:pPr indent="0" lvl="0" marL="0" marR="0" rtl="0" algn="l">
                        <a:lnSpc>
                          <a:spcPct val="107000"/>
                        </a:lnSpc>
                        <a:spcBef>
                          <a:spcPts val="0"/>
                        </a:spcBef>
                        <a:spcAft>
                          <a:spcPts val="0"/>
                        </a:spcAft>
                        <a:buNone/>
                      </a:pPr>
                      <a:r>
                        <a:rPr lang="en-US" sz="1300" u="none" cap="none" strike="noStrike">
                          <a:latin typeface="Times"/>
                          <a:ea typeface="Times"/>
                          <a:cs typeface="Times"/>
                          <a:sym typeface="Times"/>
                        </a:rPr>
                        <a:t>Delay High Load</a:t>
                      </a:r>
                      <a:endParaRPr sz="1300" u="none" cap="none" strike="noStrike">
                        <a:latin typeface="Times"/>
                        <a:ea typeface="Times"/>
                        <a:cs typeface="Times"/>
                        <a:sym typeface="Times"/>
                      </a:endParaRPr>
                    </a:p>
                  </a:txBody>
                  <a:tcPr marT="35225" marB="35225" marR="24975" marL="24975" anchor="ctr"/>
                </a:tc>
                <a:tc>
                  <a:txBody>
                    <a:bodyPr/>
                    <a:lstStyle/>
                    <a:p>
                      <a:pPr indent="0" lvl="0" marL="0" marR="0" rtl="0" algn="l">
                        <a:lnSpc>
                          <a:spcPct val="107000"/>
                        </a:lnSpc>
                        <a:spcBef>
                          <a:spcPts val="0"/>
                        </a:spcBef>
                        <a:spcAft>
                          <a:spcPts val="0"/>
                        </a:spcAft>
                        <a:buNone/>
                      </a:pPr>
                      <a:r>
                        <a:rPr lang="en-US" sz="1300" u="none" cap="none" strike="noStrike">
                          <a:latin typeface="Times"/>
                          <a:ea typeface="Times"/>
                          <a:cs typeface="Times"/>
                          <a:sym typeface="Times"/>
                        </a:rPr>
                        <a:t>It is high due to collision.</a:t>
                      </a:r>
                      <a:endParaRPr sz="1300" u="none" cap="none" strike="noStrike">
                        <a:latin typeface="Times"/>
                        <a:ea typeface="Times"/>
                        <a:cs typeface="Times"/>
                        <a:sym typeface="Times"/>
                      </a:endParaRPr>
                    </a:p>
                  </a:txBody>
                  <a:tcPr marT="35225" marB="35225" marR="24975" marL="24975" anchor="ctr"/>
                </a:tc>
                <a:tc>
                  <a:txBody>
                    <a:bodyPr/>
                    <a:lstStyle/>
                    <a:p>
                      <a:pPr indent="0" lvl="0" marL="0" marR="0" rtl="0" algn="l">
                        <a:lnSpc>
                          <a:spcPct val="107000"/>
                        </a:lnSpc>
                        <a:spcBef>
                          <a:spcPts val="0"/>
                        </a:spcBef>
                        <a:spcAft>
                          <a:spcPts val="0"/>
                        </a:spcAft>
                        <a:buNone/>
                      </a:pPr>
                      <a:r>
                        <a:rPr lang="en-US" sz="1300" u="none" cap="none" strike="noStrike">
                          <a:latin typeface="Times"/>
                          <a:ea typeface="Times"/>
                          <a:cs typeface="Times"/>
                          <a:sym typeface="Times"/>
                        </a:rPr>
                        <a:t>It is large when the probability p of sending is small when channel is idle and channel is rarely idle.</a:t>
                      </a:r>
                      <a:endParaRPr sz="1300" u="none" cap="none" strike="noStrike">
                        <a:latin typeface="Times"/>
                        <a:ea typeface="Times"/>
                        <a:cs typeface="Times"/>
                        <a:sym typeface="Times"/>
                      </a:endParaRPr>
                    </a:p>
                  </a:txBody>
                  <a:tcPr marT="35225" marB="35225" marR="24975" marL="24975" anchor="ctr"/>
                </a:tc>
                <a:tc>
                  <a:txBody>
                    <a:bodyPr/>
                    <a:lstStyle/>
                    <a:p>
                      <a:pPr indent="0" lvl="0" marL="0" marR="0" rtl="0" algn="l">
                        <a:lnSpc>
                          <a:spcPct val="107000"/>
                        </a:lnSpc>
                        <a:spcBef>
                          <a:spcPts val="0"/>
                        </a:spcBef>
                        <a:spcAft>
                          <a:spcPts val="0"/>
                        </a:spcAft>
                        <a:buNone/>
                      </a:pPr>
                      <a:r>
                        <a:rPr lang="en-US" sz="1300" u="none" cap="none" strike="noStrike">
                          <a:latin typeface="Times"/>
                          <a:ea typeface="Times"/>
                          <a:cs typeface="Times"/>
                          <a:sym typeface="Times"/>
                        </a:rPr>
                        <a:t>It is longer than 1-persistent as channel is checked randomly when busy.</a:t>
                      </a:r>
                      <a:endParaRPr sz="1300" u="none" cap="none" strike="noStrike">
                        <a:latin typeface="Times"/>
                        <a:ea typeface="Times"/>
                        <a:cs typeface="Times"/>
                        <a:sym typeface="Times"/>
                      </a:endParaRPr>
                    </a:p>
                  </a:txBody>
                  <a:tcPr marT="35225" marB="35225" marR="24975" marL="24975" anchor="ctr"/>
                </a:tc>
              </a:tr>
            </a:tbl>
          </a:graphicData>
        </a:graphic>
      </p:graphicFrame>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7" name="Shape 2317"/>
        <p:cNvGrpSpPr/>
        <p:nvPr/>
      </p:nvGrpSpPr>
      <p:grpSpPr>
        <a:xfrm>
          <a:off x="0" y="0"/>
          <a:ext cx="0" cy="0"/>
          <a:chOff x="0" y="0"/>
          <a:chExt cx="0" cy="0"/>
        </a:xfrm>
      </p:grpSpPr>
      <p:sp>
        <p:nvSpPr>
          <p:cNvPr id="2318" name="Google Shape;2318;p133"/>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lang="en-US"/>
              <a:t>9/19/2022</a:t>
            </a:r>
            <a:endParaRPr/>
          </a:p>
        </p:txBody>
      </p:sp>
      <p:sp>
        <p:nvSpPr>
          <p:cNvPr id="2319" name="Google Shape;2319;p133"/>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lang="en-US"/>
              <a:t>SY BTech         Computer Networks     Module 2    Sem 3     2022-23</a:t>
            </a:r>
            <a:endParaRPr/>
          </a:p>
        </p:txBody>
      </p:sp>
      <p:sp>
        <p:nvSpPr>
          <p:cNvPr id="2320" name="Google Shape;2320;p133"/>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800"/>
              <a:buNone/>
            </a:pPr>
            <a:fld id="{00000000-1234-1234-1234-123412341234}" type="slidenum">
              <a:rPr lang="en-US"/>
              <a:t>‹#›</a:t>
            </a:fld>
            <a:endParaRPr/>
          </a:p>
        </p:txBody>
      </p:sp>
      <p:pic>
        <p:nvPicPr>
          <p:cNvPr id="2321" name="Google Shape;2321;p133"/>
          <p:cNvPicPr preferRelativeResize="0"/>
          <p:nvPr/>
        </p:nvPicPr>
        <p:blipFill rotWithShape="1">
          <a:blip r:embed="rId3">
            <a:alphaModFix/>
          </a:blip>
          <a:srcRect b="0" l="0" r="0" t="0"/>
          <a:stretch/>
        </p:blipFill>
        <p:spPr>
          <a:xfrm>
            <a:off x="822960" y="125843"/>
            <a:ext cx="7799930" cy="503421"/>
          </a:xfrm>
          <a:prstGeom prst="rect">
            <a:avLst/>
          </a:prstGeom>
          <a:noFill/>
          <a:ln>
            <a:noFill/>
          </a:ln>
        </p:spPr>
      </p:pic>
      <p:pic>
        <p:nvPicPr>
          <p:cNvPr id="2322" name="Google Shape;2322;p133"/>
          <p:cNvPicPr preferRelativeResize="0"/>
          <p:nvPr/>
        </p:nvPicPr>
        <p:blipFill rotWithShape="1">
          <a:blip r:embed="rId4">
            <a:alphaModFix/>
          </a:blip>
          <a:srcRect b="0" l="0" r="0" t="0"/>
          <a:stretch/>
        </p:blipFill>
        <p:spPr>
          <a:xfrm>
            <a:off x="2512948" y="717077"/>
            <a:ext cx="3327413" cy="3883742"/>
          </a:xfrm>
          <a:prstGeom prst="rect">
            <a:avLst/>
          </a:prstGeom>
          <a:noFill/>
          <a:ln>
            <a:noFill/>
          </a:ln>
        </p:spPr>
      </p:pic>
      <p:sp>
        <p:nvSpPr>
          <p:cNvPr id="2323" name="Google Shape;2323;p133"/>
          <p:cNvSpPr/>
          <p:nvPr/>
        </p:nvSpPr>
        <p:spPr>
          <a:xfrm>
            <a:off x="41077" y="36119"/>
            <a:ext cx="490538" cy="589736"/>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3300"/>
              <a:buFont typeface="Arial"/>
              <a:buNone/>
            </a:pPr>
            <a:r>
              <a:t/>
            </a:r>
            <a:endParaRPr b="0" i="0" sz="3300" u="none" cap="none" strike="noStrike">
              <a:solidFill>
                <a:schemeClr val="dk1"/>
              </a:solidFill>
              <a:latin typeface="Times New Roman"/>
              <a:ea typeface="Times New Roman"/>
              <a:cs typeface="Times New Roman"/>
              <a:sym typeface="Times New Roman"/>
            </a:endParaRPr>
          </a:p>
        </p:txBody>
      </p:sp>
      <p:cxnSp>
        <p:nvCxnSpPr>
          <p:cNvPr id="2324" name="Google Shape;2324;p133"/>
          <p:cNvCxnSpPr/>
          <p:nvPr/>
        </p:nvCxnSpPr>
        <p:spPr>
          <a:xfrm flipH="1" rot="10800000">
            <a:off x="-7737" y="611782"/>
            <a:ext cx="9144000" cy="20782"/>
          </a:xfrm>
          <a:prstGeom prst="straightConnector1">
            <a:avLst/>
          </a:prstGeom>
          <a:noFill/>
          <a:ln cap="flat" cmpd="sng" w="9525">
            <a:solidFill>
              <a:srgbClr val="00B050"/>
            </a:solidFill>
            <a:prstDash val="solid"/>
            <a:round/>
            <a:headEnd len="sm" w="sm" type="none"/>
            <a:tailEnd len="sm" w="sm" type="none"/>
          </a:ln>
        </p:spPr>
      </p:cxnSp>
      <p:sp>
        <p:nvSpPr>
          <p:cNvPr id="2325" name="Google Shape;2325;p133"/>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Times New Roman"/>
              <a:ea typeface="Times New Roman"/>
              <a:cs typeface="Times New Roman"/>
              <a:sym typeface="Times New Roman"/>
            </a:endParaRPr>
          </a:p>
        </p:txBody>
      </p:sp>
      <p:cxnSp>
        <p:nvCxnSpPr>
          <p:cNvPr id="2326" name="Google Shape;2326;p133"/>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2327" name="Google Shape;2327;p133"/>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1" name="Shape 2331"/>
        <p:cNvGrpSpPr/>
        <p:nvPr/>
      </p:nvGrpSpPr>
      <p:grpSpPr>
        <a:xfrm>
          <a:off x="0" y="0"/>
          <a:ext cx="0" cy="0"/>
          <a:chOff x="0" y="0"/>
          <a:chExt cx="0" cy="0"/>
        </a:xfrm>
      </p:grpSpPr>
      <p:sp>
        <p:nvSpPr>
          <p:cNvPr id="2332" name="Google Shape;2332;p134"/>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lang="en-US"/>
              <a:t>9/19/2022</a:t>
            </a:r>
            <a:endParaRPr/>
          </a:p>
        </p:txBody>
      </p:sp>
      <p:sp>
        <p:nvSpPr>
          <p:cNvPr id="2333" name="Google Shape;2333;p134"/>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lang="en-US"/>
              <a:t>SY BTech         Computer Networks     Module 2    Sem 3     2022-23</a:t>
            </a:r>
            <a:endParaRPr/>
          </a:p>
        </p:txBody>
      </p:sp>
      <p:sp>
        <p:nvSpPr>
          <p:cNvPr id="2334" name="Google Shape;2334;p134"/>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800"/>
              <a:buNone/>
            </a:pPr>
            <a:fld id="{00000000-1234-1234-1234-123412341234}" type="slidenum">
              <a:rPr lang="en-US"/>
              <a:t>‹#›</a:t>
            </a:fld>
            <a:endParaRPr/>
          </a:p>
        </p:txBody>
      </p:sp>
      <p:pic>
        <p:nvPicPr>
          <p:cNvPr id="2335" name="Google Shape;2335;p134"/>
          <p:cNvPicPr preferRelativeResize="0"/>
          <p:nvPr/>
        </p:nvPicPr>
        <p:blipFill rotWithShape="1">
          <a:blip r:embed="rId3">
            <a:alphaModFix/>
          </a:blip>
          <a:srcRect b="0" l="0" r="0" t="0"/>
          <a:stretch/>
        </p:blipFill>
        <p:spPr>
          <a:xfrm>
            <a:off x="659009" y="3285426"/>
            <a:ext cx="5384439" cy="579437"/>
          </a:xfrm>
          <a:prstGeom prst="rect">
            <a:avLst/>
          </a:prstGeom>
          <a:noFill/>
          <a:ln>
            <a:noFill/>
          </a:ln>
        </p:spPr>
      </p:pic>
      <p:pic>
        <p:nvPicPr>
          <p:cNvPr id="2336" name="Google Shape;2336;p134"/>
          <p:cNvPicPr preferRelativeResize="0"/>
          <p:nvPr/>
        </p:nvPicPr>
        <p:blipFill rotWithShape="1">
          <a:blip r:embed="rId4">
            <a:alphaModFix/>
          </a:blip>
          <a:srcRect b="0" l="0" r="0" t="0"/>
          <a:stretch/>
        </p:blipFill>
        <p:spPr>
          <a:xfrm>
            <a:off x="3657600" y="3970554"/>
            <a:ext cx="1384658" cy="768594"/>
          </a:xfrm>
          <a:prstGeom prst="rect">
            <a:avLst/>
          </a:prstGeom>
          <a:noFill/>
          <a:ln>
            <a:noFill/>
          </a:ln>
        </p:spPr>
      </p:pic>
      <p:sp>
        <p:nvSpPr>
          <p:cNvPr id="2337" name="Google Shape;2337;p134"/>
          <p:cNvSpPr/>
          <p:nvPr/>
        </p:nvSpPr>
        <p:spPr>
          <a:xfrm>
            <a:off x="41077" y="36119"/>
            <a:ext cx="490538" cy="589736"/>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3300"/>
              <a:buFont typeface="Arial"/>
              <a:buNone/>
            </a:pPr>
            <a:r>
              <a:t/>
            </a:r>
            <a:endParaRPr b="0" i="0" sz="3300" u="none" cap="none" strike="noStrike">
              <a:solidFill>
                <a:schemeClr val="dk1"/>
              </a:solidFill>
              <a:latin typeface="Times New Roman"/>
              <a:ea typeface="Times New Roman"/>
              <a:cs typeface="Times New Roman"/>
              <a:sym typeface="Times New Roman"/>
            </a:endParaRPr>
          </a:p>
        </p:txBody>
      </p:sp>
      <p:cxnSp>
        <p:nvCxnSpPr>
          <p:cNvPr id="2338" name="Google Shape;2338;p134"/>
          <p:cNvCxnSpPr/>
          <p:nvPr/>
        </p:nvCxnSpPr>
        <p:spPr>
          <a:xfrm flipH="1" rot="10800000">
            <a:off x="-7737" y="611782"/>
            <a:ext cx="9144000" cy="20782"/>
          </a:xfrm>
          <a:prstGeom prst="straightConnector1">
            <a:avLst/>
          </a:prstGeom>
          <a:noFill/>
          <a:ln cap="flat" cmpd="sng" w="9525">
            <a:solidFill>
              <a:srgbClr val="00B050"/>
            </a:solidFill>
            <a:prstDash val="solid"/>
            <a:round/>
            <a:headEnd len="sm" w="sm" type="none"/>
            <a:tailEnd len="sm" w="sm" type="none"/>
          </a:ln>
        </p:spPr>
      </p:cxnSp>
      <p:sp>
        <p:nvSpPr>
          <p:cNvPr id="2339" name="Google Shape;2339;p134"/>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Times New Roman"/>
              <a:ea typeface="Times New Roman"/>
              <a:cs typeface="Times New Roman"/>
              <a:sym typeface="Times New Roman"/>
            </a:endParaRPr>
          </a:p>
        </p:txBody>
      </p:sp>
      <p:cxnSp>
        <p:nvCxnSpPr>
          <p:cNvPr id="2340" name="Google Shape;2340;p134"/>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2341" name="Google Shape;2341;p134"/>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pic>
        <p:nvPicPr>
          <p:cNvPr id="2342" name="Google Shape;2342;p134"/>
          <p:cNvPicPr preferRelativeResize="0"/>
          <p:nvPr/>
        </p:nvPicPr>
        <p:blipFill rotWithShape="1">
          <a:blip r:embed="rId6">
            <a:alphaModFix/>
          </a:blip>
          <a:srcRect b="0" l="0" r="0" t="0"/>
          <a:stretch/>
        </p:blipFill>
        <p:spPr>
          <a:xfrm>
            <a:off x="2262789" y="77720"/>
            <a:ext cx="3371850" cy="492462"/>
          </a:xfrm>
          <a:prstGeom prst="rect">
            <a:avLst/>
          </a:prstGeom>
          <a:noFill/>
          <a:ln>
            <a:noFill/>
          </a:ln>
        </p:spPr>
      </p:pic>
      <p:pic>
        <p:nvPicPr>
          <p:cNvPr id="2343" name="Google Shape;2343;p134"/>
          <p:cNvPicPr preferRelativeResize="0"/>
          <p:nvPr/>
        </p:nvPicPr>
        <p:blipFill rotWithShape="1">
          <a:blip r:embed="rId7">
            <a:alphaModFix/>
          </a:blip>
          <a:srcRect b="0" l="0" r="0" t="0"/>
          <a:stretch/>
        </p:blipFill>
        <p:spPr>
          <a:xfrm>
            <a:off x="639959" y="735419"/>
            <a:ext cx="5403489" cy="476250"/>
          </a:xfrm>
          <a:prstGeom prst="rect">
            <a:avLst/>
          </a:prstGeom>
          <a:noFill/>
          <a:ln>
            <a:noFill/>
          </a:ln>
        </p:spPr>
      </p:pic>
      <p:pic>
        <p:nvPicPr>
          <p:cNvPr id="2344" name="Google Shape;2344;p134"/>
          <p:cNvPicPr preferRelativeResize="0"/>
          <p:nvPr/>
        </p:nvPicPr>
        <p:blipFill rotWithShape="1">
          <a:blip r:embed="rId8">
            <a:alphaModFix/>
          </a:blip>
          <a:srcRect b="0" l="0" r="0" t="0"/>
          <a:stretch/>
        </p:blipFill>
        <p:spPr>
          <a:xfrm>
            <a:off x="659009" y="1264106"/>
            <a:ext cx="5384439" cy="685800"/>
          </a:xfrm>
          <a:prstGeom prst="rect">
            <a:avLst/>
          </a:prstGeom>
          <a:noFill/>
          <a:ln>
            <a:noFill/>
          </a:ln>
        </p:spPr>
      </p:pic>
      <p:pic>
        <p:nvPicPr>
          <p:cNvPr id="2345" name="Google Shape;2345;p134"/>
          <p:cNvPicPr preferRelativeResize="0"/>
          <p:nvPr/>
        </p:nvPicPr>
        <p:blipFill rotWithShape="1">
          <a:blip r:embed="rId9">
            <a:alphaModFix/>
          </a:blip>
          <a:srcRect b="0" l="0" r="0" t="0"/>
          <a:stretch/>
        </p:blipFill>
        <p:spPr>
          <a:xfrm>
            <a:off x="640521" y="1979585"/>
            <a:ext cx="5402927" cy="685800"/>
          </a:xfrm>
          <a:prstGeom prst="rect">
            <a:avLst/>
          </a:prstGeom>
          <a:noFill/>
          <a:ln>
            <a:noFill/>
          </a:ln>
        </p:spPr>
      </p:pic>
      <p:pic>
        <p:nvPicPr>
          <p:cNvPr id="2346" name="Google Shape;2346;p134"/>
          <p:cNvPicPr preferRelativeResize="0"/>
          <p:nvPr/>
        </p:nvPicPr>
        <p:blipFill rotWithShape="1">
          <a:blip r:embed="rId10">
            <a:alphaModFix/>
          </a:blip>
          <a:srcRect b="0" l="0" r="0" t="0"/>
          <a:stretch/>
        </p:blipFill>
        <p:spPr>
          <a:xfrm>
            <a:off x="654247" y="2677558"/>
            <a:ext cx="5389202" cy="514350"/>
          </a:xfrm>
          <a:prstGeom prst="rect">
            <a:avLst/>
          </a:prstGeom>
          <a:noFill/>
          <a:ln>
            <a:noFill/>
          </a:ln>
        </p:spPr>
      </p:pic>
      <p:pic>
        <p:nvPicPr>
          <p:cNvPr id="2347" name="Google Shape;2347;p134"/>
          <p:cNvPicPr preferRelativeResize="0"/>
          <p:nvPr/>
        </p:nvPicPr>
        <p:blipFill rotWithShape="1">
          <a:blip r:embed="rId11">
            <a:alphaModFix/>
          </a:blip>
          <a:srcRect b="0" l="0" r="0" t="0"/>
          <a:stretch/>
        </p:blipFill>
        <p:spPr>
          <a:xfrm>
            <a:off x="6106550" y="785295"/>
            <a:ext cx="2921836" cy="283026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4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4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4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4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3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3" name="Shape 2353"/>
        <p:cNvGrpSpPr/>
        <p:nvPr/>
      </p:nvGrpSpPr>
      <p:grpSpPr>
        <a:xfrm>
          <a:off x="0" y="0"/>
          <a:ext cx="0" cy="0"/>
          <a:chOff x="0" y="0"/>
          <a:chExt cx="0" cy="0"/>
        </a:xfrm>
      </p:grpSpPr>
      <p:sp>
        <p:nvSpPr>
          <p:cNvPr id="2354" name="Google Shape;2354;p135"/>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Feb.-2022</a:t>
            </a:r>
            <a:endParaRPr b="1" sz="800">
              <a:solidFill>
                <a:schemeClr val="dk1"/>
              </a:solidFill>
              <a:latin typeface="Times New Roman"/>
              <a:ea typeface="Times New Roman"/>
              <a:cs typeface="Times New Roman"/>
              <a:sym typeface="Times New Roman"/>
            </a:endParaRPr>
          </a:p>
        </p:txBody>
      </p:sp>
      <p:sp>
        <p:nvSpPr>
          <p:cNvPr id="2355" name="Google Shape;2355;p135"/>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Computer Networks</a:t>
            </a:r>
            <a:endParaRPr b="1" sz="800">
              <a:solidFill>
                <a:schemeClr val="dk1"/>
              </a:solidFill>
              <a:latin typeface="Times New Roman"/>
              <a:ea typeface="Times New Roman"/>
              <a:cs typeface="Times New Roman"/>
              <a:sym typeface="Times New Roman"/>
            </a:endParaRPr>
          </a:p>
        </p:txBody>
      </p:sp>
      <p:sp>
        <p:nvSpPr>
          <p:cNvPr id="2356" name="Google Shape;2356;p135"/>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US" sz="900">
                <a:solidFill>
                  <a:schemeClr val="dk1"/>
                </a:solidFill>
                <a:latin typeface="Times New Roman"/>
                <a:ea typeface="Times New Roman"/>
                <a:cs typeface="Times New Roman"/>
                <a:sym typeface="Times New Roman"/>
              </a:rPr>
              <a:t>‹#›</a:t>
            </a:fld>
            <a:endParaRPr sz="900">
              <a:solidFill>
                <a:schemeClr val="dk1"/>
              </a:solidFill>
              <a:latin typeface="Times New Roman"/>
              <a:ea typeface="Times New Roman"/>
              <a:cs typeface="Times New Roman"/>
              <a:sym typeface="Times New Roman"/>
            </a:endParaRPr>
          </a:p>
        </p:txBody>
      </p:sp>
      <p:sp>
        <p:nvSpPr>
          <p:cNvPr id="2357" name="Google Shape;2357;p135"/>
          <p:cNvSpPr txBox="1"/>
          <p:nvPr>
            <p:ph idx="4294967295" type="title"/>
          </p:nvPr>
        </p:nvSpPr>
        <p:spPr>
          <a:xfrm>
            <a:off x="1296988" y="747713"/>
            <a:ext cx="7847012" cy="4699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Clr>
                <a:srgbClr val="002060"/>
              </a:buClr>
              <a:buSzPts val="3200"/>
              <a:buNone/>
            </a:pPr>
            <a:r>
              <a:rPr b="1" lang="en-US" sz="3200">
                <a:solidFill>
                  <a:srgbClr val="002060"/>
                </a:solidFill>
                <a:latin typeface="Times New Roman"/>
                <a:ea typeface="Times New Roman"/>
                <a:cs typeface="Times New Roman"/>
                <a:sym typeface="Times New Roman"/>
              </a:rPr>
              <a:t>Carrier Sense Multiple Access (CSMA) </a:t>
            </a:r>
            <a:endParaRPr>
              <a:latin typeface="Times New Roman"/>
              <a:ea typeface="Times New Roman"/>
              <a:cs typeface="Times New Roman"/>
              <a:sym typeface="Times New Roman"/>
            </a:endParaRPr>
          </a:p>
        </p:txBody>
      </p:sp>
      <p:pic>
        <p:nvPicPr>
          <p:cNvPr id="2358" name="Google Shape;2358;p135"/>
          <p:cNvPicPr preferRelativeResize="0"/>
          <p:nvPr/>
        </p:nvPicPr>
        <p:blipFill rotWithShape="1">
          <a:blip r:embed="rId3">
            <a:alphaModFix/>
          </a:blip>
          <a:srcRect b="0" l="0" r="0" t="0"/>
          <a:stretch/>
        </p:blipFill>
        <p:spPr>
          <a:xfrm>
            <a:off x="41821" y="47020"/>
            <a:ext cx="952199" cy="900076"/>
          </a:xfrm>
          <a:prstGeom prst="rect">
            <a:avLst/>
          </a:prstGeom>
          <a:noFill/>
          <a:ln>
            <a:noFill/>
          </a:ln>
        </p:spPr>
      </p:pic>
      <p:pic>
        <p:nvPicPr>
          <p:cNvPr id="2359" name="Google Shape;2359;p135"/>
          <p:cNvPicPr preferRelativeResize="0"/>
          <p:nvPr/>
        </p:nvPicPr>
        <p:blipFill rotWithShape="1">
          <a:blip r:embed="rId4">
            <a:alphaModFix/>
          </a:blip>
          <a:srcRect b="0" l="0" r="0" t="0"/>
          <a:stretch/>
        </p:blipFill>
        <p:spPr>
          <a:xfrm>
            <a:off x="523096" y="1761175"/>
            <a:ext cx="7886248" cy="2329222"/>
          </a:xfrm>
          <a:prstGeom prst="rect">
            <a:avLst/>
          </a:prstGeom>
          <a:noFill/>
          <a:ln>
            <a:noFill/>
          </a:ln>
        </p:spPr>
      </p:pic>
      <p:sp>
        <p:nvSpPr>
          <p:cNvPr id="2360" name="Google Shape;2360;p135"/>
          <p:cNvSpPr txBox="1"/>
          <p:nvPr/>
        </p:nvSpPr>
        <p:spPr>
          <a:xfrm>
            <a:off x="571500" y="1362983"/>
            <a:ext cx="3048000" cy="338554"/>
          </a:xfrm>
          <a:prstGeom prst="rect">
            <a:avLst/>
          </a:prstGeom>
          <a:solidFill>
            <a:srgbClr val="9BC6CE"/>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600" u="none" cap="none" strike="noStrike">
                <a:solidFill>
                  <a:srgbClr val="212529"/>
                </a:solidFill>
                <a:latin typeface="Arial"/>
                <a:ea typeface="Arial"/>
                <a:cs typeface="Arial"/>
                <a:sym typeface="Arial"/>
              </a:rPr>
              <a:t>1-persistent mode</a:t>
            </a:r>
            <a:endParaRPr b="0" i="0" sz="1600" u="none" cap="none" strike="noStrike">
              <a:solidFill>
                <a:srgbClr val="000000"/>
              </a:solidFill>
              <a:latin typeface="Arial"/>
              <a:ea typeface="Arial"/>
              <a:cs typeface="Arial"/>
              <a:sym typeface="Arial"/>
            </a:endParaRPr>
          </a:p>
        </p:txBody>
      </p:sp>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6" name="Shape 2366"/>
        <p:cNvGrpSpPr/>
        <p:nvPr/>
      </p:nvGrpSpPr>
      <p:grpSpPr>
        <a:xfrm>
          <a:off x="0" y="0"/>
          <a:ext cx="0" cy="0"/>
          <a:chOff x="0" y="0"/>
          <a:chExt cx="0" cy="0"/>
        </a:xfrm>
      </p:grpSpPr>
      <p:sp>
        <p:nvSpPr>
          <p:cNvPr id="2367" name="Google Shape;2367;p136"/>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9/19/2022</a:t>
            </a:r>
            <a:endParaRPr b="1" sz="800">
              <a:solidFill>
                <a:schemeClr val="dk1"/>
              </a:solidFill>
              <a:latin typeface="Times New Roman"/>
              <a:ea typeface="Times New Roman"/>
              <a:cs typeface="Times New Roman"/>
              <a:sym typeface="Times New Roman"/>
            </a:endParaRPr>
          </a:p>
        </p:txBody>
      </p:sp>
      <p:sp>
        <p:nvSpPr>
          <p:cNvPr id="2368" name="Google Shape;2368;p136"/>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SY BTech         Computer Networks     Module 2    Sem 3     2022-23</a:t>
            </a:r>
            <a:endParaRPr b="1" sz="800">
              <a:solidFill>
                <a:schemeClr val="dk1"/>
              </a:solidFill>
              <a:latin typeface="Times New Roman"/>
              <a:ea typeface="Times New Roman"/>
              <a:cs typeface="Times New Roman"/>
              <a:sym typeface="Times New Roman"/>
            </a:endParaRPr>
          </a:p>
        </p:txBody>
      </p:sp>
      <p:sp>
        <p:nvSpPr>
          <p:cNvPr id="2369" name="Google Shape;2369;p136"/>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US" sz="900">
                <a:solidFill>
                  <a:schemeClr val="dk1"/>
                </a:solidFill>
                <a:latin typeface="Times New Roman"/>
                <a:ea typeface="Times New Roman"/>
                <a:cs typeface="Times New Roman"/>
                <a:sym typeface="Times New Roman"/>
              </a:rPr>
              <a:t>‹#›</a:t>
            </a:fld>
            <a:endParaRPr sz="900">
              <a:solidFill>
                <a:schemeClr val="dk1"/>
              </a:solidFill>
              <a:latin typeface="Times New Roman"/>
              <a:ea typeface="Times New Roman"/>
              <a:cs typeface="Times New Roman"/>
              <a:sym typeface="Times New Roman"/>
            </a:endParaRPr>
          </a:p>
        </p:txBody>
      </p:sp>
      <p:sp>
        <p:nvSpPr>
          <p:cNvPr id="2370" name="Google Shape;2370;p136"/>
          <p:cNvSpPr txBox="1"/>
          <p:nvPr>
            <p:ph idx="4294967295" type="title"/>
          </p:nvPr>
        </p:nvSpPr>
        <p:spPr>
          <a:xfrm>
            <a:off x="1296988" y="161925"/>
            <a:ext cx="7847012" cy="4699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Clr>
                <a:srgbClr val="002060"/>
              </a:buClr>
              <a:buSzPts val="3200"/>
              <a:buNone/>
            </a:pPr>
            <a:r>
              <a:rPr b="1" lang="en-US" sz="3200">
                <a:solidFill>
                  <a:srgbClr val="002060"/>
                </a:solidFill>
                <a:latin typeface="Times New Roman"/>
                <a:ea typeface="Times New Roman"/>
                <a:cs typeface="Times New Roman"/>
                <a:sym typeface="Times New Roman"/>
              </a:rPr>
              <a:t>CSMA-Carrier Sense MA protocols</a:t>
            </a:r>
            <a:endParaRPr>
              <a:latin typeface="Times New Roman"/>
              <a:ea typeface="Times New Roman"/>
              <a:cs typeface="Times New Roman"/>
              <a:sym typeface="Times New Roman"/>
            </a:endParaRPr>
          </a:p>
        </p:txBody>
      </p:sp>
      <p:sp>
        <p:nvSpPr>
          <p:cNvPr id="2371" name="Google Shape;2371;p136"/>
          <p:cNvSpPr txBox="1"/>
          <p:nvPr/>
        </p:nvSpPr>
        <p:spPr>
          <a:xfrm>
            <a:off x="741774" y="558546"/>
            <a:ext cx="8265592" cy="4070604"/>
          </a:xfrm>
          <a:prstGeom prst="rect">
            <a:avLst/>
          </a:prstGeom>
          <a:noFill/>
          <a:ln>
            <a:noFill/>
          </a:ln>
        </p:spPr>
        <p:txBody>
          <a:bodyPr anchorCtr="0" anchor="t" bIns="34275" lIns="0" spcFirstLastPara="1" rIns="0" wrap="square" tIns="34275">
            <a:noAutofit/>
          </a:bodyPr>
          <a:lstStyle/>
          <a:p>
            <a:pPr indent="0" lvl="0" marL="0" marR="0" rtl="0" algn="l">
              <a:lnSpc>
                <a:spcPct val="90000"/>
              </a:lnSpc>
              <a:spcBef>
                <a:spcPts val="900"/>
              </a:spcBef>
              <a:spcAft>
                <a:spcPts val="0"/>
              </a:spcAft>
              <a:buClr>
                <a:schemeClr val="accent1"/>
              </a:buClr>
              <a:buSzPts val="1400"/>
              <a:buFont typeface="Calibri"/>
              <a:buNone/>
            </a:pPr>
            <a:r>
              <a:rPr b="0" i="0" lang="en-US" sz="2000" u="none" cap="none" strike="noStrike">
                <a:solidFill>
                  <a:schemeClr val="dk1"/>
                </a:solidFill>
                <a:latin typeface="Times New Roman"/>
                <a:ea typeface="Times New Roman"/>
                <a:cs typeface="Times New Roman"/>
                <a:sym typeface="Times New Roman"/>
              </a:rPr>
              <a:t>Protocols in which stations listen for a carrier (i.e. a transmission medium) and act accordingly, e.g. MA protocols used by LANs.</a:t>
            </a:r>
            <a:endParaRPr/>
          </a:p>
          <a:p>
            <a:pPr indent="0" lvl="0" marL="0" marR="0" rtl="0" algn="l">
              <a:lnSpc>
                <a:spcPct val="90000"/>
              </a:lnSpc>
              <a:spcBef>
                <a:spcPts val="900"/>
              </a:spcBef>
              <a:spcAft>
                <a:spcPts val="0"/>
              </a:spcAft>
              <a:buClr>
                <a:schemeClr val="accent1"/>
              </a:buClr>
              <a:buSzPts val="1400"/>
              <a:buFont typeface="Calibri"/>
              <a:buNone/>
            </a:pPr>
            <a:r>
              <a:rPr b="1" i="0" lang="en-US" sz="2000" u="none" cap="none" strike="noStrike">
                <a:solidFill>
                  <a:schemeClr val="dk1"/>
                </a:solidFill>
                <a:latin typeface="Times New Roman"/>
                <a:ea typeface="Times New Roman"/>
                <a:cs typeface="Times New Roman"/>
                <a:sym typeface="Times New Roman"/>
              </a:rPr>
              <a:t>1-Persistent CSMA</a:t>
            </a:r>
            <a:endParaRPr/>
          </a:p>
          <a:p>
            <a:pPr indent="0" lvl="0" marL="0" marR="0" rtl="0" algn="l">
              <a:lnSpc>
                <a:spcPct val="90000"/>
              </a:lnSpc>
              <a:spcBef>
                <a:spcPts val="900"/>
              </a:spcBef>
              <a:spcAft>
                <a:spcPts val="0"/>
              </a:spcAft>
              <a:buClr>
                <a:schemeClr val="accent1"/>
              </a:buClr>
              <a:buSzPts val="1400"/>
              <a:buFont typeface="Calibri"/>
              <a:buNone/>
            </a:pPr>
            <a:r>
              <a:rPr b="0" i="0" lang="en-US" sz="2000" u="none" cap="none" strike="noStrike">
                <a:solidFill>
                  <a:schemeClr val="dk1"/>
                </a:solidFill>
                <a:latin typeface="Times New Roman"/>
                <a:ea typeface="Times New Roman"/>
                <a:cs typeface="Times New Roman"/>
                <a:sym typeface="Times New Roman"/>
              </a:rPr>
              <a:t>When a station has data to send, it listens to the channel.</a:t>
            </a:r>
            <a:endParaRPr/>
          </a:p>
          <a:p>
            <a:pPr indent="0" lvl="0" marL="0" marR="0" rtl="0" algn="l">
              <a:lnSpc>
                <a:spcPct val="90000"/>
              </a:lnSpc>
              <a:spcBef>
                <a:spcPts val="900"/>
              </a:spcBef>
              <a:spcAft>
                <a:spcPts val="0"/>
              </a:spcAft>
              <a:buClr>
                <a:schemeClr val="accent1"/>
              </a:buClr>
              <a:buSzPts val="1400"/>
              <a:buFont typeface="Calibri"/>
              <a:buNone/>
            </a:pPr>
            <a:r>
              <a:rPr b="0" i="0" lang="en-US" sz="2000" u="none" cap="none" strike="noStrike">
                <a:solidFill>
                  <a:schemeClr val="dk1"/>
                </a:solidFill>
                <a:latin typeface="Times New Roman"/>
                <a:ea typeface="Times New Roman"/>
                <a:cs typeface="Times New Roman"/>
                <a:sym typeface="Times New Roman"/>
              </a:rPr>
              <a:t>If the channel is busy, it waits until channel idle.</a:t>
            </a:r>
            <a:endParaRPr/>
          </a:p>
          <a:p>
            <a:pPr indent="0" lvl="0" marL="0" marR="0" rtl="0" algn="l">
              <a:lnSpc>
                <a:spcPct val="90000"/>
              </a:lnSpc>
              <a:spcBef>
                <a:spcPts val="900"/>
              </a:spcBef>
              <a:spcAft>
                <a:spcPts val="0"/>
              </a:spcAft>
              <a:buClr>
                <a:schemeClr val="accent1"/>
              </a:buClr>
              <a:buSzPts val="1400"/>
              <a:buFont typeface="Calibri"/>
              <a:buNone/>
            </a:pPr>
            <a:r>
              <a:rPr b="0" i="0" lang="en-US" sz="2000" u="none" cap="none" strike="noStrike">
                <a:solidFill>
                  <a:schemeClr val="dk1"/>
                </a:solidFill>
                <a:latin typeface="Times New Roman"/>
                <a:ea typeface="Times New Roman"/>
                <a:cs typeface="Times New Roman"/>
                <a:sym typeface="Times New Roman"/>
              </a:rPr>
              <a:t>When the channel is idle, it transmits a frame (with probability = 1).</a:t>
            </a:r>
            <a:endParaRPr/>
          </a:p>
          <a:p>
            <a:pPr indent="0" lvl="0" marL="0" marR="0" rtl="0" algn="l">
              <a:lnSpc>
                <a:spcPct val="90000"/>
              </a:lnSpc>
              <a:spcBef>
                <a:spcPts val="900"/>
              </a:spcBef>
              <a:spcAft>
                <a:spcPts val="0"/>
              </a:spcAft>
              <a:buClr>
                <a:schemeClr val="accent1"/>
              </a:buClr>
              <a:buSzPts val="1400"/>
              <a:buFont typeface="Calibri"/>
              <a:buNone/>
            </a:pPr>
            <a:r>
              <a:rPr b="1" i="0" lang="en-US" sz="2000" u="none" cap="none" strike="noStrike">
                <a:solidFill>
                  <a:schemeClr val="dk1"/>
                </a:solidFill>
                <a:latin typeface="Times New Roman"/>
                <a:ea typeface="Times New Roman"/>
                <a:cs typeface="Times New Roman"/>
                <a:sym typeface="Times New Roman"/>
              </a:rPr>
              <a:t>Propagation delay effect:</a:t>
            </a:r>
            <a:endParaRPr/>
          </a:p>
          <a:p>
            <a:pPr indent="0" lvl="0" marL="0" marR="0" rtl="0" algn="l">
              <a:lnSpc>
                <a:spcPct val="90000"/>
              </a:lnSpc>
              <a:spcBef>
                <a:spcPts val="900"/>
              </a:spcBef>
              <a:spcAft>
                <a:spcPts val="0"/>
              </a:spcAft>
              <a:buClr>
                <a:schemeClr val="accent1"/>
              </a:buClr>
              <a:buSzPts val="1400"/>
              <a:buFont typeface="Calibri"/>
              <a:buNone/>
            </a:pPr>
            <a:r>
              <a:rPr b="0" i="0" lang="en-US" sz="2000" u="none" cap="none" strike="noStrike">
                <a:solidFill>
                  <a:schemeClr val="dk1"/>
                </a:solidFill>
                <a:latin typeface="Times New Roman"/>
                <a:ea typeface="Times New Roman"/>
                <a:cs typeface="Times New Roman"/>
                <a:sym typeface="Times New Roman"/>
              </a:rPr>
              <a:t>At t0, station 1 detects idle and sends a frame.</a:t>
            </a:r>
            <a:endParaRPr/>
          </a:p>
          <a:p>
            <a:pPr indent="0" lvl="0" marL="0" marR="0" rtl="0" algn="l">
              <a:lnSpc>
                <a:spcPct val="90000"/>
              </a:lnSpc>
              <a:spcBef>
                <a:spcPts val="900"/>
              </a:spcBef>
              <a:spcAft>
                <a:spcPts val="0"/>
              </a:spcAft>
              <a:buClr>
                <a:schemeClr val="accent1"/>
              </a:buClr>
              <a:buSzPts val="1400"/>
              <a:buFont typeface="Calibri"/>
              <a:buNone/>
            </a:pPr>
            <a:r>
              <a:rPr b="0" i="0" lang="en-US" sz="2000" u="none" cap="none" strike="noStrike">
                <a:solidFill>
                  <a:schemeClr val="dk1"/>
                </a:solidFill>
                <a:latin typeface="Times New Roman"/>
                <a:ea typeface="Times New Roman"/>
                <a:cs typeface="Times New Roman"/>
                <a:sym typeface="Times New Roman"/>
              </a:rPr>
              <a:t>At t0+τ−ε, station 2 detects idle and sends a frame.2</a:t>
            </a:r>
            <a:endParaRPr/>
          </a:p>
          <a:p>
            <a:pPr indent="0" lvl="0" marL="0" marR="0" rtl="0" algn="l">
              <a:lnSpc>
                <a:spcPct val="90000"/>
              </a:lnSpc>
              <a:spcBef>
                <a:spcPts val="900"/>
              </a:spcBef>
              <a:spcAft>
                <a:spcPts val="0"/>
              </a:spcAft>
              <a:buClr>
                <a:schemeClr val="accent1"/>
              </a:buClr>
              <a:buSzPts val="1400"/>
              <a:buFont typeface="Calibri"/>
              <a:buNone/>
            </a:pPr>
            <a:r>
              <a:rPr b="0" i="0" lang="en-US" sz="2000" u="none" cap="none" strike="noStrike">
                <a:solidFill>
                  <a:schemeClr val="dk1"/>
                </a:solidFill>
                <a:latin typeface="Times New Roman"/>
                <a:ea typeface="Times New Roman"/>
                <a:cs typeface="Times New Roman"/>
                <a:sym typeface="Times New Roman"/>
              </a:rPr>
              <a:t>At t0+τ, station 2 detects collision.</a:t>
            </a:r>
            <a:endParaRPr/>
          </a:p>
          <a:p>
            <a:pPr indent="-228600" lvl="0" marL="457200" marR="0" rtl="0" algn="l">
              <a:lnSpc>
                <a:spcPct val="90000"/>
              </a:lnSpc>
              <a:spcBef>
                <a:spcPts val="900"/>
              </a:spcBef>
              <a:spcAft>
                <a:spcPts val="0"/>
              </a:spcAft>
              <a:buClr>
                <a:schemeClr val="accent1"/>
              </a:buClr>
              <a:buSzPts val="1400"/>
              <a:buFont typeface="Calibri"/>
              <a:buNone/>
            </a:pPr>
            <a:r>
              <a:t/>
            </a:r>
            <a:endParaRPr b="0" i="0" sz="2000" u="none" cap="none" strike="noStrike">
              <a:solidFill>
                <a:schemeClr val="dk1"/>
              </a:solidFill>
              <a:latin typeface="Times New Roman"/>
              <a:ea typeface="Times New Roman"/>
              <a:cs typeface="Times New Roman"/>
              <a:sym typeface="Times New Roman"/>
            </a:endParaRPr>
          </a:p>
        </p:txBody>
      </p:sp>
      <p:sp>
        <p:nvSpPr>
          <p:cNvPr id="2372" name="Google Shape;2372;p136"/>
          <p:cNvSpPr/>
          <p:nvPr/>
        </p:nvSpPr>
        <p:spPr>
          <a:xfrm>
            <a:off x="41077" y="36119"/>
            <a:ext cx="490538" cy="589736"/>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3300"/>
              <a:buFont typeface="Arial"/>
              <a:buNone/>
            </a:pPr>
            <a:r>
              <a:t/>
            </a:r>
            <a:endParaRPr b="0" i="0" sz="3300" u="none" cap="none" strike="noStrike">
              <a:solidFill>
                <a:schemeClr val="dk1"/>
              </a:solidFill>
              <a:latin typeface="Times New Roman"/>
              <a:ea typeface="Times New Roman"/>
              <a:cs typeface="Times New Roman"/>
              <a:sym typeface="Times New Roman"/>
            </a:endParaRPr>
          </a:p>
        </p:txBody>
      </p:sp>
      <p:cxnSp>
        <p:nvCxnSpPr>
          <p:cNvPr id="2373" name="Google Shape;2373;p136"/>
          <p:cNvCxnSpPr/>
          <p:nvPr/>
        </p:nvCxnSpPr>
        <p:spPr>
          <a:xfrm flipH="1" rot="10800000">
            <a:off x="-7737" y="611782"/>
            <a:ext cx="9144000" cy="20782"/>
          </a:xfrm>
          <a:prstGeom prst="straightConnector1">
            <a:avLst/>
          </a:prstGeom>
          <a:noFill/>
          <a:ln cap="flat" cmpd="sng" w="9525">
            <a:solidFill>
              <a:srgbClr val="00B050"/>
            </a:solidFill>
            <a:prstDash val="solid"/>
            <a:round/>
            <a:headEnd len="sm" w="sm" type="none"/>
            <a:tailEnd len="sm" w="sm" type="none"/>
          </a:ln>
        </p:spPr>
      </p:cxnSp>
      <p:sp>
        <p:nvSpPr>
          <p:cNvPr id="2374" name="Google Shape;2374;p136"/>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Times New Roman"/>
              <a:ea typeface="Times New Roman"/>
              <a:cs typeface="Times New Roman"/>
              <a:sym typeface="Times New Roman"/>
            </a:endParaRPr>
          </a:p>
        </p:txBody>
      </p:sp>
      <p:cxnSp>
        <p:nvCxnSpPr>
          <p:cNvPr id="2375" name="Google Shape;2375;p136"/>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2376" name="Google Shape;2376;p136"/>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2" name="Shape 2382"/>
        <p:cNvGrpSpPr/>
        <p:nvPr/>
      </p:nvGrpSpPr>
      <p:grpSpPr>
        <a:xfrm>
          <a:off x="0" y="0"/>
          <a:ext cx="0" cy="0"/>
          <a:chOff x="0" y="0"/>
          <a:chExt cx="0" cy="0"/>
        </a:xfrm>
      </p:grpSpPr>
      <p:sp>
        <p:nvSpPr>
          <p:cNvPr id="2383" name="Google Shape;2383;p137"/>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Feb.-2022</a:t>
            </a:r>
            <a:endParaRPr b="1" sz="800">
              <a:solidFill>
                <a:schemeClr val="dk1"/>
              </a:solidFill>
              <a:latin typeface="Times New Roman"/>
              <a:ea typeface="Times New Roman"/>
              <a:cs typeface="Times New Roman"/>
              <a:sym typeface="Times New Roman"/>
            </a:endParaRPr>
          </a:p>
        </p:txBody>
      </p:sp>
      <p:sp>
        <p:nvSpPr>
          <p:cNvPr id="2384" name="Google Shape;2384;p137"/>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Computer Networks</a:t>
            </a:r>
            <a:endParaRPr b="1" sz="800">
              <a:solidFill>
                <a:schemeClr val="dk1"/>
              </a:solidFill>
              <a:latin typeface="Times New Roman"/>
              <a:ea typeface="Times New Roman"/>
              <a:cs typeface="Times New Roman"/>
              <a:sym typeface="Times New Roman"/>
            </a:endParaRPr>
          </a:p>
        </p:txBody>
      </p:sp>
      <p:sp>
        <p:nvSpPr>
          <p:cNvPr id="2385" name="Google Shape;2385;p137"/>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US" sz="900">
                <a:solidFill>
                  <a:schemeClr val="dk1"/>
                </a:solidFill>
                <a:latin typeface="Times New Roman"/>
                <a:ea typeface="Times New Roman"/>
                <a:cs typeface="Times New Roman"/>
                <a:sym typeface="Times New Roman"/>
              </a:rPr>
              <a:t>‹#›</a:t>
            </a:fld>
            <a:endParaRPr sz="900">
              <a:solidFill>
                <a:schemeClr val="dk1"/>
              </a:solidFill>
              <a:latin typeface="Times New Roman"/>
              <a:ea typeface="Times New Roman"/>
              <a:cs typeface="Times New Roman"/>
              <a:sym typeface="Times New Roman"/>
            </a:endParaRPr>
          </a:p>
        </p:txBody>
      </p:sp>
      <p:sp>
        <p:nvSpPr>
          <p:cNvPr id="2386" name="Google Shape;2386;p137"/>
          <p:cNvSpPr txBox="1"/>
          <p:nvPr>
            <p:ph idx="4294967295" type="title"/>
          </p:nvPr>
        </p:nvSpPr>
        <p:spPr>
          <a:xfrm>
            <a:off x="1296988" y="747713"/>
            <a:ext cx="7847012" cy="4699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Clr>
                <a:srgbClr val="002060"/>
              </a:buClr>
              <a:buSzPts val="3200"/>
              <a:buNone/>
            </a:pPr>
            <a:r>
              <a:rPr b="1" lang="en-US" sz="3200">
                <a:solidFill>
                  <a:srgbClr val="002060"/>
                </a:solidFill>
                <a:latin typeface="Times New Roman"/>
                <a:ea typeface="Times New Roman"/>
                <a:cs typeface="Times New Roman"/>
                <a:sym typeface="Times New Roman"/>
              </a:rPr>
              <a:t>Carrier Sense Multiple Access (CSMA) </a:t>
            </a:r>
            <a:endParaRPr>
              <a:latin typeface="Times New Roman"/>
              <a:ea typeface="Times New Roman"/>
              <a:cs typeface="Times New Roman"/>
              <a:sym typeface="Times New Roman"/>
            </a:endParaRPr>
          </a:p>
        </p:txBody>
      </p:sp>
      <p:pic>
        <p:nvPicPr>
          <p:cNvPr id="2387" name="Google Shape;2387;p137"/>
          <p:cNvPicPr preferRelativeResize="0"/>
          <p:nvPr/>
        </p:nvPicPr>
        <p:blipFill rotWithShape="1">
          <a:blip r:embed="rId3">
            <a:alphaModFix/>
          </a:blip>
          <a:srcRect b="0" l="0" r="0" t="0"/>
          <a:stretch/>
        </p:blipFill>
        <p:spPr>
          <a:xfrm>
            <a:off x="41821" y="47020"/>
            <a:ext cx="952199" cy="900076"/>
          </a:xfrm>
          <a:prstGeom prst="rect">
            <a:avLst/>
          </a:prstGeom>
          <a:noFill/>
          <a:ln>
            <a:noFill/>
          </a:ln>
        </p:spPr>
      </p:pic>
      <p:pic>
        <p:nvPicPr>
          <p:cNvPr id="2388" name="Google Shape;2388;p137"/>
          <p:cNvPicPr preferRelativeResize="0"/>
          <p:nvPr/>
        </p:nvPicPr>
        <p:blipFill rotWithShape="1">
          <a:blip r:embed="rId4">
            <a:alphaModFix/>
          </a:blip>
          <a:srcRect b="0" l="0" r="0" t="0"/>
          <a:stretch/>
        </p:blipFill>
        <p:spPr>
          <a:xfrm>
            <a:off x="517920" y="1921069"/>
            <a:ext cx="7863102" cy="2290453"/>
          </a:xfrm>
          <a:prstGeom prst="rect">
            <a:avLst/>
          </a:prstGeom>
          <a:noFill/>
          <a:ln>
            <a:noFill/>
          </a:ln>
        </p:spPr>
      </p:pic>
      <p:sp>
        <p:nvSpPr>
          <p:cNvPr id="2389" name="Google Shape;2389;p137"/>
          <p:cNvSpPr/>
          <p:nvPr/>
        </p:nvSpPr>
        <p:spPr>
          <a:xfrm>
            <a:off x="517920" y="1450523"/>
            <a:ext cx="2492990" cy="369332"/>
          </a:xfrm>
          <a:prstGeom prst="rect">
            <a:avLst/>
          </a:prstGeom>
          <a:solidFill>
            <a:srgbClr val="9BC6CE"/>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800" u="none" cap="none" strike="noStrike">
                <a:solidFill>
                  <a:srgbClr val="212529"/>
                </a:solidFill>
                <a:latin typeface="Arial"/>
                <a:ea typeface="Arial"/>
                <a:cs typeface="Arial"/>
                <a:sym typeface="Arial"/>
              </a:rPr>
              <a:t>Non-persistent mode</a:t>
            </a:r>
            <a:endParaRPr b="0" i="0" sz="1800" u="none" cap="none" strike="noStrike">
              <a:solidFill>
                <a:srgbClr val="000000"/>
              </a:solidFill>
              <a:latin typeface="Arial"/>
              <a:ea typeface="Arial"/>
              <a:cs typeface="Arial"/>
              <a:sym typeface="Arial"/>
            </a:endParaRPr>
          </a:p>
        </p:txBody>
      </p:sp>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3" name="Shape 2393"/>
        <p:cNvGrpSpPr/>
        <p:nvPr/>
      </p:nvGrpSpPr>
      <p:grpSpPr>
        <a:xfrm>
          <a:off x="0" y="0"/>
          <a:ext cx="0" cy="0"/>
          <a:chOff x="0" y="0"/>
          <a:chExt cx="0" cy="0"/>
        </a:xfrm>
      </p:grpSpPr>
      <p:sp>
        <p:nvSpPr>
          <p:cNvPr id="2394" name="Google Shape;2394;p138"/>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lang="en-US"/>
              <a:t>9/19/2022</a:t>
            </a:r>
            <a:endParaRPr/>
          </a:p>
        </p:txBody>
      </p:sp>
      <p:sp>
        <p:nvSpPr>
          <p:cNvPr id="2395" name="Google Shape;2395;p138"/>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lang="en-US"/>
              <a:t>SY BTech         Computer Networks     Module 2    Sem 3     2022-23</a:t>
            </a:r>
            <a:endParaRPr/>
          </a:p>
        </p:txBody>
      </p:sp>
      <p:sp>
        <p:nvSpPr>
          <p:cNvPr id="2396" name="Google Shape;2396;p138"/>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800"/>
              <a:buNone/>
            </a:pPr>
            <a:fld id="{00000000-1234-1234-1234-123412341234}" type="slidenum">
              <a:rPr lang="en-US"/>
              <a:t>‹#›</a:t>
            </a:fld>
            <a:endParaRPr/>
          </a:p>
        </p:txBody>
      </p:sp>
      <p:pic>
        <p:nvPicPr>
          <p:cNvPr id="2397" name="Google Shape;2397;p138"/>
          <p:cNvPicPr preferRelativeResize="0"/>
          <p:nvPr/>
        </p:nvPicPr>
        <p:blipFill rotWithShape="1">
          <a:blip r:embed="rId3">
            <a:alphaModFix/>
          </a:blip>
          <a:srcRect b="0" l="0" r="0" t="0"/>
          <a:stretch/>
        </p:blipFill>
        <p:spPr>
          <a:xfrm>
            <a:off x="601867" y="178142"/>
            <a:ext cx="8373967" cy="4446748"/>
          </a:xfrm>
          <a:prstGeom prst="rect">
            <a:avLst/>
          </a:prstGeom>
          <a:noFill/>
          <a:ln>
            <a:noFill/>
          </a:ln>
        </p:spPr>
      </p:pic>
      <p:sp>
        <p:nvSpPr>
          <p:cNvPr id="2398" name="Google Shape;2398;p138"/>
          <p:cNvSpPr/>
          <p:nvPr/>
        </p:nvSpPr>
        <p:spPr>
          <a:xfrm>
            <a:off x="1912374" y="-40156"/>
            <a:ext cx="6858000" cy="25391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000" u="none" cap="none" strike="noStrike">
                <a:solidFill>
                  <a:srgbClr val="000000"/>
                </a:solidFill>
                <a:latin typeface="Arial"/>
                <a:ea typeface="Arial"/>
                <a:cs typeface="Arial"/>
                <a:sym typeface="Arial"/>
              </a:rPr>
              <a:t>https://www.youtube.com/watch?v=MAZi6VoekYw&amp;list=PLBlnK6fEyqRgMCUAG0XRw78UA8qnv6jEx&amp;index=72</a:t>
            </a:r>
            <a:endParaRPr/>
          </a:p>
        </p:txBody>
      </p:sp>
      <p:sp>
        <p:nvSpPr>
          <p:cNvPr id="2399" name="Google Shape;2399;p138"/>
          <p:cNvSpPr/>
          <p:nvPr/>
        </p:nvSpPr>
        <p:spPr>
          <a:xfrm>
            <a:off x="41077" y="36119"/>
            <a:ext cx="490538" cy="589736"/>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3300"/>
              <a:buFont typeface="Arial"/>
              <a:buNone/>
            </a:pPr>
            <a:r>
              <a:t/>
            </a:r>
            <a:endParaRPr b="0" i="0" sz="3300" u="none" cap="none" strike="noStrike">
              <a:solidFill>
                <a:schemeClr val="dk1"/>
              </a:solidFill>
              <a:latin typeface="Times New Roman"/>
              <a:ea typeface="Times New Roman"/>
              <a:cs typeface="Times New Roman"/>
              <a:sym typeface="Times New Roman"/>
            </a:endParaRPr>
          </a:p>
        </p:txBody>
      </p:sp>
      <p:cxnSp>
        <p:nvCxnSpPr>
          <p:cNvPr id="2400" name="Google Shape;2400;p138"/>
          <p:cNvCxnSpPr/>
          <p:nvPr/>
        </p:nvCxnSpPr>
        <p:spPr>
          <a:xfrm flipH="1" rot="10800000">
            <a:off x="-7737" y="611782"/>
            <a:ext cx="9144000" cy="20782"/>
          </a:xfrm>
          <a:prstGeom prst="straightConnector1">
            <a:avLst/>
          </a:prstGeom>
          <a:noFill/>
          <a:ln cap="flat" cmpd="sng" w="9525">
            <a:solidFill>
              <a:srgbClr val="00B050"/>
            </a:solidFill>
            <a:prstDash val="solid"/>
            <a:round/>
            <a:headEnd len="sm" w="sm" type="none"/>
            <a:tailEnd len="sm" w="sm" type="none"/>
          </a:ln>
        </p:spPr>
      </p:cxnSp>
      <p:sp>
        <p:nvSpPr>
          <p:cNvPr id="2401" name="Google Shape;2401;p138"/>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Times New Roman"/>
              <a:ea typeface="Times New Roman"/>
              <a:cs typeface="Times New Roman"/>
              <a:sym typeface="Times New Roman"/>
            </a:endParaRPr>
          </a:p>
        </p:txBody>
      </p:sp>
      <p:cxnSp>
        <p:nvCxnSpPr>
          <p:cNvPr id="2402" name="Google Shape;2402;p138"/>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2403" name="Google Shape;2403;p138"/>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7" name="Shape 2407"/>
        <p:cNvGrpSpPr/>
        <p:nvPr/>
      </p:nvGrpSpPr>
      <p:grpSpPr>
        <a:xfrm>
          <a:off x="0" y="0"/>
          <a:ext cx="0" cy="0"/>
          <a:chOff x="0" y="0"/>
          <a:chExt cx="0" cy="0"/>
        </a:xfrm>
      </p:grpSpPr>
      <p:sp>
        <p:nvSpPr>
          <p:cNvPr id="2408" name="Google Shape;2408;p139"/>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lang="en-US"/>
              <a:t>9/19/2022</a:t>
            </a:r>
            <a:endParaRPr/>
          </a:p>
        </p:txBody>
      </p:sp>
      <p:sp>
        <p:nvSpPr>
          <p:cNvPr id="2409" name="Google Shape;2409;p139"/>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lang="en-US"/>
              <a:t>SY BTech         Computer Networks     Module 2    Sem 3     2022-23</a:t>
            </a:r>
            <a:endParaRPr/>
          </a:p>
        </p:txBody>
      </p:sp>
      <p:sp>
        <p:nvSpPr>
          <p:cNvPr id="2410" name="Google Shape;2410;p139"/>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800"/>
              <a:buNone/>
            </a:pPr>
            <a:fld id="{00000000-1234-1234-1234-123412341234}" type="slidenum">
              <a:rPr lang="en-US"/>
              <a:t>‹#›</a:t>
            </a:fld>
            <a:endParaRPr/>
          </a:p>
        </p:txBody>
      </p:sp>
      <p:pic>
        <p:nvPicPr>
          <p:cNvPr id="2411" name="Google Shape;2411;p139"/>
          <p:cNvPicPr preferRelativeResize="0"/>
          <p:nvPr/>
        </p:nvPicPr>
        <p:blipFill rotWithShape="1">
          <a:blip r:embed="rId3">
            <a:alphaModFix/>
          </a:blip>
          <a:srcRect b="0" l="0" r="0" t="0"/>
          <a:stretch/>
        </p:blipFill>
        <p:spPr>
          <a:xfrm>
            <a:off x="708420" y="254584"/>
            <a:ext cx="8225373" cy="4296990"/>
          </a:xfrm>
          <a:prstGeom prst="rect">
            <a:avLst/>
          </a:prstGeom>
          <a:noFill/>
          <a:ln>
            <a:noFill/>
          </a:ln>
        </p:spPr>
      </p:pic>
      <p:sp>
        <p:nvSpPr>
          <p:cNvPr id="2412" name="Google Shape;2412;p139"/>
          <p:cNvSpPr/>
          <p:nvPr/>
        </p:nvSpPr>
        <p:spPr>
          <a:xfrm>
            <a:off x="41077" y="36119"/>
            <a:ext cx="490538" cy="589736"/>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3300"/>
              <a:buFont typeface="Arial"/>
              <a:buNone/>
            </a:pPr>
            <a:r>
              <a:t/>
            </a:r>
            <a:endParaRPr b="0" i="0" sz="3300" u="none" cap="none" strike="noStrike">
              <a:solidFill>
                <a:schemeClr val="dk1"/>
              </a:solidFill>
              <a:latin typeface="Times New Roman"/>
              <a:ea typeface="Times New Roman"/>
              <a:cs typeface="Times New Roman"/>
              <a:sym typeface="Times New Roman"/>
            </a:endParaRPr>
          </a:p>
        </p:txBody>
      </p:sp>
      <p:cxnSp>
        <p:nvCxnSpPr>
          <p:cNvPr id="2413" name="Google Shape;2413;p139"/>
          <p:cNvCxnSpPr/>
          <p:nvPr/>
        </p:nvCxnSpPr>
        <p:spPr>
          <a:xfrm flipH="1" rot="10800000">
            <a:off x="-7737" y="611782"/>
            <a:ext cx="9144000" cy="20782"/>
          </a:xfrm>
          <a:prstGeom prst="straightConnector1">
            <a:avLst/>
          </a:prstGeom>
          <a:noFill/>
          <a:ln cap="flat" cmpd="sng" w="9525">
            <a:solidFill>
              <a:srgbClr val="00B050"/>
            </a:solidFill>
            <a:prstDash val="solid"/>
            <a:round/>
            <a:headEnd len="sm" w="sm" type="none"/>
            <a:tailEnd len="sm" w="sm" type="none"/>
          </a:ln>
        </p:spPr>
      </p:cxnSp>
      <p:sp>
        <p:nvSpPr>
          <p:cNvPr id="2414" name="Google Shape;2414;p139"/>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Times New Roman"/>
              <a:ea typeface="Times New Roman"/>
              <a:cs typeface="Times New Roman"/>
              <a:sym typeface="Times New Roman"/>
            </a:endParaRPr>
          </a:p>
        </p:txBody>
      </p:sp>
      <p:cxnSp>
        <p:nvCxnSpPr>
          <p:cNvPr id="2415" name="Google Shape;2415;p139"/>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2416" name="Google Shape;2416;p139"/>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sp>
        <p:nvSpPr>
          <p:cNvPr id="2417" name="Google Shape;2417;p139"/>
          <p:cNvSpPr/>
          <p:nvPr/>
        </p:nvSpPr>
        <p:spPr>
          <a:xfrm>
            <a:off x="4564263" y="304005"/>
            <a:ext cx="1000595"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chemeClr val="lt1"/>
                </a:solidFill>
                <a:latin typeface="Arial"/>
                <a:ea typeface="Arial"/>
                <a:cs typeface="Arial"/>
                <a:sym typeface="Arial"/>
              </a:rPr>
              <a:t>probability</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14"/>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lang="en-US"/>
              <a:t>9/19/2022</a:t>
            </a:r>
            <a:endParaRPr/>
          </a:p>
        </p:txBody>
      </p:sp>
      <p:sp>
        <p:nvSpPr>
          <p:cNvPr id="296" name="Google Shape;296;p14"/>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lang="en-US"/>
              <a:t>SY BTech         Computer Networks     Module 2    Sem 3     2022-23</a:t>
            </a:r>
            <a:endParaRPr/>
          </a:p>
        </p:txBody>
      </p:sp>
      <p:sp>
        <p:nvSpPr>
          <p:cNvPr id="297" name="Google Shape;297;p14"/>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800"/>
              <a:buNone/>
            </a:pPr>
            <a:fld id="{00000000-1234-1234-1234-123412341234}" type="slidenum">
              <a:rPr lang="en-US"/>
              <a:t>‹#›</a:t>
            </a:fld>
            <a:endParaRPr/>
          </a:p>
        </p:txBody>
      </p:sp>
      <p:pic>
        <p:nvPicPr>
          <p:cNvPr id="298" name="Google Shape;298;p14"/>
          <p:cNvPicPr preferRelativeResize="0"/>
          <p:nvPr/>
        </p:nvPicPr>
        <p:blipFill rotWithShape="1">
          <a:blip r:embed="rId3">
            <a:alphaModFix/>
          </a:blip>
          <a:srcRect b="0" l="0" r="0" t="0"/>
          <a:stretch/>
        </p:blipFill>
        <p:spPr>
          <a:xfrm>
            <a:off x="2399070" y="178579"/>
            <a:ext cx="4129549" cy="1353603"/>
          </a:xfrm>
          <a:prstGeom prst="rect">
            <a:avLst/>
          </a:prstGeom>
          <a:noFill/>
          <a:ln>
            <a:noFill/>
          </a:ln>
        </p:spPr>
      </p:pic>
      <p:pic>
        <p:nvPicPr>
          <p:cNvPr id="299" name="Google Shape;299;p14"/>
          <p:cNvPicPr preferRelativeResize="0"/>
          <p:nvPr/>
        </p:nvPicPr>
        <p:blipFill rotWithShape="1">
          <a:blip r:embed="rId4">
            <a:alphaModFix/>
          </a:blip>
          <a:srcRect b="0" l="0" r="0" t="0"/>
          <a:stretch/>
        </p:blipFill>
        <p:spPr>
          <a:xfrm>
            <a:off x="633702" y="1599402"/>
            <a:ext cx="8460003" cy="3031583"/>
          </a:xfrm>
          <a:prstGeom prst="rect">
            <a:avLst/>
          </a:prstGeom>
          <a:noFill/>
          <a:ln>
            <a:noFill/>
          </a:ln>
        </p:spPr>
      </p:pic>
      <p:sp>
        <p:nvSpPr>
          <p:cNvPr id="300" name="Google Shape;300;p14"/>
          <p:cNvSpPr/>
          <p:nvPr/>
        </p:nvSpPr>
        <p:spPr>
          <a:xfrm>
            <a:off x="41077" y="36119"/>
            <a:ext cx="490538" cy="589736"/>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3300"/>
              <a:buFont typeface="Arial"/>
              <a:buNone/>
            </a:pPr>
            <a:r>
              <a:t/>
            </a:r>
            <a:endParaRPr b="0" i="0" sz="3300" u="none" cap="none" strike="noStrike">
              <a:solidFill>
                <a:schemeClr val="dk1"/>
              </a:solidFill>
              <a:latin typeface="Times New Roman"/>
              <a:ea typeface="Times New Roman"/>
              <a:cs typeface="Times New Roman"/>
              <a:sym typeface="Times New Roman"/>
            </a:endParaRPr>
          </a:p>
        </p:txBody>
      </p:sp>
      <p:cxnSp>
        <p:nvCxnSpPr>
          <p:cNvPr id="301" name="Google Shape;301;p14"/>
          <p:cNvCxnSpPr/>
          <p:nvPr/>
        </p:nvCxnSpPr>
        <p:spPr>
          <a:xfrm flipH="1" rot="10800000">
            <a:off x="-7737" y="611782"/>
            <a:ext cx="9144000" cy="20782"/>
          </a:xfrm>
          <a:prstGeom prst="straightConnector1">
            <a:avLst/>
          </a:prstGeom>
          <a:noFill/>
          <a:ln cap="flat" cmpd="sng" w="9525">
            <a:solidFill>
              <a:srgbClr val="00B050"/>
            </a:solidFill>
            <a:prstDash val="solid"/>
            <a:round/>
            <a:headEnd len="sm" w="sm" type="none"/>
            <a:tailEnd len="sm" w="sm" type="none"/>
          </a:ln>
        </p:spPr>
      </p:cxnSp>
      <p:cxnSp>
        <p:nvCxnSpPr>
          <p:cNvPr id="302" name="Google Shape;302;p14"/>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303" name="Google Shape;303;p14"/>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3" name="Shape 2423"/>
        <p:cNvGrpSpPr/>
        <p:nvPr/>
      </p:nvGrpSpPr>
      <p:grpSpPr>
        <a:xfrm>
          <a:off x="0" y="0"/>
          <a:ext cx="0" cy="0"/>
          <a:chOff x="0" y="0"/>
          <a:chExt cx="0" cy="0"/>
        </a:xfrm>
      </p:grpSpPr>
      <p:sp>
        <p:nvSpPr>
          <p:cNvPr id="2424" name="Google Shape;2424;p140"/>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Feb.-2022</a:t>
            </a:r>
            <a:endParaRPr b="1" sz="800">
              <a:solidFill>
                <a:schemeClr val="dk1"/>
              </a:solidFill>
              <a:latin typeface="Times New Roman"/>
              <a:ea typeface="Times New Roman"/>
              <a:cs typeface="Times New Roman"/>
              <a:sym typeface="Times New Roman"/>
            </a:endParaRPr>
          </a:p>
        </p:txBody>
      </p:sp>
      <p:sp>
        <p:nvSpPr>
          <p:cNvPr id="2425" name="Google Shape;2425;p140"/>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Computer Networks</a:t>
            </a:r>
            <a:endParaRPr b="1" sz="800">
              <a:solidFill>
                <a:schemeClr val="dk1"/>
              </a:solidFill>
              <a:latin typeface="Times New Roman"/>
              <a:ea typeface="Times New Roman"/>
              <a:cs typeface="Times New Roman"/>
              <a:sym typeface="Times New Roman"/>
            </a:endParaRPr>
          </a:p>
        </p:txBody>
      </p:sp>
      <p:sp>
        <p:nvSpPr>
          <p:cNvPr id="2426" name="Google Shape;2426;p140"/>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US" sz="900">
                <a:solidFill>
                  <a:schemeClr val="dk1"/>
                </a:solidFill>
                <a:latin typeface="Times New Roman"/>
                <a:ea typeface="Times New Roman"/>
                <a:cs typeface="Times New Roman"/>
                <a:sym typeface="Times New Roman"/>
              </a:rPr>
              <a:t>‹#›</a:t>
            </a:fld>
            <a:endParaRPr sz="900">
              <a:solidFill>
                <a:schemeClr val="dk1"/>
              </a:solidFill>
              <a:latin typeface="Times New Roman"/>
              <a:ea typeface="Times New Roman"/>
              <a:cs typeface="Times New Roman"/>
              <a:sym typeface="Times New Roman"/>
            </a:endParaRPr>
          </a:p>
        </p:txBody>
      </p:sp>
      <p:sp>
        <p:nvSpPr>
          <p:cNvPr id="2427" name="Google Shape;2427;p140"/>
          <p:cNvSpPr txBox="1"/>
          <p:nvPr>
            <p:ph idx="4294967295" type="title"/>
          </p:nvPr>
        </p:nvSpPr>
        <p:spPr>
          <a:xfrm>
            <a:off x="994020" y="159134"/>
            <a:ext cx="7847012" cy="4699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Clr>
                <a:srgbClr val="002060"/>
              </a:buClr>
              <a:buSzPts val="3200"/>
              <a:buNone/>
            </a:pPr>
            <a:r>
              <a:rPr b="1" lang="en-US" sz="3200">
                <a:solidFill>
                  <a:srgbClr val="002060"/>
                </a:solidFill>
                <a:latin typeface="Times New Roman"/>
                <a:ea typeface="Times New Roman"/>
                <a:cs typeface="Times New Roman"/>
                <a:sym typeface="Times New Roman"/>
              </a:rPr>
              <a:t>Carrier Sense Multiple Access (CSMA) </a:t>
            </a:r>
            <a:endParaRPr>
              <a:latin typeface="Times New Roman"/>
              <a:ea typeface="Times New Roman"/>
              <a:cs typeface="Times New Roman"/>
              <a:sym typeface="Times New Roman"/>
            </a:endParaRPr>
          </a:p>
        </p:txBody>
      </p:sp>
      <p:pic>
        <p:nvPicPr>
          <p:cNvPr id="2428" name="Google Shape;2428;p140"/>
          <p:cNvPicPr preferRelativeResize="0"/>
          <p:nvPr/>
        </p:nvPicPr>
        <p:blipFill rotWithShape="1">
          <a:blip r:embed="rId3">
            <a:alphaModFix/>
          </a:blip>
          <a:srcRect b="0" l="0" r="0" t="0"/>
          <a:stretch/>
        </p:blipFill>
        <p:spPr>
          <a:xfrm>
            <a:off x="41821" y="47020"/>
            <a:ext cx="952199" cy="900076"/>
          </a:xfrm>
          <a:prstGeom prst="rect">
            <a:avLst/>
          </a:prstGeom>
          <a:noFill/>
          <a:ln>
            <a:noFill/>
          </a:ln>
        </p:spPr>
      </p:pic>
      <p:pic>
        <p:nvPicPr>
          <p:cNvPr id="2429" name="Google Shape;2429;p140"/>
          <p:cNvPicPr preferRelativeResize="0"/>
          <p:nvPr/>
        </p:nvPicPr>
        <p:blipFill rotWithShape="1">
          <a:blip r:embed="rId4">
            <a:alphaModFix/>
          </a:blip>
          <a:srcRect b="0" l="0" r="0" t="0"/>
          <a:stretch/>
        </p:blipFill>
        <p:spPr>
          <a:xfrm>
            <a:off x="822960" y="1306565"/>
            <a:ext cx="7760596" cy="3232882"/>
          </a:xfrm>
          <a:prstGeom prst="rect">
            <a:avLst/>
          </a:prstGeom>
          <a:noFill/>
          <a:ln>
            <a:noFill/>
          </a:ln>
        </p:spPr>
      </p:pic>
      <p:sp>
        <p:nvSpPr>
          <p:cNvPr id="2430" name="Google Shape;2430;p140"/>
          <p:cNvSpPr/>
          <p:nvPr/>
        </p:nvSpPr>
        <p:spPr>
          <a:xfrm>
            <a:off x="822960" y="913934"/>
            <a:ext cx="1975221" cy="338554"/>
          </a:xfrm>
          <a:prstGeom prst="rect">
            <a:avLst/>
          </a:prstGeom>
          <a:solidFill>
            <a:srgbClr val="9BC6CE"/>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600" u="none" cap="none" strike="noStrike">
                <a:solidFill>
                  <a:srgbClr val="212529"/>
                </a:solidFill>
                <a:latin typeface="Arial"/>
                <a:ea typeface="Arial"/>
                <a:cs typeface="Arial"/>
                <a:sym typeface="Arial"/>
              </a:rPr>
              <a:t>P-persistent mode</a:t>
            </a:r>
            <a:endParaRPr b="0" i="0" sz="1600" u="none" cap="none" strike="noStrike">
              <a:solidFill>
                <a:srgbClr val="000000"/>
              </a:solidFill>
              <a:latin typeface="Arial"/>
              <a:ea typeface="Arial"/>
              <a:cs typeface="Arial"/>
              <a:sym typeface="Arial"/>
            </a:endParaRPr>
          </a:p>
        </p:txBody>
      </p:sp>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4" name="Shape 2434"/>
        <p:cNvGrpSpPr/>
        <p:nvPr/>
      </p:nvGrpSpPr>
      <p:grpSpPr>
        <a:xfrm>
          <a:off x="0" y="0"/>
          <a:ext cx="0" cy="0"/>
          <a:chOff x="0" y="0"/>
          <a:chExt cx="0" cy="0"/>
        </a:xfrm>
      </p:grpSpPr>
      <p:sp>
        <p:nvSpPr>
          <p:cNvPr id="2435" name="Google Shape;2435;p141"/>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lang="en-US"/>
              <a:t>9/19/2022</a:t>
            </a:r>
            <a:endParaRPr/>
          </a:p>
        </p:txBody>
      </p:sp>
      <p:sp>
        <p:nvSpPr>
          <p:cNvPr id="2436" name="Google Shape;2436;p141"/>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lang="en-US"/>
              <a:t>SY BTech         Computer Networks     Module 2    Sem 3     2022-23</a:t>
            </a:r>
            <a:endParaRPr/>
          </a:p>
        </p:txBody>
      </p:sp>
      <p:sp>
        <p:nvSpPr>
          <p:cNvPr id="2437" name="Google Shape;2437;p141"/>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800"/>
              <a:buNone/>
            </a:pPr>
            <a:fld id="{00000000-1234-1234-1234-123412341234}" type="slidenum">
              <a:rPr lang="en-US"/>
              <a:t>‹#›</a:t>
            </a:fld>
            <a:endParaRPr/>
          </a:p>
        </p:txBody>
      </p:sp>
      <p:pic>
        <p:nvPicPr>
          <p:cNvPr id="2438" name="Google Shape;2438;p141"/>
          <p:cNvPicPr preferRelativeResize="0"/>
          <p:nvPr/>
        </p:nvPicPr>
        <p:blipFill rotWithShape="1">
          <a:blip r:embed="rId3">
            <a:alphaModFix/>
          </a:blip>
          <a:srcRect b="0" l="0" r="0" t="0"/>
          <a:stretch/>
        </p:blipFill>
        <p:spPr>
          <a:xfrm>
            <a:off x="822960" y="125843"/>
            <a:ext cx="7799930" cy="503421"/>
          </a:xfrm>
          <a:prstGeom prst="rect">
            <a:avLst/>
          </a:prstGeom>
          <a:noFill/>
          <a:ln>
            <a:noFill/>
          </a:ln>
        </p:spPr>
      </p:pic>
      <p:pic>
        <p:nvPicPr>
          <p:cNvPr id="2439" name="Google Shape;2439;p141"/>
          <p:cNvPicPr preferRelativeResize="0"/>
          <p:nvPr/>
        </p:nvPicPr>
        <p:blipFill rotWithShape="1">
          <a:blip r:embed="rId4">
            <a:alphaModFix/>
          </a:blip>
          <a:srcRect b="0" l="0" r="0" t="0"/>
          <a:stretch/>
        </p:blipFill>
        <p:spPr>
          <a:xfrm>
            <a:off x="2512948" y="727587"/>
            <a:ext cx="3327413" cy="3883742"/>
          </a:xfrm>
          <a:prstGeom prst="rect">
            <a:avLst/>
          </a:prstGeom>
          <a:noFill/>
          <a:ln>
            <a:noFill/>
          </a:ln>
        </p:spPr>
      </p:pic>
      <p:sp>
        <p:nvSpPr>
          <p:cNvPr id="2440" name="Google Shape;2440;p141"/>
          <p:cNvSpPr/>
          <p:nvPr/>
        </p:nvSpPr>
        <p:spPr>
          <a:xfrm>
            <a:off x="41077" y="36119"/>
            <a:ext cx="490538" cy="589736"/>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3300"/>
              <a:buFont typeface="Arial"/>
              <a:buNone/>
            </a:pPr>
            <a:r>
              <a:t/>
            </a:r>
            <a:endParaRPr b="0" i="0" sz="3300" u="none" cap="none" strike="noStrike">
              <a:solidFill>
                <a:schemeClr val="dk1"/>
              </a:solidFill>
              <a:latin typeface="Times New Roman"/>
              <a:ea typeface="Times New Roman"/>
              <a:cs typeface="Times New Roman"/>
              <a:sym typeface="Times New Roman"/>
            </a:endParaRPr>
          </a:p>
        </p:txBody>
      </p:sp>
      <p:cxnSp>
        <p:nvCxnSpPr>
          <p:cNvPr id="2441" name="Google Shape;2441;p141"/>
          <p:cNvCxnSpPr/>
          <p:nvPr/>
        </p:nvCxnSpPr>
        <p:spPr>
          <a:xfrm flipH="1" rot="10800000">
            <a:off x="-7737" y="611782"/>
            <a:ext cx="9144000" cy="20782"/>
          </a:xfrm>
          <a:prstGeom prst="straightConnector1">
            <a:avLst/>
          </a:prstGeom>
          <a:noFill/>
          <a:ln cap="flat" cmpd="sng" w="9525">
            <a:solidFill>
              <a:srgbClr val="00B050"/>
            </a:solidFill>
            <a:prstDash val="solid"/>
            <a:round/>
            <a:headEnd len="sm" w="sm" type="none"/>
            <a:tailEnd len="sm" w="sm" type="none"/>
          </a:ln>
        </p:spPr>
      </p:cxnSp>
      <p:sp>
        <p:nvSpPr>
          <p:cNvPr id="2442" name="Google Shape;2442;p141"/>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Times New Roman"/>
              <a:ea typeface="Times New Roman"/>
              <a:cs typeface="Times New Roman"/>
              <a:sym typeface="Times New Roman"/>
            </a:endParaRPr>
          </a:p>
        </p:txBody>
      </p:sp>
      <p:cxnSp>
        <p:nvCxnSpPr>
          <p:cNvPr id="2443" name="Google Shape;2443;p141"/>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2444" name="Google Shape;2444;p141"/>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0" name="Shape 2450"/>
        <p:cNvGrpSpPr/>
        <p:nvPr/>
      </p:nvGrpSpPr>
      <p:grpSpPr>
        <a:xfrm>
          <a:off x="0" y="0"/>
          <a:ext cx="0" cy="0"/>
          <a:chOff x="0" y="0"/>
          <a:chExt cx="0" cy="0"/>
        </a:xfrm>
      </p:grpSpPr>
      <p:sp>
        <p:nvSpPr>
          <p:cNvPr id="2451" name="Google Shape;2451;p142"/>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9/19/2022</a:t>
            </a:r>
            <a:endParaRPr b="1" sz="800">
              <a:solidFill>
                <a:schemeClr val="dk1"/>
              </a:solidFill>
              <a:latin typeface="Times New Roman"/>
              <a:ea typeface="Times New Roman"/>
              <a:cs typeface="Times New Roman"/>
              <a:sym typeface="Times New Roman"/>
            </a:endParaRPr>
          </a:p>
        </p:txBody>
      </p:sp>
      <p:sp>
        <p:nvSpPr>
          <p:cNvPr id="2452" name="Google Shape;2452;p142"/>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SY BTech         Computer Networks     Module 2    Sem 3     2022-23</a:t>
            </a:r>
            <a:endParaRPr b="1" sz="800">
              <a:solidFill>
                <a:schemeClr val="dk1"/>
              </a:solidFill>
              <a:latin typeface="Times New Roman"/>
              <a:ea typeface="Times New Roman"/>
              <a:cs typeface="Times New Roman"/>
              <a:sym typeface="Times New Roman"/>
            </a:endParaRPr>
          </a:p>
        </p:txBody>
      </p:sp>
      <p:sp>
        <p:nvSpPr>
          <p:cNvPr id="2453" name="Google Shape;2453;p142"/>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US" sz="900">
                <a:solidFill>
                  <a:schemeClr val="dk1"/>
                </a:solidFill>
                <a:latin typeface="Times New Roman"/>
                <a:ea typeface="Times New Roman"/>
                <a:cs typeface="Times New Roman"/>
                <a:sym typeface="Times New Roman"/>
              </a:rPr>
              <a:t>‹#›</a:t>
            </a:fld>
            <a:endParaRPr sz="900">
              <a:solidFill>
                <a:schemeClr val="dk1"/>
              </a:solidFill>
              <a:latin typeface="Times New Roman"/>
              <a:ea typeface="Times New Roman"/>
              <a:cs typeface="Times New Roman"/>
              <a:sym typeface="Times New Roman"/>
            </a:endParaRPr>
          </a:p>
        </p:txBody>
      </p:sp>
      <p:sp>
        <p:nvSpPr>
          <p:cNvPr id="2454" name="Google Shape;2454;p142"/>
          <p:cNvSpPr txBox="1"/>
          <p:nvPr>
            <p:ph idx="4294967295" type="title"/>
          </p:nvPr>
        </p:nvSpPr>
        <p:spPr>
          <a:xfrm>
            <a:off x="1296988" y="42863"/>
            <a:ext cx="7847012" cy="4699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Clr>
                <a:srgbClr val="002060"/>
              </a:buClr>
              <a:buSzPts val="3200"/>
              <a:buNone/>
            </a:pPr>
            <a:r>
              <a:rPr b="1" lang="en-US" sz="3200">
                <a:solidFill>
                  <a:srgbClr val="002060"/>
                </a:solidFill>
                <a:latin typeface="Times New Roman"/>
                <a:ea typeface="Times New Roman"/>
                <a:cs typeface="Times New Roman"/>
                <a:sym typeface="Times New Roman"/>
              </a:rPr>
              <a:t>Carrier Sense Multiple Access (CSMA) </a:t>
            </a:r>
            <a:endParaRPr>
              <a:latin typeface="Times New Roman"/>
              <a:ea typeface="Times New Roman"/>
              <a:cs typeface="Times New Roman"/>
              <a:sym typeface="Times New Roman"/>
            </a:endParaRPr>
          </a:p>
        </p:txBody>
      </p:sp>
      <p:sp>
        <p:nvSpPr>
          <p:cNvPr id="2455" name="Google Shape;2455;p142"/>
          <p:cNvSpPr txBox="1"/>
          <p:nvPr>
            <p:ph idx="4294967295" type="body"/>
          </p:nvPr>
        </p:nvSpPr>
        <p:spPr>
          <a:xfrm>
            <a:off x="1296988" y="660400"/>
            <a:ext cx="7847012" cy="3968750"/>
          </a:xfrm>
          <a:prstGeom prst="rect">
            <a:avLst/>
          </a:prstGeom>
          <a:noFill/>
          <a:ln>
            <a:noFill/>
          </a:ln>
        </p:spPr>
        <p:txBody>
          <a:bodyPr anchorCtr="0" anchor="t" bIns="34275" lIns="0" spcFirstLastPara="1" rIns="0" wrap="square" tIns="34275">
            <a:noAutofit/>
          </a:bodyPr>
          <a:lstStyle/>
          <a:p>
            <a:pPr indent="-288925" lvl="0" marL="288925" rtl="0" algn="l">
              <a:lnSpc>
                <a:spcPct val="90000"/>
              </a:lnSpc>
              <a:spcBef>
                <a:spcPts val="900"/>
              </a:spcBef>
              <a:spcAft>
                <a:spcPts val="0"/>
              </a:spcAft>
              <a:buSzPts val="1500"/>
              <a:buNone/>
            </a:pPr>
            <a:r>
              <a:rPr lang="en-US" sz="1600">
                <a:solidFill>
                  <a:schemeClr val="dk1"/>
                </a:solidFill>
                <a:latin typeface="Times New Roman"/>
                <a:ea typeface="Times New Roman"/>
                <a:cs typeface="Times New Roman"/>
                <a:sym typeface="Times New Roman"/>
              </a:rPr>
              <a:t>At t0+τ−ε+τ, station 1 detects collision.</a:t>
            </a:r>
            <a:endParaRPr/>
          </a:p>
          <a:p>
            <a:pPr indent="-288925" lvl="0" marL="288925" rtl="0" algn="l">
              <a:lnSpc>
                <a:spcPct val="90000"/>
              </a:lnSpc>
              <a:spcBef>
                <a:spcPts val="900"/>
              </a:spcBef>
              <a:spcAft>
                <a:spcPts val="0"/>
              </a:spcAft>
              <a:buSzPts val="1500"/>
              <a:buNone/>
            </a:pPr>
            <a:r>
              <a:rPr lang="en-US" sz="1600">
                <a:solidFill>
                  <a:schemeClr val="dk1"/>
                </a:solidFill>
                <a:latin typeface="Times New Roman"/>
                <a:ea typeface="Times New Roman"/>
                <a:cs typeface="Times New Roman"/>
                <a:sym typeface="Times New Roman"/>
              </a:rPr>
              <a:t>In worst case, only about 2τ time later can station 1 detect the collision.</a:t>
            </a:r>
            <a:endParaRPr/>
          </a:p>
          <a:p>
            <a:pPr indent="-288925" lvl="0" marL="288925" rtl="0" algn="l">
              <a:lnSpc>
                <a:spcPct val="90000"/>
              </a:lnSpc>
              <a:spcBef>
                <a:spcPts val="900"/>
              </a:spcBef>
              <a:spcAft>
                <a:spcPts val="0"/>
              </a:spcAft>
              <a:buSzPts val="1500"/>
              <a:buNone/>
            </a:pPr>
            <a:r>
              <a:rPr lang="en-US" sz="1600">
                <a:solidFill>
                  <a:schemeClr val="dk1"/>
                </a:solidFill>
                <a:latin typeface="Times New Roman"/>
                <a:ea typeface="Times New Roman"/>
                <a:cs typeface="Times New Roman"/>
                <a:sym typeface="Times New Roman"/>
              </a:rPr>
              <a:t>The longer the cable, the longer stations have to wait to be sure that there is</a:t>
            </a:r>
            <a:endParaRPr/>
          </a:p>
          <a:p>
            <a:pPr indent="-288925" lvl="0" marL="288925" rtl="0" algn="l">
              <a:lnSpc>
                <a:spcPct val="90000"/>
              </a:lnSpc>
              <a:spcBef>
                <a:spcPts val="900"/>
              </a:spcBef>
              <a:spcAft>
                <a:spcPts val="0"/>
              </a:spcAft>
              <a:buSzPts val="1500"/>
              <a:buNone/>
            </a:pPr>
            <a:r>
              <a:rPr lang="en-US" sz="1600">
                <a:solidFill>
                  <a:schemeClr val="dk1"/>
                </a:solidFill>
                <a:latin typeface="Times New Roman"/>
                <a:ea typeface="Times New Roman"/>
                <a:cs typeface="Times New Roman"/>
                <a:sym typeface="Times New Roman"/>
              </a:rPr>
              <a:t>no collision.</a:t>
            </a:r>
            <a:endParaRPr/>
          </a:p>
          <a:p>
            <a:pPr indent="-288925" lvl="0" marL="288925" rtl="0" algn="l">
              <a:lnSpc>
                <a:spcPct val="90000"/>
              </a:lnSpc>
              <a:spcBef>
                <a:spcPts val="900"/>
              </a:spcBef>
              <a:spcAft>
                <a:spcPts val="0"/>
              </a:spcAft>
              <a:buSzPts val="1500"/>
              <a:buNone/>
            </a:pPr>
            <a:r>
              <a:rPr b="1" lang="en-US" sz="2000">
                <a:solidFill>
                  <a:schemeClr val="dk1"/>
                </a:solidFill>
                <a:latin typeface="Times New Roman"/>
                <a:ea typeface="Times New Roman"/>
                <a:cs typeface="Times New Roman"/>
                <a:sym typeface="Times New Roman"/>
              </a:rPr>
              <a:t>Non-persistent CSMA</a:t>
            </a:r>
            <a:endParaRPr/>
          </a:p>
          <a:p>
            <a:pPr indent="-288925" lvl="0" marL="288925" rtl="0" algn="l">
              <a:lnSpc>
                <a:spcPct val="90000"/>
              </a:lnSpc>
              <a:spcBef>
                <a:spcPts val="900"/>
              </a:spcBef>
              <a:spcAft>
                <a:spcPts val="0"/>
              </a:spcAft>
              <a:buSzPts val="1500"/>
              <a:buFont typeface="Times New Roman"/>
              <a:buChar char="•"/>
            </a:pPr>
            <a:r>
              <a:rPr b="1" lang="en-US" sz="1600">
                <a:solidFill>
                  <a:schemeClr val="dk1"/>
                </a:solidFill>
                <a:latin typeface="Times New Roman"/>
                <a:ea typeface="Times New Roman"/>
                <a:cs typeface="Times New Roman"/>
                <a:sym typeface="Times New Roman"/>
              </a:rPr>
              <a:t>If the channel is busy, it waits for random period then sense the channel again.</a:t>
            </a:r>
            <a:endParaRPr/>
          </a:p>
          <a:p>
            <a:pPr indent="-288925" lvl="0" marL="288925" rtl="0" algn="l">
              <a:lnSpc>
                <a:spcPct val="90000"/>
              </a:lnSpc>
              <a:spcBef>
                <a:spcPts val="900"/>
              </a:spcBef>
              <a:spcAft>
                <a:spcPts val="0"/>
              </a:spcAft>
              <a:buSzPts val="1500"/>
              <a:buFont typeface="Noto Sans Symbols"/>
              <a:buChar char="⮚"/>
            </a:pPr>
            <a:r>
              <a:rPr lang="en-US" sz="1600">
                <a:solidFill>
                  <a:schemeClr val="dk1"/>
                </a:solidFill>
                <a:latin typeface="Times New Roman"/>
                <a:ea typeface="Times New Roman"/>
                <a:cs typeface="Times New Roman"/>
                <a:sym typeface="Times New Roman"/>
              </a:rPr>
              <a:t>Better channel utilization but longer delays than 1-persistent CSMA.</a:t>
            </a:r>
            <a:endParaRPr/>
          </a:p>
          <a:p>
            <a:pPr indent="-288925" lvl="0" marL="288925" rtl="0" algn="l">
              <a:lnSpc>
                <a:spcPct val="90000"/>
              </a:lnSpc>
              <a:spcBef>
                <a:spcPts val="900"/>
              </a:spcBef>
              <a:spcAft>
                <a:spcPts val="0"/>
              </a:spcAft>
              <a:buSzPts val="1500"/>
              <a:buNone/>
            </a:pPr>
            <a:r>
              <a:rPr b="1" lang="en-US" sz="2000">
                <a:solidFill>
                  <a:schemeClr val="dk1"/>
                </a:solidFill>
                <a:latin typeface="Times New Roman"/>
                <a:ea typeface="Times New Roman"/>
                <a:cs typeface="Times New Roman"/>
                <a:sym typeface="Times New Roman"/>
              </a:rPr>
              <a:t>p-persistent CSMA </a:t>
            </a:r>
            <a:r>
              <a:rPr b="1" lang="en-US" sz="1800">
                <a:solidFill>
                  <a:schemeClr val="dk1"/>
                </a:solidFill>
                <a:latin typeface="Times New Roman"/>
                <a:ea typeface="Times New Roman"/>
                <a:cs typeface="Times New Roman"/>
                <a:sym typeface="Times New Roman"/>
              </a:rPr>
              <a:t>(applies to slotted channel)</a:t>
            </a:r>
            <a:endParaRPr b="1" sz="2000">
              <a:solidFill>
                <a:schemeClr val="dk1"/>
              </a:solidFill>
              <a:latin typeface="Times New Roman"/>
              <a:ea typeface="Times New Roman"/>
              <a:cs typeface="Times New Roman"/>
              <a:sym typeface="Times New Roman"/>
            </a:endParaRPr>
          </a:p>
          <a:p>
            <a:pPr indent="-288925" lvl="0" marL="288925" rtl="0" algn="l">
              <a:lnSpc>
                <a:spcPct val="90000"/>
              </a:lnSpc>
              <a:spcBef>
                <a:spcPts val="900"/>
              </a:spcBef>
              <a:spcAft>
                <a:spcPts val="0"/>
              </a:spcAft>
              <a:buSzPts val="1500"/>
              <a:buFont typeface="Noto Sans Symbols"/>
              <a:buChar char="⮚"/>
            </a:pPr>
            <a:r>
              <a:rPr b="1" lang="en-US" sz="1600">
                <a:solidFill>
                  <a:schemeClr val="dk1"/>
                </a:solidFill>
                <a:latin typeface="Times New Roman"/>
                <a:ea typeface="Times New Roman"/>
                <a:cs typeface="Times New Roman"/>
                <a:sym typeface="Times New Roman"/>
              </a:rPr>
              <a:t>If the channel is idle, it transmits with prob = p (with 1-p, it defers until next slot).</a:t>
            </a:r>
            <a:endParaRPr/>
          </a:p>
          <a:p>
            <a:pPr indent="-288925" lvl="0" marL="288925" rtl="0" algn="l">
              <a:lnSpc>
                <a:spcPct val="90000"/>
              </a:lnSpc>
              <a:spcBef>
                <a:spcPts val="900"/>
              </a:spcBef>
              <a:spcAft>
                <a:spcPts val="0"/>
              </a:spcAft>
              <a:buSzPts val="1500"/>
              <a:buFont typeface="Noto Sans Symbols"/>
              <a:buChar char="⮚"/>
            </a:pPr>
            <a:r>
              <a:rPr b="1" lang="en-US" sz="1600">
                <a:solidFill>
                  <a:schemeClr val="dk1"/>
                </a:solidFill>
                <a:latin typeface="Times New Roman"/>
                <a:ea typeface="Times New Roman"/>
                <a:cs typeface="Times New Roman"/>
                <a:sym typeface="Times New Roman"/>
              </a:rPr>
              <a:t>If the next slot is idle again, do the same thing.</a:t>
            </a:r>
            <a:endParaRPr sz="1600">
              <a:solidFill>
                <a:schemeClr val="dk1"/>
              </a:solidFill>
              <a:latin typeface="Times New Roman"/>
              <a:ea typeface="Times New Roman"/>
              <a:cs typeface="Times New Roman"/>
              <a:sym typeface="Times New Roman"/>
            </a:endParaRPr>
          </a:p>
          <a:p>
            <a:pPr indent="-288925" lvl="0" marL="288925" rtl="0" algn="l">
              <a:lnSpc>
                <a:spcPct val="90000"/>
              </a:lnSpc>
              <a:spcBef>
                <a:spcPts val="900"/>
              </a:spcBef>
              <a:spcAft>
                <a:spcPts val="0"/>
              </a:spcAft>
              <a:buSzPts val="1500"/>
              <a:buNone/>
            </a:pPr>
            <a:r>
              <a:t/>
            </a:r>
            <a:endParaRPr sz="1600">
              <a:solidFill>
                <a:schemeClr val="dk1"/>
              </a:solidFill>
            </a:endParaRPr>
          </a:p>
        </p:txBody>
      </p:sp>
      <p:sp>
        <p:nvSpPr>
          <p:cNvPr id="2456" name="Google Shape;2456;p142"/>
          <p:cNvSpPr/>
          <p:nvPr/>
        </p:nvSpPr>
        <p:spPr>
          <a:xfrm>
            <a:off x="41077" y="36119"/>
            <a:ext cx="490538" cy="589736"/>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3300"/>
              <a:buFont typeface="Arial"/>
              <a:buNone/>
            </a:pPr>
            <a:r>
              <a:t/>
            </a:r>
            <a:endParaRPr b="0" i="0" sz="3300" u="none" cap="none" strike="noStrike">
              <a:solidFill>
                <a:schemeClr val="dk1"/>
              </a:solidFill>
              <a:latin typeface="Times New Roman"/>
              <a:ea typeface="Times New Roman"/>
              <a:cs typeface="Times New Roman"/>
              <a:sym typeface="Times New Roman"/>
            </a:endParaRPr>
          </a:p>
        </p:txBody>
      </p:sp>
      <p:cxnSp>
        <p:nvCxnSpPr>
          <p:cNvPr id="2457" name="Google Shape;2457;p142"/>
          <p:cNvCxnSpPr/>
          <p:nvPr/>
        </p:nvCxnSpPr>
        <p:spPr>
          <a:xfrm flipH="1" rot="10800000">
            <a:off x="41077" y="582577"/>
            <a:ext cx="9144000" cy="20782"/>
          </a:xfrm>
          <a:prstGeom prst="straightConnector1">
            <a:avLst/>
          </a:prstGeom>
          <a:noFill/>
          <a:ln cap="flat" cmpd="sng" w="9525">
            <a:solidFill>
              <a:srgbClr val="00B050"/>
            </a:solidFill>
            <a:prstDash val="solid"/>
            <a:round/>
            <a:headEnd len="sm" w="sm" type="none"/>
            <a:tailEnd len="sm" w="sm" type="none"/>
          </a:ln>
        </p:spPr>
      </p:cxnSp>
      <p:sp>
        <p:nvSpPr>
          <p:cNvPr id="2458" name="Google Shape;2458;p142"/>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Times New Roman"/>
              <a:ea typeface="Times New Roman"/>
              <a:cs typeface="Times New Roman"/>
              <a:sym typeface="Times New Roman"/>
            </a:endParaRPr>
          </a:p>
        </p:txBody>
      </p:sp>
      <p:cxnSp>
        <p:nvCxnSpPr>
          <p:cNvPr id="2459" name="Google Shape;2459;p142"/>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2460" name="Google Shape;2460;p142"/>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4" name="Shape 2464"/>
        <p:cNvGrpSpPr/>
        <p:nvPr/>
      </p:nvGrpSpPr>
      <p:grpSpPr>
        <a:xfrm>
          <a:off x="0" y="0"/>
          <a:ext cx="0" cy="0"/>
          <a:chOff x="0" y="0"/>
          <a:chExt cx="0" cy="0"/>
        </a:xfrm>
      </p:grpSpPr>
      <p:sp>
        <p:nvSpPr>
          <p:cNvPr id="2465" name="Google Shape;2465;p143"/>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lang="en-US"/>
              <a:t>9/19/2022</a:t>
            </a:r>
            <a:endParaRPr/>
          </a:p>
        </p:txBody>
      </p:sp>
      <p:sp>
        <p:nvSpPr>
          <p:cNvPr id="2466" name="Google Shape;2466;p143"/>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lang="en-US"/>
              <a:t>SY BTech         Computer Networks     Module 2    Sem 3     2022-23</a:t>
            </a:r>
            <a:endParaRPr/>
          </a:p>
        </p:txBody>
      </p:sp>
      <p:sp>
        <p:nvSpPr>
          <p:cNvPr id="2467" name="Google Shape;2467;p143"/>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800"/>
              <a:buNone/>
            </a:pPr>
            <a:fld id="{00000000-1234-1234-1234-123412341234}" type="slidenum">
              <a:rPr lang="en-US"/>
              <a:t>‹#›</a:t>
            </a:fld>
            <a:endParaRPr/>
          </a:p>
        </p:txBody>
      </p:sp>
      <p:pic>
        <p:nvPicPr>
          <p:cNvPr id="2468" name="Google Shape;2468;p143"/>
          <p:cNvPicPr preferRelativeResize="0"/>
          <p:nvPr/>
        </p:nvPicPr>
        <p:blipFill rotWithShape="1">
          <a:blip r:embed="rId3">
            <a:alphaModFix/>
          </a:blip>
          <a:srcRect b="0" l="0" r="0" t="0"/>
          <a:stretch/>
        </p:blipFill>
        <p:spPr>
          <a:xfrm>
            <a:off x="740250" y="58521"/>
            <a:ext cx="8264602" cy="1327066"/>
          </a:xfrm>
          <a:prstGeom prst="rect">
            <a:avLst/>
          </a:prstGeom>
          <a:noFill/>
          <a:ln>
            <a:noFill/>
          </a:ln>
        </p:spPr>
      </p:pic>
      <p:pic>
        <p:nvPicPr>
          <p:cNvPr id="2469" name="Google Shape;2469;p143"/>
          <p:cNvPicPr preferRelativeResize="0"/>
          <p:nvPr/>
        </p:nvPicPr>
        <p:blipFill rotWithShape="1">
          <a:blip r:embed="rId4">
            <a:alphaModFix/>
          </a:blip>
          <a:srcRect b="0" l="0" r="0" t="0"/>
          <a:stretch/>
        </p:blipFill>
        <p:spPr>
          <a:xfrm>
            <a:off x="700185" y="1532219"/>
            <a:ext cx="8304667" cy="3165987"/>
          </a:xfrm>
          <a:prstGeom prst="rect">
            <a:avLst/>
          </a:prstGeom>
          <a:noFill/>
          <a:ln>
            <a:noFill/>
          </a:ln>
        </p:spPr>
      </p:pic>
      <p:sp>
        <p:nvSpPr>
          <p:cNvPr id="2470" name="Google Shape;2470;p143"/>
          <p:cNvSpPr/>
          <p:nvPr/>
        </p:nvSpPr>
        <p:spPr>
          <a:xfrm>
            <a:off x="41077" y="36119"/>
            <a:ext cx="490538" cy="589736"/>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3300"/>
              <a:buFont typeface="Arial"/>
              <a:buNone/>
            </a:pPr>
            <a:r>
              <a:t/>
            </a:r>
            <a:endParaRPr b="0" i="0" sz="3300" u="none" cap="none" strike="noStrike">
              <a:solidFill>
                <a:schemeClr val="dk1"/>
              </a:solidFill>
              <a:latin typeface="Times New Roman"/>
              <a:ea typeface="Times New Roman"/>
              <a:cs typeface="Times New Roman"/>
              <a:sym typeface="Times New Roman"/>
            </a:endParaRPr>
          </a:p>
        </p:txBody>
      </p:sp>
      <p:cxnSp>
        <p:nvCxnSpPr>
          <p:cNvPr id="2471" name="Google Shape;2471;p143"/>
          <p:cNvCxnSpPr/>
          <p:nvPr/>
        </p:nvCxnSpPr>
        <p:spPr>
          <a:xfrm flipH="1" rot="10800000">
            <a:off x="-7737" y="593922"/>
            <a:ext cx="9144000" cy="20782"/>
          </a:xfrm>
          <a:prstGeom prst="straightConnector1">
            <a:avLst/>
          </a:prstGeom>
          <a:noFill/>
          <a:ln cap="flat" cmpd="sng" w="9525">
            <a:solidFill>
              <a:srgbClr val="00B050"/>
            </a:solidFill>
            <a:prstDash val="solid"/>
            <a:round/>
            <a:headEnd len="sm" w="sm" type="none"/>
            <a:tailEnd len="sm" w="sm" type="none"/>
          </a:ln>
        </p:spPr>
      </p:cxnSp>
      <p:sp>
        <p:nvSpPr>
          <p:cNvPr id="2472" name="Google Shape;2472;p143"/>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Times New Roman"/>
              <a:ea typeface="Times New Roman"/>
              <a:cs typeface="Times New Roman"/>
              <a:sym typeface="Times New Roman"/>
            </a:endParaRPr>
          </a:p>
        </p:txBody>
      </p:sp>
      <p:cxnSp>
        <p:nvCxnSpPr>
          <p:cNvPr id="2473" name="Google Shape;2473;p143"/>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2474" name="Google Shape;2474;p143"/>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8" name="Shape 2478"/>
        <p:cNvGrpSpPr/>
        <p:nvPr/>
      </p:nvGrpSpPr>
      <p:grpSpPr>
        <a:xfrm>
          <a:off x="0" y="0"/>
          <a:ext cx="0" cy="0"/>
          <a:chOff x="0" y="0"/>
          <a:chExt cx="0" cy="0"/>
        </a:xfrm>
      </p:grpSpPr>
      <p:sp>
        <p:nvSpPr>
          <p:cNvPr id="2479" name="Google Shape;2479;p144"/>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lang="en-US"/>
              <a:t>9/19/2022</a:t>
            </a:r>
            <a:endParaRPr/>
          </a:p>
        </p:txBody>
      </p:sp>
      <p:sp>
        <p:nvSpPr>
          <p:cNvPr id="2480" name="Google Shape;2480;p144"/>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lang="en-US"/>
              <a:t>SY BTech         Computer Networks     Module 2    Sem 3     2022-23</a:t>
            </a:r>
            <a:endParaRPr/>
          </a:p>
        </p:txBody>
      </p:sp>
      <p:sp>
        <p:nvSpPr>
          <p:cNvPr id="2481" name="Google Shape;2481;p144"/>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800"/>
              <a:buNone/>
            </a:pPr>
            <a:fld id="{00000000-1234-1234-1234-123412341234}" type="slidenum">
              <a:rPr lang="en-US"/>
              <a:t>‹#›</a:t>
            </a:fld>
            <a:endParaRPr/>
          </a:p>
        </p:txBody>
      </p:sp>
      <p:graphicFrame>
        <p:nvGraphicFramePr>
          <p:cNvPr id="2482" name="Google Shape;2482;p144"/>
          <p:cNvGraphicFramePr/>
          <p:nvPr/>
        </p:nvGraphicFramePr>
        <p:xfrm>
          <a:off x="599090" y="409902"/>
          <a:ext cx="3000000" cy="3000000"/>
        </p:xfrm>
        <a:graphic>
          <a:graphicData uri="http://schemas.openxmlformats.org/drawingml/2006/table">
            <a:tbl>
              <a:tblPr bandRow="1" firstCol="1" firstRow="1">
                <a:noFill/>
                <a:tableStyleId>{54649D39-2450-452C-8324-794EEC37609D}</a:tableStyleId>
              </a:tblPr>
              <a:tblGrid>
                <a:gridCol w="304800"/>
                <a:gridCol w="3983425"/>
                <a:gridCol w="3993925"/>
              </a:tblGrid>
              <a:tr h="416425">
                <a:tc>
                  <a:txBody>
                    <a:bodyPr/>
                    <a:lstStyle/>
                    <a:p>
                      <a:pPr indent="0" lvl="0" marL="0" marR="0" rtl="0" algn="just">
                        <a:lnSpc>
                          <a:spcPct val="107000"/>
                        </a:lnSpc>
                        <a:spcBef>
                          <a:spcPts val="0"/>
                        </a:spcBef>
                        <a:spcAft>
                          <a:spcPts val="0"/>
                        </a:spcAft>
                        <a:buNone/>
                      </a:pPr>
                      <a:r>
                        <a:rPr lang="en-US" sz="1200" u="none" cap="none" strike="noStrike">
                          <a:latin typeface="Times"/>
                          <a:ea typeface="Times"/>
                          <a:cs typeface="Times"/>
                          <a:sym typeface="Times"/>
                        </a:rPr>
                        <a:t>S. No</a:t>
                      </a:r>
                      <a:endParaRPr sz="1050" u="none" cap="none" strike="noStrike">
                        <a:latin typeface="Times"/>
                        <a:ea typeface="Times"/>
                        <a:cs typeface="Times"/>
                        <a:sym typeface="Times"/>
                      </a:endParaRPr>
                    </a:p>
                  </a:txBody>
                  <a:tcPr marT="22700" marB="22700" marR="22700" marL="22700"/>
                </a:tc>
                <a:tc>
                  <a:txBody>
                    <a:bodyPr/>
                    <a:lstStyle/>
                    <a:p>
                      <a:pPr indent="0" lvl="0" marL="0" marR="0" rtl="0" algn="ctr">
                        <a:lnSpc>
                          <a:spcPct val="107000"/>
                        </a:lnSpc>
                        <a:spcBef>
                          <a:spcPts val="0"/>
                        </a:spcBef>
                        <a:spcAft>
                          <a:spcPts val="0"/>
                        </a:spcAft>
                        <a:buNone/>
                      </a:pPr>
                      <a:r>
                        <a:rPr lang="en-US" sz="1600" u="none" cap="none" strike="noStrike">
                          <a:latin typeface="Times"/>
                          <a:ea typeface="Times"/>
                          <a:cs typeface="Times"/>
                          <a:sym typeface="Times"/>
                        </a:rPr>
                        <a:t>CSMA CD</a:t>
                      </a:r>
                      <a:endParaRPr sz="1200" u="none" cap="none" strike="noStrike">
                        <a:latin typeface="Times"/>
                        <a:ea typeface="Times"/>
                        <a:cs typeface="Times"/>
                        <a:sym typeface="Times"/>
                      </a:endParaRPr>
                    </a:p>
                  </a:txBody>
                  <a:tcPr marT="22700" marB="22700" marR="22700" marL="22700"/>
                </a:tc>
                <a:tc>
                  <a:txBody>
                    <a:bodyPr/>
                    <a:lstStyle/>
                    <a:p>
                      <a:pPr indent="0" lvl="0" marL="0" marR="0" rtl="0" algn="ctr">
                        <a:lnSpc>
                          <a:spcPct val="107000"/>
                        </a:lnSpc>
                        <a:spcBef>
                          <a:spcPts val="0"/>
                        </a:spcBef>
                        <a:spcAft>
                          <a:spcPts val="0"/>
                        </a:spcAft>
                        <a:buNone/>
                      </a:pPr>
                      <a:r>
                        <a:rPr lang="en-US" sz="1600" u="none" cap="none" strike="noStrike">
                          <a:latin typeface="Times"/>
                          <a:ea typeface="Times"/>
                          <a:cs typeface="Times"/>
                          <a:sym typeface="Times"/>
                        </a:rPr>
                        <a:t>CSMA CA</a:t>
                      </a:r>
                      <a:endParaRPr sz="1200" u="none" cap="none" strike="noStrike">
                        <a:latin typeface="Times"/>
                        <a:ea typeface="Times"/>
                        <a:cs typeface="Times"/>
                        <a:sym typeface="Times"/>
                      </a:endParaRPr>
                    </a:p>
                  </a:txBody>
                  <a:tcPr marT="22700" marB="22700" marR="22700" marL="22700"/>
                </a:tc>
              </a:tr>
              <a:tr h="540750">
                <a:tc>
                  <a:txBody>
                    <a:bodyPr/>
                    <a:lstStyle/>
                    <a:p>
                      <a:pPr indent="0" lvl="0" marL="0" marR="0" rtl="0" algn="just">
                        <a:lnSpc>
                          <a:spcPct val="107000"/>
                        </a:lnSpc>
                        <a:spcBef>
                          <a:spcPts val="0"/>
                        </a:spcBef>
                        <a:spcAft>
                          <a:spcPts val="0"/>
                        </a:spcAft>
                        <a:buNone/>
                      </a:pPr>
                      <a:r>
                        <a:rPr lang="en-US" sz="1200" u="none" cap="none" strike="noStrike">
                          <a:latin typeface="Times"/>
                          <a:ea typeface="Times"/>
                          <a:cs typeface="Times"/>
                          <a:sym typeface="Times"/>
                        </a:rPr>
                        <a:t>1.</a:t>
                      </a:r>
                      <a:endParaRPr sz="1050" u="none" cap="none" strike="noStrike">
                        <a:latin typeface="Times"/>
                        <a:ea typeface="Times"/>
                        <a:cs typeface="Times"/>
                        <a:sym typeface="Times"/>
                      </a:endParaRPr>
                    </a:p>
                  </a:txBody>
                  <a:tcPr marT="22700" marB="22700" marR="22700" marL="22700"/>
                </a:tc>
                <a:tc>
                  <a:txBody>
                    <a:bodyPr/>
                    <a:lstStyle/>
                    <a:p>
                      <a:pPr indent="0" lvl="0" marL="0" marR="0" rtl="0" algn="just">
                        <a:lnSpc>
                          <a:spcPct val="107000"/>
                        </a:lnSpc>
                        <a:spcBef>
                          <a:spcPts val="0"/>
                        </a:spcBef>
                        <a:spcAft>
                          <a:spcPts val="0"/>
                        </a:spcAft>
                        <a:buNone/>
                      </a:pPr>
                      <a:r>
                        <a:rPr lang="en-US" sz="1600" u="none" cap="none" strike="noStrike">
                          <a:latin typeface="Times"/>
                          <a:ea typeface="Times"/>
                          <a:cs typeface="Times"/>
                          <a:sym typeface="Times"/>
                        </a:rPr>
                        <a:t>It is the type of CSMA to </a:t>
                      </a:r>
                      <a:r>
                        <a:rPr b="1" lang="en-US" sz="1600" u="none" cap="none" strike="noStrike">
                          <a:solidFill>
                            <a:srgbClr val="C00000"/>
                          </a:solidFill>
                          <a:latin typeface="Times"/>
                          <a:ea typeface="Times"/>
                          <a:cs typeface="Times"/>
                          <a:sym typeface="Times"/>
                        </a:rPr>
                        <a:t>detect the collision </a:t>
                      </a:r>
                      <a:r>
                        <a:rPr lang="en-US" sz="1600" u="none" cap="none" strike="noStrike">
                          <a:latin typeface="Times"/>
                          <a:ea typeface="Times"/>
                          <a:cs typeface="Times"/>
                          <a:sym typeface="Times"/>
                        </a:rPr>
                        <a:t>on a shared channel.</a:t>
                      </a:r>
                      <a:endParaRPr sz="1200" u="none" cap="none" strike="noStrike">
                        <a:latin typeface="Times"/>
                        <a:ea typeface="Times"/>
                        <a:cs typeface="Times"/>
                        <a:sym typeface="Times"/>
                      </a:endParaRPr>
                    </a:p>
                  </a:txBody>
                  <a:tcPr marT="22700" marB="22700" marR="22700" marL="22700"/>
                </a:tc>
                <a:tc>
                  <a:txBody>
                    <a:bodyPr/>
                    <a:lstStyle/>
                    <a:p>
                      <a:pPr indent="0" lvl="0" marL="0" marR="0" rtl="0" algn="just">
                        <a:lnSpc>
                          <a:spcPct val="107000"/>
                        </a:lnSpc>
                        <a:spcBef>
                          <a:spcPts val="0"/>
                        </a:spcBef>
                        <a:spcAft>
                          <a:spcPts val="0"/>
                        </a:spcAft>
                        <a:buNone/>
                      </a:pPr>
                      <a:r>
                        <a:rPr lang="en-US" sz="1600" u="none" cap="none" strike="noStrike">
                          <a:latin typeface="Times"/>
                          <a:ea typeface="Times"/>
                          <a:cs typeface="Times"/>
                          <a:sym typeface="Times"/>
                        </a:rPr>
                        <a:t>It is the type of CSMA to </a:t>
                      </a:r>
                      <a:r>
                        <a:rPr b="1" lang="en-US" sz="1600" u="none" cap="none" strike="noStrike">
                          <a:solidFill>
                            <a:srgbClr val="C00000"/>
                          </a:solidFill>
                          <a:latin typeface="Times"/>
                          <a:ea typeface="Times"/>
                          <a:cs typeface="Times"/>
                          <a:sym typeface="Times"/>
                        </a:rPr>
                        <a:t>avoid collision </a:t>
                      </a:r>
                      <a:r>
                        <a:rPr lang="en-US" sz="1600" u="none" cap="none" strike="noStrike">
                          <a:latin typeface="Times"/>
                          <a:ea typeface="Times"/>
                          <a:cs typeface="Times"/>
                          <a:sym typeface="Times"/>
                        </a:rPr>
                        <a:t>on a shared channel.</a:t>
                      </a:r>
                      <a:endParaRPr sz="1200" u="none" cap="none" strike="noStrike">
                        <a:latin typeface="Times"/>
                        <a:ea typeface="Times"/>
                        <a:cs typeface="Times"/>
                        <a:sym typeface="Times"/>
                      </a:endParaRPr>
                    </a:p>
                  </a:txBody>
                  <a:tcPr marT="22700" marB="22700" marR="22700" marL="22700"/>
                </a:tc>
              </a:tr>
              <a:tr h="296450">
                <a:tc>
                  <a:txBody>
                    <a:bodyPr/>
                    <a:lstStyle/>
                    <a:p>
                      <a:pPr indent="0" lvl="0" marL="0" marR="0" rtl="0" algn="just">
                        <a:lnSpc>
                          <a:spcPct val="107000"/>
                        </a:lnSpc>
                        <a:spcBef>
                          <a:spcPts val="0"/>
                        </a:spcBef>
                        <a:spcAft>
                          <a:spcPts val="0"/>
                        </a:spcAft>
                        <a:buNone/>
                      </a:pPr>
                      <a:r>
                        <a:rPr lang="en-US" sz="1200" u="none" cap="none" strike="noStrike">
                          <a:latin typeface="Times"/>
                          <a:ea typeface="Times"/>
                          <a:cs typeface="Times"/>
                          <a:sym typeface="Times"/>
                        </a:rPr>
                        <a:t>2.</a:t>
                      </a:r>
                      <a:endParaRPr sz="1050" u="none" cap="none" strike="noStrike">
                        <a:latin typeface="Times"/>
                        <a:ea typeface="Times"/>
                        <a:cs typeface="Times"/>
                        <a:sym typeface="Times"/>
                      </a:endParaRPr>
                    </a:p>
                  </a:txBody>
                  <a:tcPr marT="22700" marB="22700" marR="22700" marL="22700"/>
                </a:tc>
                <a:tc>
                  <a:txBody>
                    <a:bodyPr/>
                    <a:lstStyle/>
                    <a:p>
                      <a:pPr indent="0" lvl="0" marL="0" marR="0" rtl="0" algn="just">
                        <a:lnSpc>
                          <a:spcPct val="107000"/>
                        </a:lnSpc>
                        <a:spcBef>
                          <a:spcPts val="0"/>
                        </a:spcBef>
                        <a:spcAft>
                          <a:spcPts val="0"/>
                        </a:spcAft>
                        <a:buNone/>
                      </a:pPr>
                      <a:r>
                        <a:rPr lang="en-US" sz="1600" u="none" cap="none" strike="noStrike">
                          <a:latin typeface="Times"/>
                          <a:ea typeface="Times"/>
                          <a:cs typeface="Times"/>
                          <a:sym typeface="Times"/>
                        </a:rPr>
                        <a:t>It is the collision detection protocol.</a:t>
                      </a:r>
                      <a:endParaRPr sz="1200" u="none" cap="none" strike="noStrike">
                        <a:latin typeface="Times"/>
                        <a:ea typeface="Times"/>
                        <a:cs typeface="Times"/>
                        <a:sym typeface="Times"/>
                      </a:endParaRPr>
                    </a:p>
                  </a:txBody>
                  <a:tcPr marT="22700" marB="22700" marR="22700" marL="22700"/>
                </a:tc>
                <a:tc>
                  <a:txBody>
                    <a:bodyPr/>
                    <a:lstStyle/>
                    <a:p>
                      <a:pPr indent="0" lvl="0" marL="0" marR="0" rtl="0" algn="just">
                        <a:lnSpc>
                          <a:spcPct val="107000"/>
                        </a:lnSpc>
                        <a:spcBef>
                          <a:spcPts val="0"/>
                        </a:spcBef>
                        <a:spcAft>
                          <a:spcPts val="0"/>
                        </a:spcAft>
                        <a:buNone/>
                      </a:pPr>
                      <a:r>
                        <a:rPr lang="en-US" sz="1600" u="none" cap="none" strike="noStrike">
                          <a:latin typeface="Times"/>
                          <a:ea typeface="Times"/>
                          <a:cs typeface="Times"/>
                          <a:sym typeface="Times"/>
                        </a:rPr>
                        <a:t>It is the collision avoidance protocol.</a:t>
                      </a:r>
                      <a:endParaRPr sz="1200" u="none" cap="none" strike="noStrike">
                        <a:latin typeface="Times"/>
                        <a:ea typeface="Times"/>
                        <a:cs typeface="Times"/>
                        <a:sym typeface="Times"/>
                      </a:endParaRPr>
                    </a:p>
                  </a:txBody>
                  <a:tcPr marT="22700" marB="22700" marR="22700" marL="22700"/>
                </a:tc>
              </a:tr>
              <a:tr h="296450">
                <a:tc>
                  <a:txBody>
                    <a:bodyPr/>
                    <a:lstStyle/>
                    <a:p>
                      <a:pPr indent="0" lvl="0" marL="0" marR="0" rtl="0" algn="just">
                        <a:lnSpc>
                          <a:spcPct val="107000"/>
                        </a:lnSpc>
                        <a:spcBef>
                          <a:spcPts val="0"/>
                        </a:spcBef>
                        <a:spcAft>
                          <a:spcPts val="0"/>
                        </a:spcAft>
                        <a:buNone/>
                      </a:pPr>
                      <a:r>
                        <a:rPr lang="en-US" sz="1200" u="none" cap="none" strike="noStrike">
                          <a:latin typeface="Times"/>
                          <a:ea typeface="Times"/>
                          <a:cs typeface="Times"/>
                          <a:sym typeface="Times"/>
                        </a:rPr>
                        <a:t>3.</a:t>
                      </a:r>
                      <a:endParaRPr sz="1050" u="none" cap="none" strike="noStrike">
                        <a:latin typeface="Times"/>
                        <a:ea typeface="Times"/>
                        <a:cs typeface="Times"/>
                        <a:sym typeface="Times"/>
                      </a:endParaRPr>
                    </a:p>
                  </a:txBody>
                  <a:tcPr marT="22700" marB="22700" marR="22700" marL="22700"/>
                </a:tc>
                <a:tc>
                  <a:txBody>
                    <a:bodyPr/>
                    <a:lstStyle/>
                    <a:p>
                      <a:pPr indent="0" lvl="0" marL="0" marR="0" rtl="0" algn="just">
                        <a:lnSpc>
                          <a:spcPct val="107000"/>
                        </a:lnSpc>
                        <a:spcBef>
                          <a:spcPts val="0"/>
                        </a:spcBef>
                        <a:spcAft>
                          <a:spcPts val="0"/>
                        </a:spcAft>
                        <a:buNone/>
                      </a:pPr>
                      <a:r>
                        <a:rPr lang="en-US" sz="1600" u="none" cap="none" strike="noStrike">
                          <a:latin typeface="Times"/>
                          <a:ea typeface="Times"/>
                          <a:cs typeface="Times"/>
                          <a:sym typeface="Times"/>
                        </a:rPr>
                        <a:t>It is used in </a:t>
                      </a:r>
                      <a:r>
                        <a:rPr b="1" lang="en-US" sz="1600" u="none" cap="none" strike="noStrike">
                          <a:solidFill>
                            <a:srgbClr val="C00000"/>
                          </a:solidFill>
                          <a:latin typeface="Times"/>
                          <a:ea typeface="Times"/>
                          <a:cs typeface="Times"/>
                          <a:sym typeface="Times"/>
                        </a:rPr>
                        <a:t>802.3 Ethernet</a:t>
                      </a:r>
                      <a:r>
                        <a:rPr lang="en-US" sz="1600" u="none" cap="none" strike="noStrike">
                          <a:latin typeface="Times"/>
                          <a:ea typeface="Times"/>
                          <a:cs typeface="Times"/>
                          <a:sym typeface="Times"/>
                        </a:rPr>
                        <a:t> network cable.</a:t>
                      </a:r>
                      <a:endParaRPr sz="1200" u="none" cap="none" strike="noStrike">
                        <a:latin typeface="Times"/>
                        <a:ea typeface="Times"/>
                        <a:cs typeface="Times"/>
                        <a:sym typeface="Times"/>
                      </a:endParaRPr>
                    </a:p>
                  </a:txBody>
                  <a:tcPr marT="22700" marB="22700" marR="22700" marL="22700"/>
                </a:tc>
                <a:tc>
                  <a:txBody>
                    <a:bodyPr/>
                    <a:lstStyle/>
                    <a:p>
                      <a:pPr indent="0" lvl="0" marL="0" marR="0" rtl="0" algn="just">
                        <a:lnSpc>
                          <a:spcPct val="107000"/>
                        </a:lnSpc>
                        <a:spcBef>
                          <a:spcPts val="0"/>
                        </a:spcBef>
                        <a:spcAft>
                          <a:spcPts val="0"/>
                        </a:spcAft>
                        <a:buNone/>
                      </a:pPr>
                      <a:r>
                        <a:rPr lang="en-US" sz="1600" u="none" cap="none" strike="noStrike">
                          <a:latin typeface="Times"/>
                          <a:ea typeface="Times"/>
                          <a:cs typeface="Times"/>
                          <a:sym typeface="Times"/>
                        </a:rPr>
                        <a:t>It is used in the </a:t>
                      </a:r>
                      <a:r>
                        <a:rPr b="1" i="0" lang="en-US" sz="1600" u="none" cap="none" strike="noStrike">
                          <a:solidFill>
                            <a:srgbClr val="C00000"/>
                          </a:solidFill>
                          <a:latin typeface="Times"/>
                          <a:ea typeface="Times"/>
                          <a:cs typeface="Times"/>
                          <a:sym typeface="Times"/>
                        </a:rPr>
                        <a:t>802.11 Ethernet </a:t>
                      </a:r>
                      <a:r>
                        <a:rPr lang="en-US" sz="1600" u="none" cap="none" strike="noStrike">
                          <a:latin typeface="Times"/>
                          <a:ea typeface="Times"/>
                          <a:cs typeface="Times"/>
                          <a:sym typeface="Times"/>
                        </a:rPr>
                        <a:t>network.</a:t>
                      </a:r>
                      <a:endParaRPr sz="1200" u="none" cap="none" strike="noStrike">
                        <a:latin typeface="Times"/>
                        <a:ea typeface="Times"/>
                        <a:cs typeface="Times"/>
                        <a:sym typeface="Times"/>
                      </a:endParaRPr>
                    </a:p>
                  </a:txBody>
                  <a:tcPr marT="22700" marB="22700" marR="22700" marL="22700"/>
                </a:tc>
              </a:tr>
              <a:tr h="292000">
                <a:tc>
                  <a:txBody>
                    <a:bodyPr/>
                    <a:lstStyle/>
                    <a:p>
                      <a:pPr indent="0" lvl="0" marL="0" marR="0" rtl="0" algn="just">
                        <a:lnSpc>
                          <a:spcPct val="107000"/>
                        </a:lnSpc>
                        <a:spcBef>
                          <a:spcPts val="0"/>
                        </a:spcBef>
                        <a:spcAft>
                          <a:spcPts val="0"/>
                        </a:spcAft>
                        <a:buNone/>
                      </a:pPr>
                      <a:r>
                        <a:rPr lang="en-US" sz="1200" u="none" cap="none" strike="noStrike">
                          <a:latin typeface="Times"/>
                          <a:ea typeface="Times"/>
                          <a:cs typeface="Times"/>
                          <a:sym typeface="Times"/>
                        </a:rPr>
                        <a:t>4.</a:t>
                      </a:r>
                      <a:endParaRPr sz="1050" u="none" cap="none" strike="noStrike">
                        <a:latin typeface="Times"/>
                        <a:ea typeface="Times"/>
                        <a:cs typeface="Times"/>
                        <a:sym typeface="Times"/>
                      </a:endParaRPr>
                    </a:p>
                  </a:txBody>
                  <a:tcPr marT="22700" marB="22700" marR="22700" marL="22700"/>
                </a:tc>
                <a:tc>
                  <a:txBody>
                    <a:bodyPr/>
                    <a:lstStyle/>
                    <a:p>
                      <a:pPr indent="0" lvl="0" marL="0" marR="0" rtl="0" algn="just">
                        <a:lnSpc>
                          <a:spcPct val="107000"/>
                        </a:lnSpc>
                        <a:spcBef>
                          <a:spcPts val="0"/>
                        </a:spcBef>
                        <a:spcAft>
                          <a:spcPts val="0"/>
                        </a:spcAft>
                        <a:buNone/>
                      </a:pPr>
                      <a:r>
                        <a:rPr lang="en-US" sz="1600" u="none" cap="none" strike="noStrike">
                          <a:latin typeface="Times"/>
                          <a:ea typeface="Times"/>
                          <a:cs typeface="Times"/>
                          <a:sym typeface="Times"/>
                        </a:rPr>
                        <a:t>It works in </a:t>
                      </a:r>
                      <a:r>
                        <a:rPr b="1" lang="en-US" sz="1600" u="none" cap="none" strike="noStrike">
                          <a:solidFill>
                            <a:srgbClr val="C00000"/>
                          </a:solidFill>
                          <a:latin typeface="Times"/>
                          <a:ea typeface="Times"/>
                          <a:cs typeface="Times"/>
                          <a:sym typeface="Times"/>
                        </a:rPr>
                        <a:t>wired networks.</a:t>
                      </a:r>
                      <a:endParaRPr b="1" sz="1200" u="none" cap="none" strike="noStrike">
                        <a:solidFill>
                          <a:srgbClr val="C00000"/>
                        </a:solidFill>
                        <a:latin typeface="Times"/>
                        <a:ea typeface="Times"/>
                        <a:cs typeface="Times"/>
                        <a:sym typeface="Times"/>
                      </a:endParaRPr>
                    </a:p>
                  </a:txBody>
                  <a:tcPr marT="22700" marB="22700" marR="22700" marL="22700"/>
                </a:tc>
                <a:tc>
                  <a:txBody>
                    <a:bodyPr/>
                    <a:lstStyle/>
                    <a:p>
                      <a:pPr indent="0" lvl="0" marL="0" marR="0" rtl="0" algn="just">
                        <a:lnSpc>
                          <a:spcPct val="107000"/>
                        </a:lnSpc>
                        <a:spcBef>
                          <a:spcPts val="0"/>
                        </a:spcBef>
                        <a:spcAft>
                          <a:spcPts val="0"/>
                        </a:spcAft>
                        <a:buNone/>
                      </a:pPr>
                      <a:r>
                        <a:rPr lang="en-US" sz="1600" u="none" cap="none" strike="noStrike">
                          <a:latin typeface="Times"/>
                          <a:ea typeface="Times"/>
                          <a:cs typeface="Times"/>
                          <a:sym typeface="Times"/>
                        </a:rPr>
                        <a:t>It works in </a:t>
                      </a:r>
                      <a:r>
                        <a:rPr b="1" lang="en-US" sz="1600" u="none" cap="none" strike="noStrike">
                          <a:solidFill>
                            <a:srgbClr val="C00000"/>
                          </a:solidFill>
                          <a:latin typeface="Times"/>
                          <a:ea typeface="Times"/>
                          <a:cs typeface="Times"/>
                          <a:sym typeface="Times"/>
                        </a:rPr>
                        <a:t>wireless networks.</a:t>
                      </a:r>
                      <a:endParaRPr b="1" sz="1200" u="none" cap="none" strike="noStrike">
                        <a:solidFill>
                          <a:srgbClr val="C00000"/>
                        </a:solidFill>
                        <a:latin typeface="Times"/>
                        <a:ea typeface="Times"/>
                        <a:cs typeface="Times"/>
                        <a:sym typeface="Times"/>
                      </a:endParaRPr>
                    </a:p>
                  </a:txBody>
                  <a:tcPr marT="22700" marB="22700" marR="22700" marL="22700"/>
                </a:tc>
              </a:tr>
              <a:tr h="540750">
                <a:tc>
                  <a:txBody>
                    <a:bodyPr/>
                    <a:lstStyle/>
                    <a:p>
                      <a:pPr indent="0" lvl="0" marL="0" marR="0" rtl="0" algn="just">
                        <a:lnSpc>
                          <a:spcPct val="107000"/>
                        </a:lnSpc>
                        <a:spcBef>
                          <a:spcPts val="0"/>
                        </a:spcBef>
                        <a:spcAft>
                          <a:spcPts val="0"/>
                        </a:spcAft>
                        <a:buNone/>
                      </a:pPr>
                      <a:r>
                        <a:rPr lang="en-US" sz="1200" u="none" cap="none" strike="noStrike">
                          <a:latin typeface="Times"/>
                          <a:ea typeface="Times"/>
                          <a:cs typeface="Times"/>
                          <a:sym typeface="Times"/>
                        </a:rPr>
                        <a:t>5.</a:t>
                      </a:r>
                      <a:endParaRPr sz="1050" u="none" cap="none" strike="noStrike">
                        <a:latin typeface="Times"/>
                        <a:ea typeface="Times"/>
                        <a:cs typeface="Times"/>
                        <a:sym typeface="Times"/>
                      </a:endParaRPr>
                    </a:p>
                  </a:txBody>
                  <a:tcPr marT="22700" marB="22700" marR="22700" marL="22700"/>
                </a:tc>
                <a:tc>
                  <a:txBody>
                    <a:bodyPr/>
                    <a:lstStyle/>
                    <a:p>
                      <a:pPr indent="0" lvl="0" marL="0" marR="0" rtl="0" algn="just">
                        <a:lnSpc>
                          <a:spcPct val="107000"/>
                        </a:lnSpc>
                        <a:spcBef>
                          <a:spcPts val="0"/>
                        </a:spcBef>
                        <a:spcAft>
                          <a:spcPts val="0"/>
                        </a:spcAft>
                        <a:buNone/>
                      </a:pPr>
                      <a:r>
                        <a:rPr lang="en-US" sz="1600" u="none" cap="none" strike="noStrike">
                          <a:latin typeface="Times"/>
                          <a:ea typeface="Times"/>
                          <a:cs typeface="Times"/>
                          <a:sym typeface="Times"/>
                        </a:rPr>
                        <a:t>It is effective </a:t>
                      </a:r>
                      <a:r>
                        <a:rPr b="1" lang="en-US" sz="1600" u="none" cap="none" strike="noStrike">
                          <a:solidFill>
                            <a:srgbClr val="C00000"/>
                          </a:solidFill>
                          <a:latin typeface="Times"/>
                          <a:ea typeface="Times"/>
                          <a:cs typeface="Times"/>
                          <a:sym typeface="Times"/>
                        </a:rPr>
                        <a:t>after collision </a:t>
                      </a:r>
                      <a:r>
                        <a:rPr lang="en-US" sz="1600" u="none" cap="none" strike="noStrike">
                          <a:latin typeface="Times"/>
                          <a:ea typeface="Times"/>
                          <a:cs typeface="Times"/>
                          <a:sym typeface="Times"/>
                        </a:rPr>
                        <a:t>detection on a network.</a:t>
                      </a:r>
                      <a:endParaRPr sz="1200" u="none" cap="none" strike="noStrike">
                        <a:latin typeface="Times"/>
                        <a:ea typeface="Times"/>
                        <a:cs typeface="Times"/>
                        <a:sym typeface="Times"/>
                      </a:endParaRPr>
                    </a:p>
                  </a:txBody>
                  <a:tcPr marT="22700" marB="22700" marR="22700" marL="22700"/>
                </a:tc>
                <a:tc>
                  <a:txBody>
                    <a:bodyPr/>
                    <a:lstStyle/>
                    <a:p>
                      <a:pPr indent="0" lvl="0" marL="0" marR="0" rtl="0" algn="just">
                        <a:lnSpc>
                          <a:spcPct val="107000"/>
                        </a:lnSpc>
                        <a:spcBef>
                          <a:spcPts val="0"/>
                        </a:spcBef>
                        <a:spcAft>
                          <a:spcPts val="0"/>
                        </a:spcAft>
                        <a:buNone/>
                      </a:pPr>
                      <a:r>
                        <a:rPr lang="en-US" sz="1600" u="none" cap="none" strike="noStrike">
                          <a:latin typeface="Times"/>
                          <a:ea typeface="Times"/>
                          <a:cs typeface="Times"/>
                          <a:sym typeface="Times"/>
                        </a:rPr>
                        <a:t>It is effective </a:t>
                      </a:r>
                      <a:r>
                        <a:rPr b="1" i="0" lang="en-US" sz="1600" u="none" cap="none" strike="noStrike">
                          <a:solidFill>
                            <a:srgbClr val="C00000"/>
                          </a:solidFill>
                          <a:latin typeface="Times"/>
                          <a:ea typeface="Times"/>
                          <a:cs typeface="Times"/>
                          <a:sym typeface="Times"/>
                        </a:rPr>
                        <a:t>before collision </a:t>
                      </a:r>
                      <a:r>
                        <a:rPr lang="en-US" sz="1600" u="none" cap="none" strike="noStrike">
                          <a:latin typeface="Times"/>
                          <a:ea typeface="Times"/>
                          <a:cs typeface="Times"/>
                          <a:sym typeface="Times"/>
                        </a:rPr>
                        <a:t>detection on a network.</a:t>
                      </a:r>
                      <a:endParaRPr sz="1200" u="none" cap="none" strike="noStrike">
                        <a:latin typeface="Times"/>
                        <a:ea typeface="Times"/>
                        <a:cs typeface="Times"/>
                        <a:sym typeface="Times"/>
                      </a:endParaRPr>
                    </a:p>
                  </a:txBody>
                  <a:tcPr marT="22700" marB="22700" marR="22700" marL="22700"/>
                </a:tc>
              </a:tr>
              <a:tr h="540750">
                <a:tc>
                  <a:txBody>
                    <a:bodyPr/>
                    <a:lstStyle/>
                    <a:p>
                      <a:pPr indent="0" lvl="0" marL="0" marR="0" rtl="0" algn="just">
                        <a:lnSpc>
                          <a:spcPct val="107000"/>
                        </a:lnSpc>
                        <a:spcBef>
                          <a:spcPts val="0"/>
                        </a:spcBef>
                        <a:spcAft>
                          <a:spcPts val="0"/>
                        </a:spcAft>
                        <a:buNone/>
                      </a:pPr>
                      <a:r>
                        <a:rPr lang="en-US" sz="1200" u="none" cap="none" strike="noStrike">
                          <a:latin typeface="Times"/>
                          <a:ea typeface="Times"/>
                          <a:cs typeface="Times"/>
                          <a:sym typeface="Times"/>
                        </a:rPr>
                        <a:t>6.</a:t>
                      </a:r>
                      <a:endParaRPr sz="1050" u="none" cap="none" strike="noStrike">
                        <a:latin typeface="Times"/>
                        <a:ea typeface="Times"/>
                        <a:cs typeface="Times"/>
                        <a:sym typeface="Times"/>
                      </a:endParaRPr>
                    </a:p>
                  </a:txBody>
                  <a:tcPr marT="22700" marB="22700" marR="22700" marL="22700"/>
                </a:tc>
                <a:tc>
                  <a:txBody>
                    <a:bodyPr/>
                    <a:lstStyle/>
                    <a:p>
                      <a:pPr indent="0" lvl="0" marL="0" marR="0" rtl="0" algn="just">
                        <a:lnSpc>
                          <a:spcPct val="107000"/>
                        </a:lnSpc>
                        <a:spcBef>
                          <a:spcPts val="0"/>
                        </a:spcBef>
                        <a:spcAft>
                          <a:spcPts val="0"/>
                        </a:spcAft>
                        <a:buNone/>
                      </a:pPr>
                      <a:r>
                        <a:rPr lang="en-US" sz="1600" u="none" cap="none" strike="noStrike">
                          <a:latin typeface="Times"/>
                          <a:ea typeface="Times"/>
                          <a:cs typeface="Times"/>
                          <a:sym typeface="Times"/>
                        </a:rPr>
                        <a:t>Whenever a data packet conflicts in a shared channel</a:t>
                      </a:r>
                      <a:r>
                        <a:rPr b="1" lang="en-US" sz="1600" u="none" cap="none" strike="noStrike">
                          <a:solidFill>
                            <a:srgbClr val="C00000"/>
                          </a:solidFill>
                          <a:latin typeface="Times"/>
                          <a:ea typeface="Times"/>
                          <a:cs typeface="Times"/>
                          <a:sym typeface="Times"/>
                        </a:rPr>
                        <a:t>, it resends the data frame.</a:t>
                      </a:r>
                      <a:endParaRPr b="1" sz="1200" u="none" cap="none" strike="noStrike">
                        <a:solidFill>
                          <a:srgbClr val="C00000"/>
                        </a:solidFill>
                        <a:latin typeface="Times"/>
                        <a:ea typeface="Times"/>
                        <a:cs typeface="Times"/>
                        <a:sym typeface="Times"/>
                      </a:endParaRPr>
                    </a:p>
                  </a:txBody>
                  <a:tcPr marT="22700" marB="22700" marR="22700" marL="22700"/>
                </a:tc>
                <a:tc>
                  <a:txBody>
                    <a:bodyPr/>
                    <a:lstStyle/>
                    <a:p>
                      <a:pPr indent="0" lvl="0" marL="0" marR="0" rtl="0" algn="just">
                        <a:lnSpc>
                          <a:spcPct val="107000"/>
                        </a:lnSpc>
                        <a:spcBef>
                          <a:spcPts val="0"/>
                        </a:spcBef>
                        <a:spcAft>
                          <a:spcPts val="0"/>
                        </a:spcAft>
                        <a:buNone/>
                      </a:pPr>
                      <a:r>
                        <a:rPr lang="en-US" sz="1600" u="none" cap="none" strike="noStrike">
                          <a:latin typeface="Times"/>
                          <a:ea typeface="Times"/>
                          <a:cs typeface="Times"/>
                          <a:sym typeface="Times"/>
                        </a:rPr>
                        <a:t>Whereas the CSMA CA waits until the channel is busy and </a:t>
                      </a:r>
                      <a:r>
                        <a:rPr b="1" lang="en-US" sz="1600" u="none" cap="none" strike="noStrike">
                          <a:solidFill>
                            <a:srgbClr val="C00000"/>
                          </a:solidFill>
                          <a:latin typeface="Times"/>
                          <a:ea typeface="Times"/>
                          <a:cs typeface="Times"/>
                          <a:sym typeface="Times"/>
                        </a:rPr>
                        <a:t>does not recover after a collision.</a:t>
                      </a:r>
                      <a:endParaRPr b="1" sz="1200" u="none" cap="none" strike="noStrike">
                        <a:solidFill>
                          <a:srgbClr val="C00000"/>
                        </a:solidFill>
                        <a:latin typeface="Times"/>
                        <a:ea typeface="Times"/>
                        <a:cs typeface="Times"/>
                        <a:sym typeface="Times"/>
                      </a:endParaRPr>
                    </a:p>
                  </a:txBody>
                  <a:tcPr marT="22700" marB="22700" marR="22700" marL="22700"/>
                </a:tc>
              </a:tr>
              <a:tr h="292000">
                <a:tc>
                  <a:txBody>
                    <a:bodyPr/>
                    <a:lstStyle/>
                    <a:p>
                      <a:pPr indent="0" lvl="0" marL="0" marR="0" rtl="0" algn="just">
                        <a:lnSpc>
                          <a:spcPct val="107000"/>
                        </a:lnSpc>
                        <a:spcBef>
                          <a:spcPts val="0"/>
                        </a:spcBef>
                        <a:spcAft>
                          <a:spcPts val="0"/>
                        </a:spcAft>
                        <a:buNone/>
                      </a:pPr>
                      <a:r>
                        <a:rPr lang="en-US" sz="1200" u="none" cap="none" strike="noStrike">
                          <a:latin typeface="Times"/>
                          <a:ea typeface="Times"/>
                          <a:cs typeface="Times"/>
                          <a:sym typeface="Times"/>
                        </a:rPr>
                        <a:t>7.</a:t>
                      </a:r>
                      <a:endParaRPr sz="1050" u="none" cap="none" strike="noStrike">
                        <a:latin typeface="Times"/>
                        <a:ea typeface="Times"/>
                        <a:cs typeface="Times"/>
                        <a:sym typeface="Times"/>
                      </a:endParaRPr>
                    </a:p>
                  </a:txBody>
                  <a:tcPr marT="22700" marB="22700" marR="22700" marL="22700"/>
                </a:tc>
                <a:tc>
                  <a:txBody>
                    <a:bodyPr/>
                    <a:lstStyle/>
                    <a:p>
                      <a:pPr indent="0" lvl="0" marL="0" marR="0" rtl="0" algn="just">
                        <a:lnSpc>
                          <a:spcPct val="107000"/>
                        </a:lnSpc>
                        <a:spcBef>
                          <a:spcPts val="0"/>
                        </a:spcBef>
                        <a:spcAft>
                          <a:spcPts val="0"/>
                        </a:spcAft>
                        <a:buNone/>
                      </a:pPr>
                      <a:r>
                        <a:rPr lang="en-US" sz="1600" u="none" cap="none" strike="noStrike">
                          <a:latin typeface="Times"/>
                          <a:ea typeface="Times"/>
                          <a:cs typeface="Times"/>
                          <a:sym typeface="Times"/>
                        </a:rPr>
                        <a:t>It </a:t>
                      </a:r>
                      <a:r>
                        <a:rPr b="1" lang="en-US" sz="1600" u="none" cap="none" strike="noStrike">
                          <a:latin typeface="Times"/>
                          <a:ea typeface="Times"/>
                          <a:cs typeface="Times"/>
                          <a:sym typeface="Times"/>
                        </a:rPr>
                        <a:t>minimizes the recovery time.</a:t>
                      </a:r>
                      <a:endParaRPr b="1" sz="1200" u="none" cap="none" strike="noStrike">
                        <a:latin typeface="Times"/>
                        <a:ea typeface="Times"/>
                        <a:cs typeface="Times"/>
                        <a:sym typeface="Times"/>
                      </a:endParaRPr>
                    </a:p>
                  </a:txBody>
                  <a:tcPr marT="22700" marB="22700" marR="22700" marL="22700"/>
                </a:tc>
                <a:tc>
                  <a:txBody>
                    <a:bodyPr/>
                    <a:lstStyle/>
                    <a:p>
                      <a:pPr indent="0" lvl="0" marL="0" marR="0" rtl="0" algn="just">
                        <a:lnSpc>
                          <a:spcPct val="107000"/>
                        </a:lnSpc>
                        <a:spcBef>
                          <a:spcPts val="0"/>
                        </a:spcBef>
                        <a:spcAft>
                          <a:spcPts val="0"/>
                        </a:spcAft>
                        <a:buNone/>
                      </a:pPr>
                      <a:r>
                        <a:rPr lang="en-US" sz="1600" u="none" cap="none" strike="noStrike">
                          <a:latin typeface="Times"/>
                          <a:ea typeface="Times"/>
                          <a:cs typeface="Times"/>
                          <a:sym typeface="Times"/>
                        </a:rPr>
                        <a:t>It </a:t>
                      </a:r>
                      <a:r>
                        <a:rPr b="1" i="0" lang="en-US" sz="1600" u="none" cap="none" strike="noStrike">
                          <a:solidFill>
                            <a:srgbClr val="000000"/>
                          </a:solidFill>
                          <a:latin typeface="Times"/>
                          <a:ea typeface="Times"/>
                          <a:cs typeface="Times"/>
                          <a:sym typeface="Times"/>
                        </a:rPr>
                        <a:t>minimizes the risk of collision.</a:t>
                      </a:r>
                      <a:endParaRPr/>
                    </a:p>
                  </a:txBody>
                  <a:tcPr marT="22700" marB="22700" marR="22700" marL="22700"/>
                </a:tc>
              </a:tr>
              <a:tr h="540750">
                <a:tc>
                  <a:txBody>
                    <a:bodyPr/>
                    <a:lstStyle/>
                    <a:p>
                      <a:pPr indent="0" lvl="0" marL="0" marR="0" rtl="0" algn="just">
                        <a:lnSpc>
                          <a:spcPct val="107000"/>
                        </a:lnSpc>
                        <a:spcBef>
                          <a:spcPts val="0"/>
                        </a:spcBef>
                        <a:spcAft>
                          <a:spcPts val="0"/>
                        </a:spcAft>
                        <a:buNone/>
                      </a:pPr>
                      <a:r>
                        <a:rPr lang="en-US" sz="1200" u="none" cap="none" strike="noStrike">
                          <a:latin typeface="Times"/>
                          <a:ea typeface="Times"/>
                          <a:cs typeface="Times"/>
                          <a:sym typeface="Times"/>
                        </a:rPr>
                        <a:t>8.</a:t>
                      </a:r>
                      <a:endParaRPr sz="1050" u="none" cap="none" strike="noStrike">
                        <a:latin typeface="Times"/>
                        <a:ea typeface="Times"/>
                        <a:cs typeface="Times"/>
                        <a:sym typeface="Times"/>
                      </a:endParaRPr>
                    </a:p>
                  </a:txBody>
                  <a:tcPr marT="22700" marB="22700" marR="22700" marL="22700"/>
                </a:tc>
                <a:tc>
                  <a:txBody>
                    <a:bodyPr/>
                    <a:lstStyle/>
                    <a:p>
                      <a:pPr indent="0" lvl="0" marL="0" marR="0" rtl="0" algn="just">
                        <a:lnSpc>
                          <a:spcPct val="107000"/>
                        </a:lnSpc>
                        <a:spcBef>
                          <a:spcPts val="0"/>
                        </a:spcBef>
                        <a:spcAft>
                          <a:spcPts val="0"/>
                        </a:spcAft>
                        <a:buNone/>
                      </a:pPr>
                      <a:r>
                        <a:rPr lang="en-US" sz="1600" u="none" cap="none" strike="noStrike">
                          <a:latin typeface="Times"/>
                          <a:ea typeface="Times"/>
                          <a:cs typeface="Times"/>
                          <a:sym typeface="Times"/>
                        </a:rPr>
                        <a:t>The efficiency of CSMA CD is high as compared to CSMA.</a:t>
                      </a:r>
                      <a:endParaRPr sz="1200" u="none" cap="none" strike="noStrike">
                        <a:latin typeface="Times"/>
                        <a:ea typeface="Times"/>
                        <a:cs typeface="Times"/>
                        <a:sym typeface="Times"/>
                      </a:endParaRPr>
                    </a:p>
                  </a:txBody>
                  <a:tcPr marT="22700" marB="22700" marR="22700" marL="22700"/>
                </a:tc>
                <a:tc>
                  <a:txBody>
                    <a:bodyPr/>
                    <a:lstStyle/>
                    <a:p>
                      <a:pPr indent="0" lvl="0" marL="0" marR="0" rtl="0" algn="just">
                        <a:lnSpc>
                          <a:spcPct val="107000"/>
                        </a:lnSpc>
                        <a:spcBef>
                          <a:spcPts val="0"/>
                        </a:spcBef>
                        <a:spcAft>
                          <a:spcPts val="0"/>
                        </a:spcAft>
                        <a:buNone/>
                      </a:pPr>
                      <a:r>
                        <a:rPr lang="en-US" sz="1600" u="none" cap="none" strike="noStrike">
                          <a:latin typeface="Times"/>
                          <a:ea typeface="Times"/>
                          <a:cs typeface="Times"/>
                          <a:sym typeface="Times"/>
                        </a:rPr>
                        <a:t>The efficiency of CSMA CA is similar to CSMA.</a:t>
                      </a:r>
                      <a:endParaRPr sz="1200" u="none" cap="none" strike="noStrike">
                        <a:latin typeface="Times"/>
                        <a:ea typeface="Times"/>
                        <a:cs typeface="Times"/>
                        <a:sym typeface="Times"/>
                      </a:endParaRPr>
                    </a:p>
                  </a:txBody>
                  <a:tcPr marT="22700" marB="22700" marR="22700" marL="22700"/>
                </a:tc>
              </a:tr>
              <a:tr h="500325">
                <a:tc>
                  <a:txBody>
                    <a:bodyPr/>
                    <a:lstStyle/>
                    <a:p>
                      <a:pPr indent="0" lvl="0" marL="0" marR="0" rtl="0" algn="just">
                        <a:lnSpc>
                          <a:spcPct val="107000"/>
                        </a:lnSpc>
                        <a:spcBef>
                          <a:spcPts val="0"/>
                        </a:spcBef>
                        <a:spcAft>
                          <a:spcPts val="0"/>
                        </a:spcAft>
                        <a:buNone/>
                      </a:pPr>
                      <a:r>
                        <a:rPr lang="en-US" sz="1200" u="none" cap="none" strike="noStrike">
                          <a:latin typeface="Times"/>
                          <a:ea typeface="Times"/>
                          <a:cs typeface="Times"/>
                          <a:sym typeface="Times"/>
                        </a:rPr>
                        <a:t>9.</a:t>
                      </a:r>
                      <a:endParaRPr sz="1050" u="none" cap="none" strike="noStrike">
                        <a:latin typeface="Times"/>
                        <a:ea typeface="Times"/>
                        <a:cs typeface="Times"/>
                        <a:sym typeface="Times"/>
                      </a:endParaRPr>
                    </a:p>
                  </a:txBody>
                  <a:tcPr marT="22700" marB="22700" marR="22700" marL="22700"/>
                </a:tc>
                <a:tc>
                  <a:txBody>
                    <a:bodyPr/>
                    <a:lstStyle/>
                    <a:p>
                      <a:pPr indent="0" lvl="0" marL="0" marR="0" rtl="0" algn="just">
                        <a:lnSpc>
                          <a:spcPct val="107000"/>
                        </a:lnSpc>
                        <a:spcBef>
                          <a:spcPts val="0"/>
                        </a:spcBef>
                        <a:spcAft>
                          <a:spcPts val="0"/>
                        </a:spcAft>
                        <a:buNone/>
                      </a:pPr>
                      <a:r>
                        <a:rPr lang="en-US" sz="1600" u="none" cap="none" strike="noStrike">
                          <a:latin typeface="Times"/>
                          <a:ea typeface="Times"/>
                          <a:cs typeface="Times"/>
                          <a:sym typeface="Times"/>
                        </a:rPr>
                        <a:t>It is more popular than the CSMA CA protocol.</a:t>
                      </a:r>
                      <a:endParaRPr sz="1200" u="none" cap="none" strike="noStrike">
                        <a:latin typeface="Times"/>
                        <a:ea typeface="Times"/>
                        <a:cs typeface="Times"/>
                        <a:sym typeface="Times"/>
                      </a:endParaRPr>
                    </a:p>
                  </a:txBody>
                  <a:tcPr marT="22700" marB="22700" marR="22700" marL="22700"/>
                </a:tc>
                <a:tc>
                  <a:txBody>
                    <a:bodyPr/>
                    <a:lstStyle/>
                    <a:p>
                      <a:pPr indent="0" lvl="0" marL="0" marR="0" rtl="0" algn="just">
                        <a:lnSpc>
                          <a:spcPct val="107000"/>
                        </a:lnSpc>
                        <a:spcBef>
                          <a:spcPts val="0"/>
                        </a:spcBef>
                        <a:spcAft>
                          <a:spcPts val="0"/>
                        </a:spcAft>
                        <a:buNone/>
                      </a:pPr>
                      <a:r>
                        <a:rPr lang="en-US" sz="1600" u="none" cap="none" strike="noStrike">
                          <a:latin typeface="Times"/>
                          <a:ea typeface="Times"/>
                          <a:cs typeface="Times"/>
                          <a:sym typeface="Times"/>
                        </a:rPr>
                        <a:t>It is less popular than CSMA CD.</a:t>
                      </a:r>
                      <a:endParaRPr sz="1200" u="none" cap="none" strike="noStrike">
                        <a:latin typeface="Times"/>
                        <a:ea typeface="Times"/>
                        <a:cs typeface="Times"/>
                        <a:sym typeface="Times"/>
                      </a:endParaRPr>
                    </a:p>
                  </a:txBody>
                  <a:tcPr marT="22700" marB="22700" marR="22700" marL="22700"/>
                </a:tc>
              </a:tr>
            </a:tbl>
          </a:graphicData>
        </a:graphic>
      </p:graphicFrame>
      <p:sp>
        <p:nvSpPr>
          <p:cNvPr id="2483" name="Google Shape;2483;p144"/>
          <p:cNvSpPr/>
          <p:nvPr/>
        </p:nvSpPr>
        <p:spPr>
          <a:xfrm>
            <a:off x="897808" y="38304"/>
            <a:ext cx="4762842" cy="369332"/>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None/>
            </a:pPr>
            <a:r>
              <a:rPr b="1" i="0" lang="en-US" sz="1800" u="none" cap="none" strike="noStrike">
                <a:solidFill>
                  <a:srgbClr val="610B38"/>
                </a:solidFill>
                <a:latin typeface="Times"/>
                <a:ea typeface="Times"/>
                <a:cs typeface="Times"/>
                <a:sym typeface="Times"/>
              </a:rPr>
              <a:t>Difference between CSMA CA and CSMA CD</a:t>
            </a:r>
            <a:endParaRPr b="1" i="0" sz="1600" u="none" cap="none" strike="noStrike">
              <a:solidFill>
                <a:srgbClr val="000000"/>
              </a:solidFill>
              <a:latin typeface="Times"/>
              <a:ea typeface="Times"/>
              <a:cs typeface="Times"/>
              <a:sym typeface="Times"/>
            </a:endParaRPr>
          </a:p>
        </p:txBody>
      </p:sp>
      <p:sp>
        <p:nvSpPr>
          <p:cNvPr id="2484" name="Google Shape;2484;p144"/>
          <p:cNvSpPr/>
          <p:nvPr/>
        </p:nvSpPr>
        <p:spPr>
          <a:xfrm>
            <a:off x="41077" y="36119"/>
            <a:ext cx="490538" cy="589736"/>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3300"/>
              <a:buFont typeface="Arial"/>
              <a:buNone/>
            </a:pPr>
            <a:r>
              <a:t/>
            </a:r>
            <a:endParaRPr b="0" i="0" sz="3300" u="none" cap="none" strike="noStrike">
              <a:solidFill>
                <a:schemeClr val="dk1"/>
              </a:solidFill>
              <a:latin typeface="Times New Roman"/>
              <a:ea typeface="Times New Roman"/>
              <a:cs typeface="Times New Roman"/>
              <a:sym typeface="Times New Roman"/>
            </a:endParaRPr>
          </a:p>
        </p:txBody>
      </p:sp>
    </p:spTree>
  </p:cSld>
  <p:clrMapOvr>
    <a:masterClrMapping/>
  </p:clrMapOvr>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0" name="Shape 2490"/>
        <p:cNvGrpSpPr/>
        <p:nvPr/>
      </p:nvGrpSpPr>
      <p:grpSpPr>
        <a:xfrm>
          <a:off x="0" y="0"/>
          <a:ext cx="0" cy="0"/>
          <a:chOff x="0" y="0"/>
          <a:chExt cx="0" cy="0"/>
        </a:xfrm>
      </p:grpSpPr>
      <p:sp>
        <p:nvSpPr>
          <p:cNvPr id="2491" name="Google Shape;2491;p145"/>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9/19/2022</a:t>
            </a:r>
            <a:endParaRPr b="1" sz="800">
              <a:solidFill>
                <a:schemeClr val="dk1"/>
              </a:solidFill>
              <a:latin typeface="Times New Roman"/>
              <a:ea typeface="Times New Roman"/>
              <a:cs typeface="Times New Roman"/>
              <a:sym typeface="Times New Roman"/>
            </a:endParaRPr>
          </a:p>
        </p:txBody>
      </p:sp>
      <p:sp>
        <p:nvSpPr>
          <p:cNvPr id="2492" name="Google Shape;2492;p145"/>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SY BTech         Computer Networks     Module 2    Sem 3     2022-23</a:t>
            </a:r>
            <a:endParaRPr b="1" sz="800">
              <a:solidFill>
                <a:schemeClr val="dk1"/>
              </a:solidFill>
              <a:latin typeface="Times New Roman"/>
              <a:ea typeface="Times New Roman"/>
              <a:cs typeface="Times New Roman"/>
              <a:sym typeface="Times New Roman"/>
            </a:endParaRPr>
          </a:p>
        </p:txBody>
      </p:sp>
      <p:sp>
        <p:nvSpPr>
          <p:cNvPr id="2493" name="Google Shape;2493;p145"/>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US" sz="900">
                <a:solidFill>
                  <a:schemeClr val="dk1"/>
                </a:solidFill>
                <a:latin typeface="Times New Roman"/>
                <a:ea typeface="Times New Roman"/>
                <a:cs typeface="Times New Roman"/>
                <a:sym typeface="Times New Roman"/>
              </a:rPr>
              <a:t>‹#›</a:t>
            </a:fld>
            <a:endParaRPr sz="900">
              <a:solidFill>
                <a:schemeClr val="dk1"/>
              </a:solidFill>
              <a:latin typeface="Times New Roman"/>
              <a:ea typeface="Times New Roman"/>
              <a:cs typeface="Times New Roman"/>
              <a:sym typeface="Times New Roman"/>
            </a:endParaRPr>
          </a:p>
        </p:txBody>
      </p:sp>
      <p:sp>
        <p:nvSpPr>
          <p:cNvPr id="2494" name="Google Shape;2494;p145"/>
          <p:cNvSpPr txBox="1"/>
          <p:nvPr>
            <p:ph idx="4294967295" type="title"/>
          </p:nvPr>
        </p:nvSpPr>
        <p:spPr>
          <a:xfrm>
            <a:off x="538163" y="233363"/>
            <a:ext cx="8605837" cy="4699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Clr>
                <a:srgbClr val="002060"/>
              </a:buClr>
              <a:buSzPts val="3200"/>
              <a:buNone/>
            </a:pPr>
            <a:r>
              <a:rPr b="1" lang="en-US" sz="3200">
                <a:solidFill>
                  <a:srgbClr val="002060"/>
                </a:solidFill>
                <a:latin typeface="Times New Roman"/>
                <a:ea typeface="Times New Roman"/>
                <a:cs typeface="Times New Roman"/>
                <a:sym typeface="Times New Roman"/>
              </a:rPr>
              <a:t>CSMA with Collision Detection-</a:t>
            </a:r>
            <a:r>
              <a:rPr b="1" lang="en-US">
                <a:solidFill>
                  <a:srgbClr val="002060"/>
                </a:solidFill>
                <a:latin typeface="Times New Roman"/>
                <a:ea typeface="Times New Roman"/>
                <a:cs typeface="Times New Roman"/>
                <a:sym typeface="Times New Roman"/>
              </a:rPr>
              <a:t> CSMA/CD</a:t>
            </a:r>
            <a:endParaRPr>
              <a:latin typeface="Times New Roman"/>
              <a:ea typeface="Times New Roman"/>
              <a:cs typeface="Times New Roman"/>
              <a:sym typeface="Times New Roman"/>
            </a:endParaRPr>
          </a:p>
        </p:txBody>
      </p:sp>
      <p:sp>
        <p:nvSpPr>
          <p:cNvPr id="2495" name="Google Shape;2495;p145"/>
          <p:cNvSpPr txBox="1"/>
          <p:nvPr>
            <p:ph idx="4294967295" type="body"/>
          </p:nvPr>
        </p:nvSpPr>
        <p:spPr>
          <a:xfrm>
            <a:off x="0" y="650875"/>
            <a:ext cx="6559550" cy="419100"/>
          </a:xfrm>
          <a:prstGeom prst="rect">
            <a:avLst/>
          </a:prstGeom>
          <a:noFill/>
          <a:ln>
            <a:noFill/>
          </a:ln>
        </p:spPr>
        <p:txBody>
          <a:bodyPr anchorCtr="0" anchor="t" bIns="34275" lIns="0" spcFirstLastPara="1" rIns="0" wrap="square" tIns="34275">
            <a:normAutofit/>
          </a:bodyPr>
          <a:lstStyle/>
          <a:p>
            <a:pPr indent="-323850" lvl="0" marL="457200" rtl="0" algn="ctr">
              <a:lnSpc>
                <a:spcPct val="90000"/>
              </a:lnSpc>
              <a:spcBef>
                <a:spcPts val="900"/>
              </a:spcBef>
              <a:spcAft>
                <a:spcPts val="0"/>
              </a:spcAft>
              <a:buSzPts val="1500"/>
              <a:buFont typeface="Times New Roman"/>
              <a:buNone/>
            </a:pPr>
            <a:r>
              <a:rPr lang="en-US" sz="1600">
                <a:solidFill>
                  <a:schemeClr val="dk1"/>
                </a:solidFill>
                <a:latin typeface="Times New Roman"/>
                <a:ea typeface="Times New Roman"/>
                <a:cs typeface="Times New Roman"/>
                <a:sym typeface="Times New Roman"/>
              </a:rPr>
              <a:t>States of CSMA/CD: contention, transmission or idle</a:t>
            </a:r>
            <a:endParaRPr sz="1600">
              <a:solidFill>
                <a:schemeClr val="dk1"/>
              </a:solidFill>
              <a:latin typeface="Times New Roman"/>
              <a:ea typeface="Times New Roman"/>
              <a:cs typeface="Times New Roman"/>
              <a:sym typeface="Times New Roman"/>
            </a:endParaRPr>
          </a:p>
        </p:txBody>
      </p:sp>
      <p:pic>
        <p:nvPicPr>
          <p:cNvPr id="2496" name="Google Shape;2496;p145"/>
          <p:cNvPicPr preferRelativeResize="0"/>
          <p:nvPr/>
        </p:nvPicPr>
        <p:blipFill rotWithShape="1">
          <a:blip r:embed="rId3">
            <a:alphaModFix/>
          </a:blip>
          <a:srcRect b="0" l="0" r="0" t="0"/>
          <a:stretch/>
        </p:blipFill>
        <p:spPr>
          <a:xfrm>
            <a:off x="41821" y="47020"/>
            <a:ext cx="530871" cy="611741"/>
          </a:xfrm>
          <a:prstGeom prst="rect">
            <a:avLst/>
          </a:prstGeom>
          <a:noFill/>
          <a:ln>
            <a:noFill/>
          </a:ln>
        </p:spPr>
      </p:pic>
      <p:pic>
        <p:nvPicPr>
          <p:cNvPr descr="4-05" id="2497" name="Google Shape;2497;p145"/>
          <p:cNvPicPr preferRelativeResize="0"/>
          <p:nvPr/>
        </p:nvPicPr>
        <p:blipFill rotWithShape="1">
          <a:blip r:embed="rId4">
            <a:alphaModFix/>
          </a:blip>
          <a:srcRect b="0" l="0" r="0" t="0"/>
          <a:stretch/>
        </p:blipFill>
        <p:spPr>
          <a:xfrm>
            <a:off x="708420" y="1304925"/>
            <a:ext cx="8340987" cy="2342165"/>
          </a:xfrm>
          <a:prstGeom prst="rect">
            <a:avLst/>
          </a:prstGeom>
          <a:noFill/>
          <a:ln>
            <a:noFill/>
          </a:ln>
        </p:spPr>
      </p:pic>
      <p:cxnSp>
        <p:nvCxnSpPr>
          <p:cNvPr id="2498" name="Google Shape;2498;p145"/>
          <p:cNvCxnSpPr/>
          <p:nvPr/>
        </p:nvCxnSpPr>
        <p:spPr>
          <a:xfrm flipH="1" rot="10800000">
            <a:off x="-7737" y="611782"/>
            <a:ext cx="9144000" cy="20782"/>
          </a:xfrm>
          <a:prstGeom prst="straightConnector1">
            <a:avLst/>
          </a:prstGeom>
          <a:noFill/>
          <a:ln cap="flat" cmpd="sng" w="9525">
            <a:solidFill>
              <a:srgbClr val="00B050"/>
            </a:solidFill>
            <a:prstDash val="solid"/>
            <a:round/>
            <a:headEnd len="sm" w="sm" type="none"/>
            <a:tailEnd len="sm" w="sm" type="none"/>
          </a:ln>
        </p:spPr>
      </p:cxnSp>
      <p:sp>
        <p:nvSpPr>
          <p:cNvPr id="2499" name="Google Shape;2499;p145"/>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Times New Roman"/>
              <a:ea typeface="Times New Roman"/>
              <a:cs typeface="Times New Roman"/>
              <a:sym typeface="Times New Roman"/>
            </a:endParaRPr>
          </a:p>
        </p:txBody>
      </p:sp>
      <p:cxnSp>
        <p:nvCxnSpPr>
          <p:cNvPr id="2500" name="Google Shape;2500;p145"/>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2501" name="Google Shape;2501;p145"/>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sp>
        <p:nvSpPr>
          <p:cNvPr id="2502" name="Google Shape;2502;p145"/>
          <p:cNvSpPr/>
          <p:nvPr/>
        </p:nvSpPr>
        <p:spPr>
          <a:xfrm>
            <a:off x="692049" y="3744099"/>
            <a:ext cx="8502852" cy="95410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333333"/>
                </a:solidFill>
                <a:latin typeface="Inter"/>
                <a:ea typeface="Inter"/>
                <a:cs typeface="Inter"/>
                <a:sym typeface="Inter"/>
              </a:rPr>
              <a:t>The </a:t>
            </a:r>
            <a:r>
              <a:rPr b="1" i="0" lang="en-US" sz="1400" u="none" cap="none" strike="noStrike">
                <a:solidFill>
                  <a:srgbClr val="333333"/>
                </a:solidFill>
                <a:latin typeface="Inter"/>
                <a:ea typeface="Inter"/>
                <a:cs typeface="Inter"/>
                <a:sym typeface="Inter"/>
              </a:rPr>
              <a:t>Carrier Sense Multiple Access/ Collision Detection</a:t>
            </a:r>
            <a:r>
              <a:rPr b="0" i="0" lang="en-US" sz="1400" u="none" cap="none" strike="noStrike">
                <a:solidFill>
                  <a:srgbClr val="333333"/>
                </a:solidFill>
                <a:latin typeface="Inter"/>
                <a:ea typeface="Inter"/>
                <a:cs typeface="Inter"/>
                <a:sym typeface="Inter"/>
              </a:rPr>
              <a:t> protocol is used to detect a collision in the media access control (</a:t>
            </a:r>
            <a:r>
              <a:rPr b="1" i="0" lang="en-US" sz="1400" u="none" cap="none" strike="noStrike">
                <a:solidFill>
                  <a:srgbClr val="333333"/>
                </a:solidFill>
                <a:latin typeface="Inter"/>
                <a:ea typeface="Inter"/>
                <a:cs typeface="Inter"/>
                <a:sym typeface="Inter"/>
              </a:rPr>
              <a:t>MAC</a:t>
            </a:r>
            <a:r>
              <a:rPr b="0" i="0" lang="en-US" sz="1400" u="none" cap="none" strike="noStrike">
                <a:solidFill>
                  <a:srgbClr val="333333"/>
                </a:solidFill>
                <a:latin typeface="Inter"/>
                <a:ea typeface="Inter"/>
                <a:cs typeface="Inter"/>
                <a:sym typeface="Inter"/>
              </a:rPr>
              <a:t>) layer. Once the collision was detected, the CSMA CD immediately stopped the transmission by sending the signal so that the sender does not waste all the time to send the data packet.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6" name="Shape 2506"/>
        <p:cNvGrpSpPr/>
        <p:nvPr/>
      </p:nvGrpSpPr>
      <p:grpSpPr>
        <a:xfrm>
          <a:off x="0" y="0"/>
          <a:ext cx="0" cy="0"/>
          <a:chOff x="0" y="0"/>
          <a:chExt cx="0" cy="0"/>
        </a:xfrm>
      </p:grpSpPr>
      <p:sp>
        <p:nvSpPr>
          <p:cNvPr id="2507" name="Google Shape;2507;p146"/>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lang="en-US"/>
              <a:t>9/19/2022</a:t>
            </a:r>
            <a:endParaRPr/>
          </a:p>
        </p:txBody>
      </p:sp>
      <p:sp>
        <p:nvSpPr>
          <p:cNvPr id="2508" name="Google Shape;2508;p146"/>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lang="en-US"/>
              <a:t>SY BTech         Computer Networks     Module 2    Sem 3     2022-23</a:t>
            </a:r>
            <a:endParaRPr/>
          </a:p>
        </p:txBody>
      </p:sp>
      <p:sp>
        <p:nvSpPr>
          <p:cNvPr id="2509" name="Google Shape;2509;p146"/>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800"/>
              <a:buNone/>
            </a:pPr>
            <a:fld id="{00000000-1234-1234-1234-123412341234}" type="slidenum">
              <a:rPr lang="en-US"/>
              <a:t>‹#›</a:t>
            </a:fld>
            <a:endParaRPr/>
          </a:p>
        </p:txBody>
      </p:sp>
      <p:pic>
        <p:nvPicPr>
          <p:cNvPr id="2510" name="Google Shape;2510;p146"/>
          <p:cNvPicPr preferRelativeResize="0"/>
          <p:nvPr/>
        </p:nvPicPr>
        <p:blipFill rotWithShape="1">
          <a:blip r:embed="rId3">
            <a:alphaModFix/>
          </a:blip>
          <a:srcRect b="0" l="0" r="0" t="0"/>
          <a:stretch/>
        </p:blipFill>
        <p:spPr>
          <a:xfrm>
            <a:off x="648890" y="259517"/>
            <a:ext cx="8155203" cy="4292057"/>
          </a:xfrm>
          <a:prstGeom prst="rect">
            <a:avLst/>
          </a:prstGeom>
          <a:noFill/>
          <a:ln>
            <a:noFill/>
          </a:ln>
        </p:spPr>
      </p:pic>
      <p:sp>
        <p:nvSpPr>
          <p:cNvPr id="2511" name="Google Shape;2511;p146"/>
          <p:cNvSpPr/>
          <p:nvPr/>
        </p:nvSpPr>
        <p:spPr>
          <a:xfrm>
            <a:off x="41077" y="36119"/>
            <a:ext cx="490538" cy="589736"/>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3300"/>
              <a:buFont typeface="Arial"/>
              <a:buNone/>
            </a:pPr>
            <a:r>
              <a:t/>
            </a:r>
            <a:endParaRPr b="0" i="0" sz="3300" u="none" cap="none" strike="noStrike">
              <a:solidFill>
                <a:schemeClr val="dk1"/>
              </a:solidFill>
              <a:latin typeface="Times New Roman"/>
              <a:ea typeface="Times New Roman"/>
              <a:cs typeface="Times New Roman"/>
              <a:sym typeface="Times New Roman"/>
            </a:endParaRPr>
          </a:p>
        </p:txBody>
      </p:sp>
      <p:cxnSp>
        <p:nvCxnSpPr>
          <p:cNvPr id="2512" name="Google Shape;2512;p146"/>
          <p:cNvCxnSpPr/>
          <p:nvPr/>
        </p:nvCxnSpPr>
        <p:spPr>
          <a:xfrm flipH="1" rot="10800000">
            <a:off x="-7737" y="611782"/>
            <a:ext cx="9144000" cy="20782"/>
          </a:xfrm>
          <a:prstGeom prst="straightConnector1">
            <a:avLst/>
          </a:prstGeom>
          <a:noFill/>
          <a:ln cap="flat" cmpd="sng" w="9525">
            <a:solidFill>
              <a:srgbClr val="00B050"/>
            </a:solidFill>
            <a:prstDash val="solid"/>
            <a:round/>
            <a:headEnd len="sm" w="sm" type="none"/>
            <a:tailEnd len="sm" w="sm" type="none"/>
          </a:ln>
        </p:spPr>
      </p:cxnSp>
      <p:sp>
        <p:nvSpPr>
          <p:cNvPr id="2513" name="Google Shape;2513;p146"/>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Times New Roman"/>
              <a:ea typeface="Times New Roman"/>
              <a:cs typeface="Times New Roman"/>
              <a:sym typeface="Times New Roman"/>
            </a:endParaRPr>
          </a:p>
        </p:txBody>
      </p:sp>
      <p:cxnSp>
        <p:nvCxnSpPr>
          <p:cNvPr id="2514" name="Google Shape;2514;p146"/>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2515" name="Google Shape;2515;p146"/>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spTree>
  </p:cSld>
  <p:clrMapOvr>
    <a:masterClrMapping/>
  </p:clrMapOvr>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9" name="Shape 2519"/>
        <p:cNvGrpSpPr/>
        <p:nvPr/>
      </p:nvGrpSpPr>
      <p:grpSpPr>
        <a:xfrm>
          <a:off x="0" y="0"/>
          <a:ext cx="0" cy="0"/>
          <a:chOff x="0" y="0"/>
          <a:chExt cx="0" cy="0"/>
        </a:xfrm>
      </p:grpSpPr>
      <p:sp>
        <p:nvSpPr>
          <p:cNvPr id="2520" name="Google Shape;2520;p147"/>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lang="en-US"/>
              <a:t>9/19/2022</a:t>
            </a:r>
            <a:endParaRPr/>
          </a:p>
        </p:txBody>
      </p:sp>
      <p:sp>
        <p:nvSpPr>
          <p:cNvPr id="2521" name="Google Shape;2521;p147"/>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lang="en-US"/>
              <a:t>SY BTech         Computer Networks     Module 2    Sem 3     2022-23</a:t>
            </a:r>
            <a:endParaRPr/>
          </a:p>
        </p:txBody>
      </p:sp>
      <p:sp>
        <p:nvSpPr>
          <p:cNvPr id="2522" name="Google Shape;2522;p147"/>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800"/>
              <a:buNone/>
            </a:pPr>
            <a:fld id="{00000000-1234-1234-1234-123412341234}" type="slidenum">
              <a:rPr lang="en-US"/>
              <a:t>‹#›</a:t>
            </a:fld>
            <a:endParaRPr/>
          </a:p>
        </p:txBody>
      </p:sp>
      <p:pic>
        <p:nvPicPr>
          <p:cNvPr id="2523" name="Google Shape;2523;p147"/>
          <p:cNvPicPr preferRelativeResize="0"/>
          <p:nvPr/>
        </p:nvPicPr>
        <p:blipFill rotWithShape="1">
          <a:blip r:embed="rId3">
            <a:alphaModFix/>
          </a:blip>
          <a:srcRect b="0" l="0" r="0" t="0"/>
          <a:stretch/>
        </p:blipFill>
        <p:spPr>
          <a:xfrm>
            <a:off x="412955" y="159141"/>
            <a:ext cx="7351903" cy="3626278"/>
          </a:xfrm>
          <a:prstGeom prst="rect">
            <a:avLst/>
          </a:prstGeom>
          <a:noFill/>
          <a:ln>
            <a:noFill/>
          </a:ln>
        </p:spPr>
      </p:pic>
      <p:pic>
        <p:nvPicPr>
          <p:cNvPr id="2524" name="Google Shape;2524;p147"/>
          <p:cNvPicPr preferRelativeResize="0"/>
          <p:nvPr/>
        </p:nvPicPr>
        <p:blipFill rotWithShape="1">
          <a:blip r:embed="rId4">
            <a:alphaModFix/>
          </a:blip>
          <a:srcRect b="0" l="0" r="0" t="0"/>
          <a:stretch/>
        </p:blipFill>
        <p:spPr>
          <a:xfrm>
            <a:off x="412955" y="3893575"/>
            <a:ext cx="7157115" cy="669054"/>
          </a:xfrm>
          <a:prstGeom prst="rect">
            <a:avLst/>
          </a:prstGeom>
          <a:noFill/>
          <a:ln>
            <a:noFill/>
          </a:ln>
        </p:spPr>
      </p:pic>
      <p:sp>
        <p:nvSpPr>
          <p:cNvPr id="2525" name="Google Shape;2525;p147"/>
          <p:cNvSpPr/>
          <p:nvPr/>
        </p:nvSpPr>
        <p:spPr>
          <a:xfrm>
            <a:off x="41077" y="36119"/>
            <a:ext cx="490538" cy="589736"/>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3300"/>
              <a:buFont typeface="Arial"/>
              <a:buNone/>
            </a:pPr>
            <a:r>
              <a:t/>
            </a:r>
            <a:endParaRPr b="0" i="0" sz="3300" u="none" cap="none" strike="noStrike">
              <a:solidFill>
                <a:schemeClr val="dk1"/>
              </a:solidFill>
              <a:latin typeface="Times New Roman"/>
              <a:ea typeface="Times New Roman"/>
              <a:cs typeface="Times New Roman"/>
              <a:sym typeface="Times New Roman"/>
            </a:endParaRPr>
          </a:p>
        </p:txBody>
      </p:sp>
      <p:cxnSp>
        <p:nvCxnSpPr>
          <p:cNvPr id="2526" name="Google Shape;2526;p147"/>
          <p:cNvCxnSpPr/>
          <p:nvPr/>
        </p:nvCxnSpPr>
        <p:spPr>
          <a:xfrm flipH="1" rot="10800000">
            <a:off x="-7737" y="611782"/>
            <a:ext cx="9144000" cy="20782"/>
          </a:xfrm>
          <a:prstGeom prst="straightConnector1">
            <a:avLst/>
          </a:prstGeom>
          <a:noFill/>
          <a:ln cap="flat" cmpd="sng" w="9525">
            <a:solidFill>
              <a:srgbClr val="00B050"/>
            </a:solidFill>
            <a:prstDash val="solid"/>
            <a:round/>
            <a:headEnd len="sm" w="sm" type="none"/>
            <a:tailEnd len="sm" w="sm" type="none"/>
          </a:ln>
        </p:spPr>
      </p:cxnSp>
      <p:sp>
        <p:nvSpPr>
          <p:cNvPr id="2527" name="Google Shape;2527;p147"/>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Times New Roman"/>
              <a:ea typeface="Times New Roman"/>
              <a:cs typeface="Times New Roman"/>
              <a:sym typeface="Times New Roman"/>
            </a:endParaRPr>
          </a:p>
        </p:txBody>
      </p:sp>
      <p:cxnSp>
        <p:nvCxnSpPr>
          <p:cNvPr id="2528" name="Google Shape;2528;p147"/>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2529" name="Google Shape;2529;p147"/>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spTree>
  </p:cSld>
  <p:clrMapOvr>
    <a:masterClrMapping/>
  </p:clrMapOvr>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3" name="Shape 2533"/>
        <p:cNvGrpSpPr/>
        <p:nvPr/>
      </p:nvGrpSpPr>
      <p:grpSpPr>
        <a:xfrm>
          <a:off x="0" y="0"/>
          <a:ext cx="0" cy="0"/>
          <a:chOff x="0" y="0"/>
          <a:chExt cx="0" cy="0"/>
        </a:xfrm>
      </p:grpSpPr>
      <p:sp>
        <p:nvSpPr>
          <p:cNvPr id="2534" name="Google Shape;2534;p148"/>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lang="en-US"/>
              <a:t>9/19/2022</a:t>
            </a:r>
            <a:endParaRPr/>
          </a:p>
        </p:txBody>
      </p:sp>
      <p:sp>
        <p:nvSpPr>
          <p:cNvPr id="2535" name="Google Shape;2535;p148"/>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lang="en-US"/>
              <a:t>SY BTech         Computer Networks     Module 2    Sem 3     2022-23</a:t>
            </a:r>
            <a:endParaRPr/>
          </a:p>
        </p:txBody>
      </p:sp>
      <p:sp>
        <p:nvSpPr>
          <p:cNvPr id="2536" name="Google Shape;2536;p148"/>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800"/>
              <a:buNone/>
            </a:pPr>
            <a:fld id="{00000000-1234-1234-1234-123412341234}" type="slidenum">
              <a:rPr lang="en-US"/>
              <a:t>‹#›</a:t>
            </a:fld>
            <a:endParaRPr/>
          </a:p>
        </p:txBody>
      </p:sp>
      <p:sp>
        <p:nvSpPr>
          <p:cNvPr id="2537" name="Google Shape;2537;p148"/>
          <p:cNvSpPr/>
          <p:nvPr/>
        </p:nvSpPr>
        <p:spPr>
          <a:xfrm>
            <a:off x="41077" y="36119"/>
            <a:ext cx="490538" cy="589736"/>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3300"/>
              <a:buFont typeface="Arial"/>
              <a:buNone/>
            </a:pPr>
            <a:r>
              <a:t/>
            </a:r>
            <a:endParaRPr b="0" i="0" sz="3300" u="none" cap="none" strike="noStrike">
              <a:solidFill>
                <a:schemeClr val="dk1"/>
              </a:solidFill>
              <a:latin typeface="Times New Roman"/>
              <a:ea typeface="Times New Roman"/>
              <a:cs typeface="Times New Roman"/>
              <a:sym typeface="Times New Roman"/>
            </a:endParaRPr>
          </a:p>
        </p:txBody>
      </p:sp>
      <p:cxnSp>
        <p:nvCxnSpPr>
          <p:cNvPr id="2538" name="Google Shape;2538;p148"/>
          <p:cNvCxnSpPr/>
          <p:nvPr/>
        </p:nvCxnSpPr>
        <p:spPr>
          <a:xfrm flipH="1" rot="10800000">
            <a:off x="-7737" y="611782"/>
            <a:ext cx="9144000" cy="20782"/>
          </a:xfrm>
          <a:prstGeom prst="straightConnector1">
            <a:avLst/>
          </a:prstGeom>
          <a:noFill/>
          <a:ln cap="flat" cmpd="sng" w="9525">
            <a:solidFill>
              <a:srgbClr val="00B050"/>
            </a:solidFill>
            <a:prstDash val="solid"/>
            <a:round/>
            <a:headEnd len="sm" w="sm" type="none"/>
            <a:tailEnd len="sm" w="sm" type="none"/>
          </a:ln>
        </p:spPr>
      </p:cxnSp>
      <p:sp>
        <p:nvSpPr>
          <p:cNvPr id="2539" name="Google Shape;2539;p148"/>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Times New Roman"/>
              <a:ea typeface="Times New Roman"/>
              <a:cs typeface="Times New Roman"/>
              <a:sym typeface="Times New Roman"/>
            </a:endParaRPr>
          </a:p>
        </p:txBody>
      </p:sp>
      <p:cxnSp>
        <p:nvCxnSpPr>
          <p:cNvPr id="2540" name="Google Shape;2540;p148"/>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2541" name="Google Shape;2541;p148"/>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pic>
        <p:nvPicPr>
          <p:cNvPr id="2542" name="Google Shape;2542;p148"/>
          <p:cNvPicPr preferRelativeResize="0"/>
          <p:nvPr/>
        </p:nvPicPr>
        <p:blipFill rotWithShape="1">
          <a:blip r:embed="rId4">
            <a:alphaModFix/>
          </a:blip>
          <a:srcRect b="0" l="0" r="0" t="0"/>
          <a:stretch/>
        </p:blipFill>
        <p:spPr>
          <a:xfrm>
            <a:off x="2380265" y="184076"/>
            <a:ext cx="1924050" cy="361950"/>
          </a:xfrm>
          <a:prstGeom prst="rect">
            <a:avLst/>
          </a:prstGeom>
          <a:noFill/>
          <a:ln>
            <a:noFill/>
          </a:ln>
        </p:spPr>
      </p:pic>
      <p:pic>
        <p:nvPicPr>
          <p:cNvPr id="2543" name="Google Shape;2543;p148"/>
          <p:cNvPicPr preferRelativeResize="0"/>
          <p:nvPr/>
        </p:nvPicPr>
        <p:blipFill rotWithShape="1">
          <a:blip r:embed="rId5">
            <a:alphaModFix/>
          </a:blip>
          <a:srcRect b="0" l="0" r="0" t="0"/>
          <a:stretch/>
        </p:blipFill>
        <p:spPr>
          <a:xfrm>
            <a:off x="774255" y="786873"/>
            <a:ext cx="2466975" cy="447675"/>
          </a:xfrm>
          <a:prstGeom prst="rect">
            <a:avLst/>
          </a:prstGeom>
          <a:noFill/>
          <a:ln>
            <a:noFill/>
          </a:ln>
        </p:spPr>
      </p:pic>
      <p:pic>
        <p:nvPicPr>
          <p:cNvPr id="2544" name="Google Shape;2544;p148"/>
          <p:cNvPicPr preferRelativeResize="0"/>
          <p:nvPr/>
        </p:nvPicPr>
        <p:blipFill rotWithShape="1">
          <a:blip r:embed="rId6">
            <a:alphaModFix/>
          </a:blip>
          <a:srcRect b="0" l="0" r="0" t="0"/>
          <a:stretch/>
        </p:blipFill>
        <p:spPr>
          <a:xfrm>
            <a:off x="725688" y="1647578"/>
            <a:ext cx="3838575" cy="1743075"/>
          </a:xfrm>
          <a:prstGeom prst="rect">
            <a:avLst/>
          </a:prstGeom>
          <a:noFill/>
          <a:ln>
            <a:noFill/>
          </a:ln>
        </p:spPr>
      </p:pic>
      <p:pic>
        <p:nvPicPr>
          <p:cNvPr id="2545" name="Google Shape;2545;p148"/>
          <p:cNvPicPr preferRelativeResize="0"/>
          <p:nvPr/>
        </p:nvPicPr>
        <p:blipFill rotWithShape="1">
          <a:blip r:embed="rId7">
            <a:alphaModFix/>
          </a:blip>
          <a:srcRect b="0" l="0" r="0" t="0"/>
          <a:stretch/>
        </p:blipFill>
        <p:spPr>
          <a:xfrm>
            <a:off x="4936249" y="1647578"/>
            <a:ext cx="3790950" cy="17811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4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4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4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4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1" name="Shape 2551"/>
        <p:cNvGrpSpPr/>
        <p:nvPr/>
      </p:nvGrpSpPr>
      <p:grpSpPr>
        <a:xfrm>
          <a:off x="0" y="0"/>
          <a:ext cx="0" cy="0"/>
          <a:chOff x="0" y="0"/>
          <a:chExt cx="0" cy="0"/>
        </a:xfrm>
      </p:grpSpPr>
      <p:sp>
        <p:nvSpPr>
          <p:cNvPr id="2552" name="Google Shape;2552;p149"/>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9/19/2022</a:t>
            </a:r>
            <a:endParaRPr b="1" sz="800">
              <a:solidFill>
                <a:schemeClr val="dk1"/>
              </a:solidFill>
              <a:latin typeface="Times New Roman"/>
              <a:ea typeface="Times New Roman"/>
              <a:cs typeface="Times New Roman"/>
              <a:sym typeface="Times New Roman"/>
            </a:endParaRPr>
          </a:p>
        </p:txBody>
      </p:sp>
      <p:sp>
        <p:nvSpPr>
          <p:cNvPr id="2553" name="Google Shape;2553;p149"/>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SY BTech         Computer Networks     Module 2    Sem 3     2022-23</a:t>
            </a:r>
            <a:endParaRPr b="1" sz="800">
              <a:solidFill>
                <a:schemeClr val="dk1"/>
              </a:solidFill>
              <a:latin typeface="Times New Roman"/>
              <a:ea typeface="Times New Roman"/>
              <a:cs typeface="Times New Roman"/>
              <a:sym typeface="Times New Roman"/>
            </a:endParaRPr>
          </a:p>
        </p:txBody>
      </p:sp>
      <p:sp>
        <p:nvSpPr>
          <p:cNvPr id="2554" name="Google Shape;2554;p149"/>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US" sz="900">
                <a:solidFill>
                  <a:schemeClr val="dk1"/>
                </a:solidFill>
                <a:latin typeface="Times New Roman"/>
                <a:ea typeface="Times New Roman"/>
                <a:cs typeface="Times New Roman"/>
                <a:sym typeface="Times New Roman"/>
              </a:rPr>
              <a:t>‹#›</a:t>
            </a:fld>
            <a:endParaRPr sz="900">
              <a:solidFill>
                <a:schemeClr val="dk1"/>
              </a:solidFill>
              <a:latin typeface="Times New Roman"/>
              <a:ea typeface="Times New Roman"/>
              <a:cs typeface="Times New Roman"/>
              <a:sym typeface="Times New Roman"/>
            </a:endParaRPr>
          </a:p>
        </p:txBody>
      </p:sp>
      <p:sp>
        <p:nvSpPr>
          <p:cNvPr id="2555" name="Google Shape;2555;p149"/>
          <p:cNvSpPr txBox="1"/>
          <p:nvPr>
            <p:ph idx="4294967295" type="title"/>
          </p:nvPr>
        </p:nvSpPr>
        <p:spPr>
          <a:xfrm>
            <a:off x="1296988" y="73025"/>
            <a:ext cx="7847012" cy="4699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Clr>
                <a:srgbClr val="002060"/>
              </a:buClr>
              <a:buSzPts val="3200"/>
              <a:buNone/>
            </a:pPr>
            <a:r>
              <a:rPr b="1" lang="en-US" sz="3200">
                <a:solidFill>
                  <a:srgbClr val="002060"/>
                </a:solidFill>
                <a:latin typeface="Times New Roman"/>
                <a:ea typeface="Times New Roman"/>
                <a:cs typeface="Times New Roman"/>
                <a:sym typeface="Times New Roman"/>
              </a:rPr>
              <a:t>Persistent and Non persistent CSMA</a:t>
            </a:r>
            <a:endParaRPr>
              <a:latin typeface="Times New Roman"/>
              <a:ea typeface="Times New Roman"/>
              <a:cs typeface="Times New Roman"/>
              <a:sym typeface="Times New Roman"/>
            </a:endParaRPr>
          </a:p>
        </p:txBody>
      </p:sp>
      <p:sp>
        <p:nvSpPr>
          <p:cNvPr id="2556" name="Google Shape;2556;p149"/>
          <p:cNvSpPr txBox="1"/>
          <p:nvPr>
            <p:ph idx="4294967295" type="body"/>
          </p:nvPr>
        </p:nvSpPr>
        <p:spPr>
          <a:xfrm>
            <a:off x="0" y="500063"/>
            <a:ext cx="8124825" cy="544512"/>
          </a:xfrm>
          <a:prstGeom prst="rect">
            <a:avLst/>
          </a:prstGeom>
          <a:noFill/>
          <a:ln>
            <a:noFill/>
          </a:ln>
        </p:spPr>
        <p:txBody>
          <a:bodyPr anchorCtr="0" anchor="t" bIns="34275" lIns="0" spcFirstLastPara="1" rIns="0" wrap="square" tIns="34275">
            <a:normAutofit/>
          </a:bodyPr>
          <a:lstStyle/>
          <a:p>
            <a:pPr indent="-323850" lvl="0" marL="457200" rtl="0" algn="ctr">
              <a:lnSpc>
                <a:spcPct val="90000"/>
              </a:lnSpc>
              <a:spcBef>
                <a:spcPts val="900"/>
              </a:spcBef>
              <a:spcAft>
                <a:spcPts val="0"/>
              </a:spcAft>
              <a:buSzPts val="1500"/>
              <a:buFont typeface="Calibri"/>
              <a:buNone/>
            </a:pPr>
            <a:r>
              <a:rPr lang="en-US" sz="1600"/>
              <a:t>Comparison of the channel utilization versus load for various random access protocols. </a:t>
            </a:r>
            <a:endParaRPr b="1" sz="1600">
              <a:solidFill>
                <a:srgbClr val="FF3300"/>
              </a:solidFill>
            </a:endParaRPr>
          </a:p>
        </p:txBody>
      </p:sp>
      <p:pic>
        <p:nvPicPr>
          <p:cNvPr descr="4-04" id="2557" name="Google Shape;2557;p149"/>
          <p:cNvPicPr preferRelativeResize="0"/>
          <p:nvPr/>
        </p:nvPicPr>
        <p:blipFill rotWithShape="1">
          <a:blip r:embed="rId3">
            <a:alphaModFix/>
          </a:blip>
          <a:srcRect b="0" l="0" r="0" t="0"/>
          <a:stretch/>
        </p:blipFill>
        <p:spPr>
          <a:xfrm>
            <a:off x="639959" y="1156294"/>
            <a:ext cx="7436258" cy="3541912"/>
          </a:xfrm>
          <a:prstGeom prst="rect">
            <a:avLst/>
          </a:prstGeom>
          <a:noFill/>
          <a:ln>
            <a:noFill/>
          </a:ln>
        </p:spPr>
      </p:pic>
      <p:sp>
        <p:nvSpPr>
          <p:cNvPr id="2558" name="Google Shape;2558;p149"/>
          <p:cNvSpPr/>
          <p:nvPr/>
        </p:nvSpPr>
        <p:spPr>
          <a:xfrm>
            <a:off x="41077" y="36119"/>
            <a:ext cx="490538" cy="589736"/>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3300"/>
              <a:buFont typeface="Arial"/>
              <a:buNone/>
            </a:pPr>
            <a:r>
              <a:t/>
            </a:r>
            <a:endParaRPr b="0" i="0" sz="3300" u="none" cap="none" strike="noStrike">
              <a:solidFill>
                <a:schemeClr val="dk1"/>
              </a:solidFill>
              <a:latin typeface="Times New Roman"/>
              <a:ea typeface="Times New Roman"/>
              <a:cs typeface="Times New Roman"/>
              <a:sym typeface="Times New Roman"/>
            </a:endParaRPr>
          </a:p>
        </p:txBody>
      </p:sp>
      <p:cxnSp>
        <p:nvCxnSpPr>
          <p:cNvPr id="2559" name="Google Shape;2559;p149"/>
          <p:cNvCxnSpPr/>
          <p:nvPr/>
        </p:nvCxnSpPr>
        <p:spPr>
          <a:xfrm flipH="1" rot="10800000">
            <a:off x="-7737" y="611782"/>
            <a:ext cx="9144000" cy="20782"/>
          </a:xfrm>
          <a:prstGeom prst="straightConnector1">
            <a:avLst/>
          </a:prstGeom>
          <a:noFill/>
          <a:ln cap="flat" cmpd="sng" w="9525">
            <a:solidFill>
              <a:srgbClr val="00B050"/>
            </a:solidFill>
            <a:prstDash val="solid"/>
            <a:round/>
            <a:headEnd len="sm" w="sm" type="none"/>
            <a:tailEnd len="sm" w="sm" type="none"/>
          </a:ln>
        </p:spPr>
      </p:cxnSp>
      <p:sp>
        <p:nvSpPr>
          <p:cNvPr id="2560" name="Google Shape;2560;p149"/>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Times New Roman"/>
              <a:ea typeface="Times New Roman"/>
              <a:cs typeface="Times New Roman"/>
              <a:sym typeface="Times New Roman"/>
            </a:endParaRPr>
          </a:p>
        </p:txBody>
      </p:sp>
      <p:cxnSp>
        <p:nvCxnSpPr>
          <p:cNvPr id="2561" name="Google Shape;2561;p149"/>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2562" name="Google Shape;2562;p149"/>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15"/>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lang="en-US"/>
              <a:t>9/19/2022</a:t>
            </a:r>
            <a:endParaRPr/>
          </a:p>
        </p:txBody>
      </p:sp>
      <p:sp>
        <p:nvSpPr>
          <p:cNvPr id="309" name="Google Shape;309;p15"/>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lang="en-US"/>
              <a:t>SY BTech         Computer Networks     Module 2    Sem 3     2022-23</a:t>
            </a:r>
            <a:endParaRPr/>
          </a:p>
        </p:txBody>
      </p:sp>
      <p:sp>
        <p:nvSpPr>
          <p:cNvPr id="310" name="Google Shape;310;p15"/>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800"/>
              <a:buNone/>
            </a:pPr>
            <a:fld id="{00000000-1234-1234-1234-123412341234}" type="slidenum">
              <a:rPr lang="en-US"/>
              <a:t>‹#›</a:t>
            </a:fld>
            <a:endParaRPr/>
          </a:p>
        </p:txBody>
      </p:sp>
      <p:sp>
        <p:nvSpPr>
          <p:cNvPr id="311" name="Google Shape;311;p15"/>
          <p:cNvSpPr/>
          <p:nvPr/>
        </p:nvSpPr>
        <p:spPr>
          <a:xfrm>
            <a:off x="41077" y="36119"/>
            <a:ext cx="490538" cy="589736"/>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3300"/>
              <a:buFont typeface="Arial"/>
              <a:buNone/>
            </a:pPr>
            <a:r>
              <a:t/>
            </a:r>
            <a:endParaRPr b="0" i="0" sz="3300" u="none" cap="none" strike="noStrike">
              <a:solidFill>
                <a:schemeClr val="dk1"/>
              </a:solidFill>
              <a:latin typeface="Times New Roman"/>
              <a:ea typeface="Times New Roman"/>
              <a:cs typeface="Times New Roman"/>
              <a:sym typeface="Times New Roman"/>
            </a:endParaRPr>
          </a:p>
        </p:txBody>
      </p:sp>
      <p:cxnSp>
        <p:nvCxnSpPr>
          <p:cNvPr id="312" name="Google Shape;312;p15"/>
          <p:cNvCxnSpPr/>
          <p:nvPr/>
        </p:nvCxnSpPr>
        <p:spPr>
          <a:xfrm flipH="1" rot="10800000">
            <a:off x="-7737" y="611782"/>
            <a:ext cx="9144000" cy="20782"/>
          </a:xfrm>
          <a:prstGeom prst="straightConnector1">
            <a:avLst/>
          </a:prstGeom>
          <a:noFill/>
          <a:ln cap="flat" cmpd="sng" w="9525">
            <a:solidFill>
              <a:srgbClr val="00B050"/>
            </a:solidFill>
            <a:prstDash val="solid"/>
            <a:round/>
            <a:headEnd len="sm" w="sm" type="none"/>
            <a:tailEnd len="sm" w="sm" type="none"/>
          </a:ln>
        </p:spPr>
      </p:cxnSp>
      <p:sp>
        <p:nvSpPr>
          <p:cNvPr id="313" name="Google Shape;313;p15"/>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Times New Roman"/>
              <a:ea typeface="Times New Roman"/>
              <a:cs typeface="Times New Roman"/>
              <a:sym typeface="Times New Roman"/>
            </a:endParaRPr>
          </a:p>
        </p:txBody>
      </p:sp>
      <p:cxnSp>
        <p:nvCxnSpPr>
          <p:cNvPr id="314" name="Google Shape;314;p15"/>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315" name="Google Shape;315;p15"/>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pic>
        <p:nvPicPr>
          <p:cNvPr id="316" name="Google Shape;316;p15"/>
          <p:cNvPicPr preferRelativeResize="0"/>
          <p:nvPr/>
        </p:nvPicPr>
        <p:blipFill rotWithShape="1">
          <a:blip r:embed="rId4">
            <a:alphaModFix/>
          </a:blip>
          <a:srcRect b="0" l="0" r="0" t="0"/>
          <a:stretch/>
        </p:blipFill>
        <p:spPr>
          <a:xfrm>
            <a:off x="2764639" y="36119"/>
            <a:ext cx="2562225" cy="542925"/>
          </a:xfrm>
          <a:prstGeom prst="rect">
            <a:avLst/>
          </a:prstGeom>
          <a:noFill/>
          <a:ln>
            <a:noFill/>
          </a:ln>
        </p:spPr>
      </p:pic>
      <p:pic>
        <p:nvPicPr>
          <p:cNvPr id="317" name="Google Shape;317;p15"/>
          <p:cNvPicPr preferRelativeResize="0"/>
          <p:nvPr/>
        </p:nvPicPr>
        <p:blipFill rotWithShape="1">
          <a:blip r:embed="rId5">
            <a:alphaModFix/>
          </a:blip>
          <a:srcRect b="0" l="0" r="0" t="0"/>
          <a:stretch/>
        </p:blipFill>
        <p:spPr>
          <a:xfrm>
            <a:off x="730180" y="779196"/>
            <a:ext cx="8334375" cy="1666875"/>
          </a:xfrm>
          <a:prstGeom prst="rect">
            <a:avLst/>
          </a:prstGeom>
          <a:noFill/>
          <a:ln>
            <a:noFill/>
          </a:ln>
        </p:spPr>
      </p:pic>
      <p:pic>
        <p:nvPicPr>
          <p:cNvPr id="318" name="Google Shape;318;p15"/>
          <p:cNvPicPr preferRelativeResize="0"/>
          <p:nvPr/>
        </p:nvPicPr>
        <p:blipFill rotWithShape="1">
          <a:blip r:embed="rId6">
            <a:alphaModFix/>
          </a:blip>
          <a:srcRect b="0" l="0" r="0" t="0"/>
          <a:stretch/>
        </p:blipFill>
        <p:spPr>
          <a:xfrm>
            <a:off x="708420" y="2624687"/>
            <a:ext cx="4610100" cy="1562100"/>
          </a:xfrm>
          <a:prstGeom prst="rect">
            <a:avLst/>
          </a:prstGeom>
          <a:noFill/>
          <a:ln>
            <a:noFill/>
          </a:ln>
        </p:spPr>
      </p:pic>
    </p:spTree>
  </p:cSld>
  <p:clrMapOvr>
    <a:masterClrMapping/>
  </p:clrMapOvr>
</p:sld>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8" name="Shape 2568"/>
        <p:cNvGrpSpPr/>
        <p:nvPr/>
      </p:nvGrpSpPr>
      <p:grpSpPr>
        <a:xfrm>
          <a:off x="0" y="0"/>
          <a:ext cx="0" cy="0"/>
          <a:chOff x="0" y="0"/>
          <a:chExt cx="0" cy="0"/>
        </a:xfrm>
      </p:grpSpPr>
      <p:sp>
        <p:nvSpPr>
          <p:cNvPr id="2569" name="Google Shape;2569;p150"/>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9/19/2022</a:t>
            </a:r>
            <a:endParaRPr b="1" sz="800">
              <a:solidFill>
                <a:schemeClr val="dk1"/>
              </a:solidFill>
              <a:latin typeface="Times New Roman"/>
              <a:ea typeface="Times New Roman"/>
              <a:cs typeface="Times New Roman"/>
              <a:sym typeface="Times New Roman"/>
            </a:endParaRPr>
          </a:p>
        </p:txBody>
      </p:sp>
      <p:sp>
        <p:nvSpPr>
          <p:cNvPr id="2570" name="Google Shape;2570;p150"/>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SY BTech         Computer Networks     Module 2    Sem 3     2022-23</a:t>
            </a:r>
            <a:endParaRPr b="1" sz="800">
              <a:solidFill>
                <a:schemeClr val="dk1"/>
              </a:solidFill>
              <a:latin typeface="Times New Roman"/>
              <a:ea typeface="Times New Roman"/>
              <a:cs typeface="Times New Roman"/>
              <a:sym typeface="Times New Roman"/>
            </a:endParaRPr>
          </a:p>
        </p:txBody>
      </p:sp>
      <p:sp>
        <p:nvSpPr>
          <p:cNvPr id="2571" name="Google Shape;2571;p150"/>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US" sz="900">
                <a:solidFill>
                  <a:schemeClr val="dk1"/>
                </a:solidFill>
                <a:latin typeface="Times New Roman"/>
                <a:ea typeface="Times New Roman"/>
                <a:cs typeface="Times New Roman"/>
                <a:sym typeface="Times New Roman"/>
              </a:rPr>
              <a:t>‹#›</a:t>
            </a:fld>
            <a:endParaRPr sz="900">
              <a:solidFill>
                <a:schemeClr val="dk1"/>
              </a:solidFill>
              <a:latin typeface="Times New Roman"/>
              <a:ea typeface="Times New Roman"/>
              <a:cs typeface="Times New Roman"/>
              <a:sym typeface="Times New Roman"/>
            </a:endParaRPr>
          </a:p>
        </p:txBody>
      </p:sp>
      <p:sp>
        <p:nvSpPr>
          <p:cNvPr id="2572" name="Google Shape;2572;p150"/>
          <p:cNvSpPr txBox="1"/>
          <p:nvPr>
            <p:ph idx="4294967295" type="title"/>
          </p:nvPr>
        </p:nvSpPr>
        <p:spPr>
          <a:xfrm>
            <a:off x="1296988" y="396875"/>
            <a:ext cx="7847012" cy="4699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Clr>
                <a:srgbClr val="002060"/>
              </a:buClr>
              <a:buSzPts val="3200"/>
              <a:buNone/>
            </a:pPr>
            <a:r>
              <a:rPr b="1" lang="en-US" sz="3200">
                <a:solidFill>
                  <a:srgbClr val="002060"/>
                </a:solidFill>
                <a:latin typeface="Times New Roman"/>
                <a:ea typeface="Times New Roman"/>
                <a:cs typeface="Times New Roman"/>
                <a:sym typeface="Times New Roman"/>
              </a:rPr>
              <a:t>CSMA/CA (MACA) </a:t>
            </a:r>
            <a:br>
              <a:rPr b="1" lang="en-US" sz="3200">
                <a:solidFill>
                  <a:srgbClr val="002060"/>
                </a:solidFill>
                <a:latin typeface="Times New Roman"/>
                <a:ea typeface="Times New Roman"/>
                <a:cs typeface="Times New Roman"/>
                <a:sym typeface="Times New Roman"/>
              </a:rPr>
            </a:br>
            <a:r>
              <a:rPr b="1" lang="en-US" sz="3200">
                <a:solidFill>
                  <a:srgbClr val="002060"/>
                </a:solidFill>
                <a:latin typeface="Times New Roman"/>
                <a:ea typeface="Times New Roman"/>
                <a:cs typeface="Times New Roman"/>
                <a:sym typeface="Times New Roman"/>
              </a:rPr>
              <a:t>(Multiple Access with Collision Avoidance)</a:t>
            </a:r>
            <a:endParaRPr>
              <a:latin typeface="Times New Roman"/>
              <a:ea typeface="Times New Roman"/>
              <a:cs typeface="Times New Roman"/>
              <a:sym typeface="Times New Roman"/>
            </a:endParaRPr>
          </a:p>
        </p:txBody>
      </p:sp>
      <p:pic>
        <p:nvPicPr>
          <p:cNvPr id="2573" name="Google Shape;2573;p150"/>
          <p:cNvPicPr preferRelativeResize="0"/>
          <p:nvPr/>
        </p:nvPicPr>
        <p:blipFill rotWithShape="1">
          <a:blip r:embed="rId3">
            <a:alphaModFix/>
          </a:blip>
          <a:srcRect b="0" l="0" r="0" t="0"/>
          <a:stretch/>
        </p:blipFill>
        <p:spPr>
          <a:xfrm>
            <a:off x="925480" y="1406138"/>
            <a:ext cx="7293039" cy="3252978"/>
          </a:xfrm>
          <a:prstGeom prst="rect">
            <a:avLst/>
          </a:prstGeom>
          <a:noFill/>
          <a:ln>
            <a:noFill/>
          </a:ln>
        </p:spPr>
      </p:pic>
      <p:sp>
        <p:nvSpPr>
          <p:cNvPr id="2574" name="Google Shape;2574;p150"/>
          <p:cNvSpPr/>
          <p:nvPr/>
        </p:nvSpPr>
        <p:spPr>
          <a:xfrm>
            <a:off x="41077" y="36119"/>
            <a:ext cx="490538" cy="589736"/>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3300"/>
              <a:buFont typeface="Arial"/>
              <a:buNone/>
            </a:pPr>
            <a:r>
              <a:t/>
            </a:r>
            <a:endParaRPr b="0" i="0" sz="3300" u="none" cap="none" strike="noStrike">
              <a:solidFill>
                <a:schemeClr val="dk1"/>
              </a:solidFill>
              <a:latin typeface="Times New Roman"/>
              <a:ea typeface="Times New Roman"/>
              <a:cs typeface="Times New Roman"/>
              <a:sym typeface="Times New Roman"/>
            </a:endParaRPr>
          </a:p>
        </p:txBody>
      </p:sp>
      <p:cxnSp>
        <p:nvCxnSpPr>
          <p:cNvPr id="2575" name="Google Shape;2575;p150"/>
          <p:cNvCxnSpPr/>
          <p:nvPr/>
        </p:nvCxnSpPr>
        <p:spPr>
          <a:xfrm flipH="1" rot="10800000">
            <a:off x="-117677" y="978432"/>
            <a:ext cx="9144000" cy="20782"/>
          </a:xfrm>
          <a:prstGeom prst="straightConnector1">
            <a:avLst/>
          </a:prstGeom>
          <a:noFill/>
          <a:ln cap="flat" cmpd="sng" w="9525">
            <a:solidFill>
              <a:srgbClr val="00B050"/>
            </a:solidFill>
            <a:prstDash val="solid"/>
            <a:round/>
            <a:headEnd len="sm" w="sm" type="none"/>
            <a:tailEnd len="sm" w="sm" type="none"/>
          </a:ln>
        </p:spPr>
      </p:cxnSp>
      <p:sp>
        <p:nvSpPr>
          <p:cNvPr id="2576" name="Google Shape;2576;p150"/>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Times New Roman"/>
              <a:ea typeface="Times New Roman"/>
              <a:cs typeface="Times New Roman"/>
              <a:sym typeface="Times New Roman"/>
            </a:endParaRPr>
          </a:p>
        </p:txBody>
      </p:sp>
      <p:cxnSp>
        <p:nvCxnSpPr>
          <p:cNvPr id="2577" name="Google Shape;2577;p150"/>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2578" name="Google Shape;2578;p150"/>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spTree>
  </p:cSld>
  <p:clrMapOvr>
    <a:masterClrMapping/>
  </p:clrMapOvr>
</p:sld>
</file>

<file path=ppt/slides/slide1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2" name="Shape 2582"/>
        <p:cNvGrpSpPr/>
        <p:nvPr/>
      </p:nvGrpSpPr>
      <p:grpSpPr>
        <a:xfrm>
          <a:off x="0" y="0"/>
          <a:ext cx="0" cy="0"/>
          <a:chOff x="0" y="0"/>
          <a:chExt cx="0" cy="0"/>
        </a:xfrm>
      </p:grpSpPr>
      <p:sp>
        <p:nvSpPr>
          <p:cNvPr id="2583" name="Google Shape;2583;p151"/>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lang="en-US"/>
              <a:t>9/19/2022</a:t>
            </a:r>
            <a:endParaRPr/>
          </a:p>
        </p:txBody>
      </p:sp>
      <p:sp>
        <p:nvSpPr>
          <p:cNvPr id="2584" name="Google Shape;2584;p151"/>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lang="en-US"/>
              <a:t>SY BTech         Computer Networks     Module 2    Sem 3     2022-23</a:t>
            </a:r>
            <a:endParaRPr/>
          </a:p>
        </p:txBody>
      </p:sp>
      <p:sp>
        <p:nvSpPr>
          <p:cNvPr id="2585" name="Google Shape;2585;p151"/>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800"/>
              <a:buNone/>
            </a:pPr>
            <a:fld id="{00000000-1234-1234-1234-123412341234}" type="slidenum">
              <a:rPr lang="en-US"/>
              <a:t>‹#›</a:t>
            </a:fld>
            <a:endParaRPr/>
          </a:p>
        </p:txBody>
      </p:sp>
      <p:sp>
        <p:nvSpPr>
          <p:cNvPr id="2586" name="Google Shape;2586;p151"/>
          <p:cNvSpPr/>
          <p:nvPr/>
        </p:nvSpPr>
        <p:spPr>
          <a:xfrm>
            <a:off x="41077" y="36119"/>
            <a:ext cx="490538" cy="589736"/>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3300"/>
              <a:buFont typeface="Arial"/>
              <a:buNone/>
            </a:pPr>
            <a:r>
              <a:t/>
            </a:r>
            <a:endParaRPr b="0" i="0" sz="3300" u="none" cap="none" strike="noStrike">
              <a:solidFill>
                <a:schemeClr val="dk1"/>
              </a:solidFill>
              <a:latin typeface="Times New Roman"/>
              <a:ea typeface="Times New Roman"/>
              <a:cs typeface="Times New Roman"/>
              <a:sym typeface="Times New Roman"/>
            </a:endParaRPr>
          </a:p>
        </p:txBody>
      </p:sp>
      <p:cxnSp>
        <p:nvCxnSpPr>
          <p:cNvPr id="2587" name="Google Shape;2587;p151"/>
          <p:cNvCxnSpPr/>
          <p:nvPr/>
        </p:nvCxnSpPr>
        <p:spPr>
          <a:xfrm flipH="1" rot="10800000">
            <a:off x="-7737" y="611782"/>
            <a:ext cx="9144000" cy="20782"/>
          </a:xfrm>
          <a:prstGeom prst="straightConnector1">
            <a:avLst/>
          </a:prstGeom>
          <a:noFill/>
          <a:ln cap="flat" cmpd="sng" w="9525">
            <a:solidFill>
              <a:srgbClr val="00B050"/>
            </a:solidFill>
            <a:prstDash val="solid"/>
            <a:round/>
            <a:headEnd len="sm" w="sm" type="none"/>
            <a:tailEnd len="sm" w="sm" type="none"/>
          </a:ln>
        </p:spPr>
      </p:cxnSp>
      <p:sp>
        <p:nvSpPr>
          <p:cNvPr id="2588" name="Google Shape;2588;p151"/>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Times New Roman"/>
              <a:ea typeface="Times New Roman"/>
              <a:cs typeface="Times New Roman"/>
              <a:sym typeface="Times New Roman"/>
            </a:endParaRPr>
          </a:p>
        </p:txBody>
      </p:sp>
      <p:cxnSp>
        <p:nvCxnSpPr>
          <p:cNvPr id="2589" name="Google Shape;2589;p151"/>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2590" name="Google Shape;2590;p151"/>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sp>
        <p:nvSpPr>
          <p:cNvPr id="2591" name="Google Shape;2591;p151"/>
          <p:cNvSpPr/>
          <p:nvPr/>
        </p:nvSpPr>
        <p:spPr>
          <a:xfrm>
            <a:off x="940640" y="-130678"/>
            <a:ext cx="5686172" cy="92333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5400" u="none" cap="none" strike="noStrike">
                <a:solidFill>
                  <a:schemeClr val="dk1"/>
                </a:solidFill>
                <a:latin typeface="Arial"/>
                <a:ea typeface="Arial"/>
                <a:cs typeface="Arial"/>
                <a:sym typeface="Arial"/>
              </a:rPr>
              <a:t>What is Ethernet?</a:t>
            </a:r>
            <a:endParaRPr b="0" i="0" sz="5400" u="none" cap="none" strike="noStrike">
              <a:solidFill>
                <a:schemeClr val="dk1"/>
              </a:solidFill>
              <a:latin typeface="Arial"/>
              <a:ea typeface="Arial"/>
              <a:cs typeface="Arial"/>
              <a:sym typeface="Arial"/>
            </a:endParaRPr>
          </a:p>
        </p:txBody>
      </p:sp>
      <p:sp>
        <p:nvSpPr>
          <p:cNvPr id="2592" name="Google Shape;2592;p151"/>
          <p:cNvSpPr/>
          <p:nvPr/>
        </p:nvSpPr>
        <p:spPr>
          <a:xfrm>
            <a:off x="699554" y="632564"/>
            <a:ext cx="7372531" cy="76944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4400" u="none" cap="none" strike="noStrike">
                <a:solidFill>
                  <a:schemeClr val="dk1"/>
                </a:solidFill>
                <a:latin typeface="Arial"/>
                <a:ea typeface="Arial"/>
                <a:cs typeface="Arial"/>
                <a:sym typeface="Arial"/>
              </a:rPr>
              <a:t>Ethernet is data link Protocol</a:t>
            </a:r>
            <a:endParaRPr b="0" i="0" sz="4400" u="none" cap="none" strike="noStrike">
              <a:solidFill>
                <a:schemeClr val="dk1"/>
              </a:solidFill>
              <a:latin typeface="Arial"/>
              <a:ea typeface="Arial"/>
              <a:cs typeface="Arial"/>
              <a:sym typeface="Arial"/>
            </a:endParaRPr>
          </a:p>
        </p:txBody>
      </p:sp>
      <p:sp>
        <p:nvSpPr>
          <p:cNvPr id="2593" name="Google Shape;2593;p151"/>
          <p:cNvSpPr/>
          <p:nvPr/>
        </p:nvSpPr>
        <p:spPr>
          <a:xfrm>
            <a:off x="699554" y="1803611"/>
            <a:ext cx="8444446"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800" u="none" cap="none" strike="noStrike">
                <a:solidFill>
                  <a:srgbClr val="000000"/>
                </a:solidFill>
                <a:latin typeface="Times New Roman"/>
                <a:ea typeface="Times New Roman"/>
                <a:cs typeface="Times New Roman"/>
                <a:sym typeface="Times New Roman"/>
              </a:rPr>
              <a:t>In Standard Ethernet, the MAC sublayer governs the operation of the access method. </a:t>
            </a:r>
            <a:endParaRPr b="0" i="0" sz="18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rPr b="0" i="0" lang="en-US" sz="1600" u="none" cap="none" strike="noStrike">
                <a:solidFill>
                  <a:srgbClr val="000000"/>
                </a:solidFill>
                <a:latin typeface="Arial"/>
                <a:ea typeface="Arial"/>
                <a:cs typeface="Arial"/>
                <a:sym typeface="Arial"/>
              </a:rPr>
              <a:t>It </a:t>
            </a:r>
            <a:r>
              <a:rPr b="0" i="0" lang="en-US" sz="1800" u="none" cap="none" strike="noStrike">
                <a:solidFill>
                  <a:srgbClr val="000000"/>
                </a:solidFill>
                <a:latin typeface="Times New Roman"/>
                <a:ea typeface="Times New Roman"/>
                <a:cs typeface="Times New Roman"/>
                <a:sym typeface="Times New Roman"/>
              </a:rPr>
              <a:t>also frames data received from the upper layer and passes them to the physical layer.</a:t>
            </a:r>
            <a:endParaRPr b="0" i="0" sz="1800" u="none" cap="none" strike="noStrike">
              <a:solidFill>
                <a:srgbClr val="000000"/>
              </a:solidFill>
              <a:latin typeface="Arial"/>
              <a:ea typeface="Arial"/>
              <a:cs typeface="Arial"/>
              <a:sym typeface="Arial"/>
            </a:endParaRPr>
          </a:p>
        </p:txBody>
      </p:sp>
    </p:spTree>
  </p:cSld>
  <p:clrMapOvr>
    <a:masterClrMapping/>
  </p:clrMapOvr>
</p:sld>
</file>

<file path=ppt/slides/slide1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7" name="Shape 2597"/>
        <p:cNvGrpSpPr/>
        <p:nvPr/>
      </p:nvGrpSpPr>
      <p:grpSpPr>
        <a:xfrm>
          <a:off x="0" y="0"/>
          <a:ext cx="0" cy="0"/>
          <a:chOff x="0" y="0"/>
          <a:chExt cx="0" cy="0"/>
        </a:xfrm>
      </p:grpSpPr>
      <p:sp>
        <p:nvSpPr>
          <p:cNvPr id="2598" name="Google Shape;2598;p152"/>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lang="en-US"/>
              <a:t>9/19/2022</a:t>
            </a:r>
            <a:endParaRPr/>
          </a:p>
        </p:txBody>
      </p:sp>
      <p:sp>
        <p:nvSpPr>
          <p:cNvPr id="2599" name="Google Shape;2599;p152"/>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lang="en-US"/>
              <a:t>SY BTech         Computer Networks     Module 2    Sem 3     2022-23</a:t>
            </a:r>
            <a:endParaRPr/>
          </a:p>
        </p:txBody>
      </p:sp>
      <p:sp>
        <p:nvSpPr>
          <p:cNvPr id="2600" name="Google Shape;2600;p152"/>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800"/>
              <a:buNone/>
            </a:pPr>
            <a:fld id="{00000000-1234-1234-1234-123412341234}" type="slidenum">
              <a:rPr lang="en-US"/>
              <a:t>‹#›</a:t>
            </a:fld>
            <a:endParaRPr/>
          </a:p>
        </p:txBody>
      </p:sp>
      <p:pic>
        <p:nvPicPr>
          <p:cNvPr id="2601" name="Google Shape;2601;p152"/>
          <p:cNvPicPr preferRelativeResize="0"/>
          <p:nvPr/>
        </p:nvPicPr>
        <p:blipFill rotWithShape="1">
          <a:blip r:embed="rId3">
            <a:alphaModFix/>
          </a:blip>
          <a:srcRect b="0" l="0" r="0" t="0"/>
          <a:stretch/>
        </p:blipFill>
        <p:spPr>
          <a:xfrm>
            <a:off x="708420" y="195074"/>
            <a:ext cx="7895631" cy="4249704"/>
          </a:xfrm>
          <a:prstGeom prst="rect">
            <a:avLst/>
          </a:prstGeom>
          <a:noFill/>
          <a:ln>
            <a:noFill/>
          </a:ln>
        </p:spPr>
      </p:pic>
      <p:sp>
        <p:nvSpPr>
          <p:cNvPr id="2602" name="Google Shape;2602;p152"/>
          <p:cNvSpPr/>
          <p:nvPr/>
        </p:nvSpPr>
        <p:spPr>
          <a:xfrm>
            <a:off x="41077" y="36119"/>
            <a:ext cx="490538" cy="589736"/>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3300"/>
              <a:buFont typeface="Arial"/>
              <a:buNone/>
            </a:pPr>
            <a:r>
              <a:t/>
            </a:r>
            <a:endParaRPr b="0" i="0" sz="3300" u="none" cap="none" strike="noStrike">
              <a:solidFill>
                <a:schemeClr val="dk1"/>
              </a:solidFill>
              <a:latin typeface="Times New Roman"/>
              <a:ea typeface="Times New Roman"/>
              <a:cs typeface="Times New Roman"/>
              <a:sym typeface="Times New Roman"/>
            </a:endParaRPr>
          </a:p>
        </p:txBody>
      </p:sp>
      <p:cxnSp>
        <p:nvCxnSpPr>
          <p:cNvPr id="2603" name="Google Shape;2603;p152"/>
          <p:cNvCxnSpPr/>
          <p:nvPr/>
        </p:nvCxnSpPr>
        <p:spPr>
          <a:xfrm flipH="1" rot="10800000">
            <a:off x="-7737" y="611782"/>
            <a:ext cx="9144000" cy="20782"/>
          </a:xfrm>
          <a:prstGeom prst="straightConnector1">
            <a:avLst/>
          </a:prstGeom>
          <a:noFill/>
          <a:ln cap="flat" cmpd="sng" w="9525">
            <a:solidFill>
              <a:srgbClr val="00B050"/>
            </a:solidFill>
            <a:prstDash val="solid"/>
            <a:round/>
            <a:headEnd len="sm" w="sm" type="none"/>
            <a:tailEnd len="sm" w="sm" type="none"/>
          </a:ln>
        </p:spPr>
      </p:cxnSp>
      <p:sp>
        <p:nvSpPr>
          <p:cNvPr id="2604" name="Google Shape;2604;p152"/>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Times New Roman"/>
              <a:ea typeface="Times New Roman"/>
              <a:cs typeface="Times New Roman"/>
              <a:sym typeface="Times New Roman"/>
            </a:endParaRPr>
          </a:p>
        </p:txBody>
      </p:sp>
      <p:cxnSp>
        <p:nvCxnSpPr>
          <p:cNvPr id="2605" name="Google Shape;2605;p152"/>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2606" name="Google Shape;2606;p152"/>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spTree>
  </p:cSld>
  <p:clrMapOvr>
    <a:masterClrMapping/>
  </p:clrMapOvr>
</p:sld>
</file>

<file path=ppt/slides/slide1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0" name="Shape 2610"/>
        <p:cNvGrpSpPr/>
        <p:nvPr/>
      </p:nvGrpSpPr>
      <p:grpSpPr>
        <a:xfrm>
          <a:off x="0" y="0"/>
          <a:ext cx="0" cy="0"/>
          <a:chOff x="0" y="0"/>
          <a:chExt cx="0" cy="0"/>
        </a:xfrm>
      </p:grpSpPr>
      <p:pic>
        <p:nvPicPr>
          <p:cNvPr id="2611" name="Google Shape;2611;p153"/>
          <p:cNvPicPr preferRelativeResize="0"/>
          <p:nvPr/>
        </p:nvPicPr>
        <p:blipFill rotWithShape="1">
          <a:blip r:embed="rId3">
            <a:alphaModFix/>
          </a:blip>
          <a:srcRect b="0" l="0" r="0" t="0"/>
          <a:stretch/>
        </p:blipFill>
        <p:spPr>
          <a:xfrm>
            <a:off x="1651820" y="133671"/>
            <a:ext cx="5514975" cy="581025"/>
          </a:xfrm>
          <a:prstGeom prst="rect">
            <a:avLst/>
          </a:prstGeom>
          <a:noFill/>
          <a:ln>
            <a:noFill/>
          </a:ln>
        </p:spPr>
      </p:pic>
      <p:sp>
        <p:nvSpPr>
          <p:cNvPr id="2612" name="Google Shape;2612;p153"/>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lang="en-US"/>
              <a:t>9/19/2022</a:t>
            </a:r>
            <a:endParaRPr/>
          </a:p>
        </p:txBody>
      </p:sp>
      <p:sp>
        <p:nvSpPr>
          <p:cNvPr id="2613" name="Google Shape;2613;p153"/>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lang="en-US"/>
              <a:t>SY BTech         Computer Networks     Module 2    Sem 3     2022-23</a:t>
            </a:r>
            <a:endParaRPr/>
          </a:p>
        </p:txBody>
      </p:sp>
      <p:sp>
        <p:nvSpPr>
          <p:cNvPr id="2614" name="Google Shape;2614;p153"/>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800"/>
              <a:buNone/>
            </a:pPr>
            <a:fld id="{00000000-1234-1234-1234-123412341234}" type="slidenum">
              <a:rPr lang="en-US"/>
              <a:t>‹#›</a:t>
            </a:fld>
            <a:endParaRPr/>
          </a:p>
        </p:txBody>
      </p:sp>
      <p:pic>
        <p:nvPicPr>
          <p:cNvPr id="2615" name="Google Shape;2615;p153"/>
          <p:cNvPicPr preferRelativeResize="0"/>
          <p:nvPr/>
        </p:nvPicPr>
        <p:blipFill rotWithShape="1">
          <a:blip r:embed="rId4">
            <a:alphaModFix/>
          </a:blip>
          <a:srcRect b="0" l="0" r="0" t="0"/>
          <a:stretch/>
        </p:blipFill>
        <p:spPr>
          <a:xfrm>
            <a:off x="753496" y="943544"/>
            <a:ext cx="8382767" cy="3076848"/>
          </a:xfrm>
          <a:prstGeom prst="rect">
            <a:avLst/>
          </a:prstGeom>
          <a:noFill/>
          <a:ln>
            <a:noFill/>
          </a:ln>
        </p:spPr>
      </p:pic>
      <p:sp>
        <p:nvSpPr>
          <p:cNvPr id="2616" name="Google Shape;2616;p153"/>
          <p:cNvSpPr/>
          <p:nvPr/>
        </p:nvSpPr>
        <p:spPr>
          <a:xfrm>
            <a:off x="41077" y="36119"/>
            <a:ext cx="490538" cy="589736"/>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3300"/>
              <a:buFont typeface="Arial"/>
              <a:buNone/>
            </a:pPr>
            <a:r>
              <a:t/>
            </a:r>
            <a:endParaRPr b="0" i="0" sz="3300" u="none" cap="none" strike="noStrike">
              <a:solidFill>
                <a:schemeClr val="dk1"/>
              </a:solidFill>
              <a:latin typeface="Times New Roman"/>
              <a:ea typeface="Times New Roman"/>
              <a:cs typeface="Times New Roman"/>
              <a:sym typeface="Times New Roman"/>
            </a:endParaRPr>
          </a:p>
        </p:txBody>
      </p:sp>
      <p:cxnSp>
        <p:nvCxnSpPr>
          <p:cNvPr id="2617" name="Google Shape;2617;p153"/>
          <p:cNvCxnSpPr/>
          <p:nvPr/>
        </p:nvCxnSpPr>
        <p:spPr>
          <a:xfrm flipH="1" rot="10800000">
            <a:off x="-7737" y="611782"/>
            <a:ext cx="9144000" cy="20782"/>
          </a:xfrm>
          <a:prstGeom prst="straightConnector1">
            <a:avLst/>
          </a:prstGeom>
          <a:noFill/>
          <a:ln cap="flat" cmpd="sng" w="9525">
            <a:solidFill>
              <a:srgbClr val="00B050"/>
            </a:solidFill>
            <a:prstDash val="solid"/>
            <a:round/>
            <a:headEnd len="sm" w="sm" type="none"/>
            <a:tailEnd len="sm" w="sm" type="none"/>
          </a:ln>
        </p:spPr>
      </p:cxnSp>
      <p:sp>
        <p:nvSpPr>
          <p:cNvPr id="2618" name="Google Shape;2618;p153"/>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Times New Roman"/>
              <a:ea typeface="Times New Roman"/>
              <a:cs typeface="Times New Roman"/>
              <a:sym typeface="Times New Roman"/>
            </a:endParaRPr>
          </a:p>
        </p:txBody>
      </p:sp>
      <p:cxnSp>
        <p:nvCxnSpPr>
          <p:cNvPr id="2619" name="Google Shape;2619;p153"/>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2620" name="Google Shape;2620;p153"/>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spTree>
  </p:cSld>
  <p:clrMapOvr>
    <a:masterClrMapping/>
  </p:clrMapOvr>
</p:sld>
</file>

<file path=ppt/slides/slide1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6" name="Shape 2626"/>
        <p:cNvGrpSpPr/>
        <p:nvPr/>
      </p:nvGrpSpPr>
      <p:grpSpPr>
        <a:xfrm>
          <a:off x="0" y="0"/>
          <a:ext cx="0" cy="0"/>
          <a:chOff x="0" y="0"/>
          <a:chExt cx="0" cy="0"/>
        </a:xfrm>
      </p:grpSpPr>
      <p:sp>
        <p:nvSpPr>
          <p:cNvPr id="2627" name="Google Shape;2627;p154"/>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9/19/2022</a:t>
            </a:r>
            <a:endParaRPr b="1" sz="800">
              <a:solidFill>
                <a:schemeClr val="dk1"/>
              </a:solidFill>
              <a:latin typeface="Times New Roman"/>
              <a:ea typeface="Times New Roman"/>
              <a:cs typeface="Times New Roman"/>
              <a:sym typeface="Times New Roman"/>
            </a:endParaRPr>
          </a:p>
        </p:txBody>
      </p:sp>
      <p:sp>
        <p:nvSpPr>
          <p:cNvPr id="2628" name="Google Shape;2628;p154"/>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SY BTech         Computer Networks     Module 2    Sem 3     2022-23</a:t>
            </a:r>
            <a:endParaRPr b="1" sz="800">
              <a:solidFill>
                <a:schemeClr val="dk1"/>
              </a:solidFill>
              <a:latin typeface="Times New Roman"/>
              <a:ea typeface="Times New Roman"/>
              <a:cs typeface="Times New Roman"/>
              <a:sym typeface="Times New Roman"/>
            </a:endParaRPr>
          </a:p>
        </p:txBody>
      </p:sp>
      <p:sp>
        <p:nvSpPr>
          <p:cNvPr id="2629" name="Google Shape;2629;p154"/>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US" sz="900">
                <a:solidFill>
                  <a:schemeClr val="dk1"/>
                </a:solidFill>
                <a:latin typeface="Times New Roman"/>
                <a:ea typeface="Times New Roman"/>
                <a:cs typeface="Times New Roman"/>
                <a:sym typeface="Times New Roman"/>
              </a:rPr>
              <a:t>‹#›</a:t>
            </a:fld>
            <a:endParaRPr sz="900">
              <a:solidFill>
                <a:schemeClr val="dk1"/>
              </a:solidFill>
              <a:latin typeface="Times New Roman"/>
              <a:ea typeface="Times New Roman"/>
              <a:cs typeface="Times New Roman"/>
              <a:sym typeface="Times New Roman"/>
            </a:endParaRPr>
          </a:p>
        </p:txBody>
      </p:sp>
      <p:sp>
        <p:nvSpPr>
          <p:cNvPr id="2630" name="Google Shape;2630;p154"/>
          <p:cNvSpPr txBox="1"/>
          <p:nvPr>
            <p:ph idx="4294967295" type="title"/>
          </p:nvPr>
        </p:nvSpPr>
        <p:spPr>
          <a:xfrm>
            <a:off x="1296988" y="36513"/>
            <a:ext cx="7847012" cy="4699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Clr>
                <a:srgbClr val="002060"/>
              </a:buClr>
              <a:buSzPts val="3200"/>
              <a:buNone/>
            </a:pPr>
            <a:r>
              <a:rPr b="1" lang="en-US" sz="3200">
                <a:solidFill>
                  <a:srgbClr val="002060"/>
                </a:solidFill>
                <a:latin typeface="Times New Roman"/>
                <a:ea typeface="Times New Roman"/>
                <a:cs typeface="Times New Roman"/>
                <a:sym typeface="Times New Roman"/>
              </a:rPr>
              <a:t>Ethernet Frame format</a:t>
            </a:r>
            <a:endParaRPr>
              <a:latin typeface="Times New Roman"/>
              <a:ea typeface="Times New Roman"/>
              <a:cs typeface="Times New Roman"/>
              <a:sym typeface="Times New Roman"/>
            </a:endParaRPr>
          </a:p>
        </p:txBody>
      </p:sp>
      <p:sp>
        <p:nvSpPr>
          <p:cNvPr id="2631" name="Google Shape;2631;p154"/>
          <p:cNvSpPr/>
          <p:nvPr/>
        </p:nvSpPr>
        <p:spPr>
          <a:xfrm>
            <a:off x="639959" y="632564"/>
            <a:ext cx="8409448" cy="4016484"/>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b="1" i="0" lang="en-US" sz="2000" u="none" cap="none" strike="noStrike">
                <a:solidFill>
                  <a:srgbClr val="000000"/>
                </a:solidFill>
                <a:latin typeface="Times"/>
                <a:ea typeface="Times"/>
                <a:cs typeface="Times"/>
                <a:sym typeface="Times"/>
              </a:rPr>
              <a:t>IEEE Standards </a:t>
            </a:r>
            <a:endParaRPr/>
          </a:p>
          <a:p>
            <a:pPr indent="-342900" lvl="0" marL="342900" marR="0" rtl="0" algn="l">
              <a:lnSpc>
                <a:spcPct val="150000"/>
              </a:lnSpc>
              <a:spcBef>
                <a:spcPts val="0"/>
              </a:spcBef>
              <a:spcAft>
                <a:spcPts val="0"/>
              </a:spcAft>
              <a:buClr>
                <a:srgbClr val="000000"/>
              </a:buClr>
              <a:buSzPts val="2000"/>
              <a:buFont typeface="Arial"/>
              <a:buAutoNum type="arabicPeriod"/>
            </a:pPr>
            <a:r>
              <a:rPr b="1" i="0" lang="en-US" sz="2000" u="none" cap="none" strike="noStrike">
                <a:solidFill>
                  <a:srgbClr val="000000"/>
                </a:solidFill>
                <a:latin typeface="Times"/>
                <a:ea typeface="Times"/>
                <a:cs typeface="Times"/>
                <a:sym typeface="Times"/>
              </a:rPr>
              <a:t>Ethernet: </a:t>
            </a:r>
            <a:r>
              <a:rPr b="0" i="0" lang="en-US" sz="1800" u="none" cap="none" strike="noStrike">
                <a:solidFill>
                  <a:srgbClr val="000000"/>
                </a:solidFill>
                <a:latin typeface="Times"/>
                <a:ea typeface="Times"/>
                <a:cs typeface="Times"/>
                <a:sym typeface="Times"/>
              </a:rPr>
              <a:t>It is a </a:t>
            </a:r>
            <a:r>
              <a:rPr b="1" i="0" lang="en-US" sz="1800" u="none" cap="none" strike="noStrike">
                <a:solidFill>
                  <a:srgbClr val="000000"/>
                </a:solidFill>
                <a:latin typeface="Times"/>
                <a:ea typeface="Times"/>
                <a:cs typeface="Times"/>
                <a:sym typeface="Times"/>
              </a:rPr>
              <a:t>LAN protocol </a:t>
            </a:r>
            <a:r>
              <a:rPr b="0" i="0" lang="en-US" sz="1800" u="none" cap="none" strike="noStrike">
                <a:solidFill>
                  <a:srgbClr val="000000"/>
                </a:solidFill>
                <a:latin typeface="Times"/>
                <a:ea typeface="Times"/>
                <a:cs typeface="Times"/>
                <a:sym typeface="Times"/>
              </a:rPr>
              <a:t>that is used in Bus and Star topologies and implements </a:t>
            </a:r>
            <a:r>
              <a:rPr b="1" i="0" lang="en-US" sz="1800" u="none" cap="none" strike="noStrike">
                <a:solidFill>
                  <a:srgbClr val="C00000"/>
                </a:solidFill>
                <a:latin typeface="Times"/>
                <a:ea typeface="Times"/>
                <a:cs typeface="Times"/>
                <a:sym typeface="Times"/>
              </a:rPr>
              <a:t>CSMA/CD</a:t>
            </a:r>
            <a:r>
              <a:rPr b="0" i="0" lang="en-US" sz="1800" u="none" cap="none" strike="noStrike">
                <a:solidFill>
                  <a:srgbClr val="000000"/>
                </a:solidFill>
                <a:latin typeface="Times"/>
                <a:ea typeface="Times"/>
                <a:cs typeface="Times"/>
                <a:sym typeface="Times"/>
              </a:rPr>
              <a:t> technology as the medium access method</a:t>
            </a:r>
            <a:endParaRPr/>
          </a:p>
          <a:p>
            <a:pPr indent="-342900" lvl="0" marL="342900" marR="0" rtl="0" algn="l">
              <a:lnSpc>
                <a:spcPct val="150000"/>
              </a:lnSpc>
              <a:spcBef>
                <a:spcPts val="0"/>
              </a:spcBef>
              <a:spcAft>
                <a:spcPts val="0"/>
              </a:spcAft>
              <a:buClr>
                <a:srgbClr val="000000"/>
              </a:buClr>
              <a:buSzPts val="2000"/>
              <a:buFont typeface="Arial"/>
              <a:buAutoNum type="arabicPeriod"/>
            </a:pPr>
            <a:r>
              <a:rPr b="1" i="0" lang="en-US" sz="2000" u="none" cap="none" strike="noStrike">
                <a:solidFill>
                  <a:srgbClr val="000000"/>
                </a:solidFill>
                <a:latin typeface="Times"/>
                <a:ea typeface="Times"/>
                <a:cs typeface="Times"/>
                <a:sym typeface="Times"/>
              </a:rPr>
              <a:t>DIX: </a:t>
            </a:r>
            <a:r>
              <a:rPr b="0" i="0" lang="en-US" sz="1800" u="none" cap="none" strike="noStrike">
                <a:solidFill>
                  <a:srgbClr val="000000"/>
                </a:solidFill>
                <a:latin typeface="Times"/>
                <a:ea typeface="Times"/>
                <a:cs typeface="Times"/>
                <a:sym typeface="Times"/>
              </a:rPr>
              <a:t>Original (traditional) Ethernet developed in 1980 by three companies: Digital, Intel, Xerox  (DIX). </a:t>
            </a:r>
            <a:endParaRPr/>
          </a:p>
          <a:p>
            <a:pPr indent="-342900" lvl="0" marL="342900" marR="0" rtl="0" algn="just">
              <a:lnSpc>
                <a:spcPct val="150000"/>
              </a:lnSpc>
              <a:spcBef>
                <a:spcPts val="0"/>
              </a:spcBef>
              <a:spcAft>
                <a:spcPts val="0"/>
              </a:spcAft>
              <a:buClr>
                <a:srgbClr val="000000"/>
              </a:buClr>
              <a:buSzPts val="2000"/>
              <a:buFont typeface="Arial"/>
              <a:buAutoNum type="arabicPeriod"/>
            </a:pPr>
            <a:r>
              <a:rPr b="1" i="0" lang="en-US" sz="2000" u="none" cap="none" strike="noStrike">
                <a:solidFill>
                  <a:srgbClr val="000000"/>
                </a:solidFill>
                <a:latin typeface="Times"/>
                <a:ea typeface="Times"/>
                <a:cs typeface="Times"/>
                <a:sym typeface="Times"/>
              </a:rPr>
              <a:t>Project 802: </a:t>
            </a:r>
            <a:r>
              <a:rPr b="0" i="0" lang="en-US" sz="1800" u="none" cap="none" strike="noStrike">
                <a:solidFill>
                  <a:srgbClr val="000000"/>
                </a:solidFill>
                <a:latin typeface="Times"/>
                <a:ea typeface="Times"/>
                <a:cs typeface="Times"/>
                <a:sym typeface="Times"/>
              </a:rPr>
              <a:t>In 1985, the Computer Society of the IEEE started a project, called Project 802, to set standards to enable intercommunication among equipment from a variety of manufacturers. </a:t>
            </a:r>
            <a:endParaRPr/>
          </a:p>
          <a:p>
            <a:pPr indent="341313" lvl="1" marL="0" marR="0" rtl="0" algn="just">
              <a:lnSpc>
                <a:spcPct val="150000"/>
              </a:lnSpc>
              <a:spcBef>
                <a:spcPts val="0"/>
              </a:spcBef>
              <a:spcAft>
                <a:spcPts val="0"/>
              </a:spcAft>
              <a:buNone/>
            </a:pPr>
            <a:r>
              <a:rPr b="0" i="0" lang="en-US" sz="1800" u="none" cap="none" strike="noStrike">
                <a:solidFill>
                  <a:srgbClr val="000000"/>
                </a:solidFill>
                <a:latin typeface="Times"/>
                <a:ea typeface="Times"/>
                <a:cs typeface="Times"/>
                <a:sym typeface="Times"/>
              </a:rPr>
              <a:t>Current version is called IEEE Ethernet. </a:t>
            </a:r>
            <a:endParaRPr b="1" i="0" sz="2000" u="none" cap="none" strike="noStrike">
              <a:solidFill>
                <a:srgbClr val="000000"/>
              </a:solidFill>
              <a:latin typeface="Times"/>
              <a:ea typeface="Times"/>
              <a:cs typeface="Times"/>
              <a:sym typeface="Times"/>
            </a:endParaRPr>
          </a:p>
        </p:txBody>
      </p:sp>
      <p:sp>
        <p:nvSpPr>
          <p:cNvPr id="2632" name="Google Shape;2632;p154"/>
          <p:cNvSpPr/>
          <p:nvPr/>
        </p:nvSpPr>
        <p:spPr>
          <a:xfrm>
            <a:off x="41077" y="36118"/>
            <a:ext cx="490538" cy="596445"/>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3300"/>
              <a:buFont typeface="Arial"/>
              <a:buNone/>
            </a:pPr>
            <a:r>
              <a:t/>
            </a:r>
            <a:endParaRPr b="0" i="0" sz="3300" u="none" cap="none" strike="noStrike">
              <a:solidFill>
                <a:schemeClr val="dk1"/>
              </a:solidFill>
              <a:latin typeface="Times New Roman"/>
              <a:ea typeface="Times New Roman"/>
              <a:cs typeface="Times New Roman"/>
              <a:sym typeface="Times New Roman"/>
            </a:endParaRPr>
          </a:p>
        </p:txBody>
      </p:sp>
      <p:cxnSp>
        <p:nvCxnSpPr>
          <p:cNvPr id="2633" name="Google Shape;2633;p154"/>
          <p:cNvCxnSpPr/>
          <p:nvPr/>
        </p:nvCxnSpPr>
        <p:spPr>
          <a:xfrm flipH="1" rot="10800000">
            <a:off x="-7737" y="611782"/>
            <a:ext cx="9144000" cy="20782"/>
          </a:xfrm>
          <a:prstGeom prst="straightConnector1">
            <a:avLst/>
          </a:prstGeom>
          <a:noFill/>
          <a:ln cap="flat" cmpd="sng" w="9525">
            <a:solidFill>
              <a:srgbClr val="00B050"/>
            </a:solidFill>
            <a:prstDash val="solid"/>
            <a:round/>
            <a:headEnd len="sm" w="sm" type="none"/>
            <a:tailEnd len="sm" w="sm" type="none"/>
          </a:ln>
        </p:spPr>
      </p:cxnSp>
      <p:sp>
        <p:nvSpPr>
          <p:cNvPr id="2634" name="Google Shape;2634;p154"/>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Times New Roman"/>
              <a:ea typeface="Times New Roman"/>
              <a:cs typeface="Times New Roman"/>
              <a:sym typeface="Times New Roman"/>
            </a:endParaRPr>
          </a:p>
        </p:txBody>
      </p:sp>
      <p:cxnSp>
        <p:nvCxnSpPr>
          <p:cNvPr id="2635" name="Google Shape;2635;p154"/>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2636" name="Google Shape;2636;p154"/>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spTree>
  </p:cSld>
  <p:clrMapOvr>
    <a:masterClrMapping/>
  </p:clrMapOvr>
</p:sld>
</file>

<file path=ppt/slides/slide1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2" name="Shape 2642"/>
        <p:cNvGrpSpPr/>
        <p:nvPr/>
      </p:nvGrpSpPr>
      <p:grpSpPr>
        <a:xfrm>
          <a:off x="0" y="0"/>
          <a:ext cx="0" cy="0"/>
          <a:chOff x="0" y="0"/>
          <a:chExt cx="0" cy="0"/>
        </a:xfrm>
      </p:grpSpPr>
      <p:sp>
        <p:nvSpPr>
          <p:cNvPr id="2643" name="Google Shape;2643;p155"/>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9/19/2022</a:t>
            </a:r>
            <a:endParaRPr b="1" sz="800">
              <a:solidFill>
                <a:schemeClr val="dk1"/>
              </a:solidFill>
              <a:latin typeface="Times New Roman"/>
              <a:ea typeface="Times New Roman"/>
              <a:cs typeface="Times New Roman"/>
              <a:sym typeface="Times New Roman"/>
            </a:endParaRPr>
          </a:p>
        </p:txBody>
      </p:sp>
      <p:sp>
        <p:nvSpPr>
          <p:cNvPr id="2644" name="Google Shape;2644;p155"/>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SY BTech         Computer Networks     Module 2    Sem 3     2022-23</a:t>
            </a:r>
            <a:endParaRPr b="1" sz="800">
              <a:solidFill>
                <a:schemeClr val="dk1"/>
              </a:solidFill>
              <a:latin typeface="Times New Roman"/>
              <a:ea typeface="Times New Roman"/>
              <a:cs typeface="Times New Roman"/>
              <a:sym typeface="Times New Roman"/>
            </a:endParaRPr>
          </a:p>
        </p:txBody>
      </p:sp>
      <p:sp>
        <p:nvSpPr>
          <p:cNvPr id="2645" name="Google Shape;2645;p155"/>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US" sz="900">
                <a:solidFill>
                  <a:schemeClr val="dk1"/>
                </a:solidFill>
                <a:latin typeface="Times New Roman"/>
                <a:ea typeface="Times New Roman"/>
                <a:cs typeface="Times New Roman"/>
                <a:sym typeface="Times New Roman"/>
              </a:rPr>
              <a:t>‹#›</a:t>
            </a:fld>
            <a:endParaRPr sz="900">
              <a:solidFill>
                <a:schemeClr val="dk1"/>
              </a:solidFill>
              <a:latin typeface="Times New Roman"/>
              <a:ea typeface="Times New Roman"/>
              <a:cs typeface="Times New Roman"/>
              <a:sym typeface="Times New Roman"/>
            </a:endParaRPr>
          </a:p>
        </p:txBody>
      </p:sp>
      <p:sp>
        <p:nvSpPr>
          <p:cNvPr id="2646" name="Google Shape;2646;p155"/>
          <p:cNvSpPr txBox="1"/>
          <p:nvPr>
            <p:ph idx="4294967295" type="title"/>
          </p:nvPr>
        </p:nvSpPr>
        <p:spPr>
          <a:xfrm>
            <a:off x="1295400" y="138113"/>
            <a:ext cx="7848600" cy="4699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Clr>
                <a:srgbClr val="002060"/>
              </a:buClr>
              <a:buSzPts val="3200"/>
              <a:buNone/>
            </a:pPr>
            <a:r>
              <a:rPr b="1" lang="en-US" sz="3200">
                <a:solidFill>
                  <a:srgbClr val="002060"/>
                </a:solidFill>
                <a:latin typeface="Times New Roman"/>
                <a:ea typeface="Times New Roman"/>
                <a:cs typeface="Times New Roman"/>
                <a:sym typeface="Times New Roman"/>
              </a:rPr>
              <a:t>Ethernet Frame format</a:t>
            </a:r>
            <a:endParaRPr>
              <a:latin typeface="Times New Roman"/>
              <a:ea typeface="Times New Roman"/>
              <a:cs typeface="Times New Roman"/>
              <a:sym typeface="Times New Roman"/>
            </a:endParaRPr>
          </a:p>
        </p:txBody>
      </p:sp>
      <p:grpSp>
        <p:nvGrpSpPr>
          <p:cNvPr id="2647" name="Google Shape;2647;p155"/>
          <p:cNvGrpSpPr/>
          <p:nvPr/>
        </p:nvGrpSpPr>
        <p:grpSpPr>
          <a:xfrm>
            <a:off x="1277773" y="668621"/>
            <a:ext cx="7280193" cy="1999998"/>
            <a:chOff x="-480" y="1404"/>
            <a:chExt cx="6579" cy="1675"/>
          </a:xfrm>
        </p:grpSpPr>
        <p:pic>
          <p:nvPicPr>
            <p:cNvPr descr="4-17" id="2648" name="Google Shape;2648;p155"/>
            <p:cNvPicPr preferRelativeResize="0"/>
            <p:nvPr/>
          </p:nvPicPr>
          <p:blipFill rotWithShape="1">
            <a:blip r:embed="rId3">
              <a:alphaModFix/>
            </a:blip>
            <a:srcRect b="0" l="0" r="0" t="0"/>
            <a:stretch/>
          </p:blipFill>
          <p:spPr>
            <a:xfrm>
              <a:off x="-480" y="1404"/>
              <a:ext cx="6579" cy="1675"/>
            </a:xfrm>
            <a:prstGeom prst="rect">
              <a:avLst/>
            </a:prstGeom>
            <a:noFill/>
            <a:ln>
              <a:noFill/>
            </a:ln>
          </p:spPr>
        </p:pic>
        <p:sp>
          <p:nvSpPr>
            <p:cNvPr id="2649" name="Google Shape;2649;p155"/>
            <p:cNvSpPr txBox="1"/>
            <p:nvPr/>
          </p:nvSpPr>
          <p:spPr>
            <a:xfrm>
              <a:off x="4752" y="2424"/>
              <a:ext cx="528" cy="231"/>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400" u="none" cap="none" strike="noStrike">
                  <a:solidFill>
                    <a:schemeClr val="dk1"/>
                  </a:solidFill>
                  <a:latin typeface="Tahoma"/>
                  <a:ea typeface="Tahoma"/>
                  <a:cs typeface="Tahoma"/>
                  <a:sym typeface="Tahoma"/>
                </a:rPr>
                <a:t>FCS</a:t>
              </a:r>
              <a:endParaRPr/>
            </a:p>
          </p:txBody>
        </p:sp>
        <p:sp>
          <p:nvSpPr>
            <p:cNvPr id="2650" name="Google Shape;2650;p155"/>
            <p:cNvSpPr txBox="1"/>
            <p:nvPr/>
          </p:nvSpPr>
          <p:spPr>
            <a:xfrm>
              <a:off x="4752" y="1631"/>
              <a:ext cx="528" cy="231"/>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400" u="none" cap="none" strike="noStrike">
                  <a:solidFill>
                    <a:schemeClr val="dk1"/>
                  </a:solidFill>
                  <a:latin typeface="Tahoma"/>
                  <a:ea typeface="Tahoma"/>
                  <a:cs typeface="Tahoma"/>
                  <a:sym typeface="Tahoma"/>
                </a:rPr>
                <a:t>FCS</a:t>
              </a:r>
              <a:endParaRPr/>
            </a:p>
          </p:txBody>
        </p:sp>
      </p:grpSp>
      <p:sp>
        <p:nvSpPr>
          <p:cNvPr id="2651" name="Google Shape;2651;p155"/>
          <p:cNvSpPr/>
          <p:nvPr/>
        </p:nvSpPr>
        <p:spPr>
          <a:xfrm>
            <a:off x="235827" y="2580838"/>
            <a:ext cx="8426067" cy="630257"/>
          </a:xfrm>
          <a:prstGeom prst="rect">
            <a:avLst/>
          </a:prstGeom>
          <a:noFill/>
          <a:ln>
            <a:noFill/>
          </a:ln>
        </p:spPr>
        <p:txBody>
          <a:bodyPr anchorCtr="0" anchor="t" bIns="45700" lIns="91425" spcFirstLastPara="1" rIns="91425" wrap="square" tIns="45700">
            <a:noAutofit/>
          </a:bodyPr>
          <a:lstStyle/>
          <a:p>
            <a:pPr indent="-342900" lvl="0" marL="342900" marR="0" rtl="0" algn="ctr">
              <a:lnSpc>
                <a:spcPct val="100000"/>
              </a:lnSpc>
              <a:spcBef>
                <a:spcPts val="0"/>
              </a:spcBef>
              <a:spcAft>
                <a:spcPts val="0"/>
              </a:spcAft>
              <a:buNone/>
            </a:pPr>
            <a:r>
              <a:rPr b="0" i="0" lang="en-US" sz="2000" u="none" cap="none" strike="noStrike">
                <a:solidFill>
                  <a:schemeClr val="dk1"/>
                </a:solidFill>
                <a:latin typeface="Times New Roman"/>
                <a:ea typeface="Times New Roman"/>
                <a:cs typeface="Times New Roman"/>
                <a:sym typeface="Times New Roman"/>
              </a:rPr>
              <a:t>Frame formats. </a:t>
            </a:r>
            <a:r>
              <a:rPr b="0" i="0" lang="en-US" sz="2000" u="none" cap="none" strike="noStrike">
                <a:solidFill>
                  <a:schemeClr val="accent2"/>
                </a:solidFill>
                <a:latin typeface="Times New Roman"/>
                <a:ea typeface="Times New Roman"/>
                <a:cs typeface="Times New Roman"/>
                <a:sym typeface="Times New Roman"/>
              </a:rPr>
              <a:t>(a)</a:t>
            </a:r>
            <a:r>
              <a:rPr b="0" i="0" lang="en-US" sz="2000" u="none" cap="none" strike="noStrike">
                <a:solidFill>
                  <a:schemeClr val="dk1"/>
                </a:solidFill>
                <a:latin typeface="Times New Roman"/>
                <a:ea typeface="Times New Roman"/>
                <a:cs typeface="Times New Roman"/>
                <a:sym typeface="Times New Roman"/>
              </a:rPr>
              <a:t> DIX </a:t>
            </a:r>
            <a:r>
              <a:rPr b="0" i="0" lang="en-US" sz="1200" u="none" cap="none" strike="noStrike">
                <a:solidFill>
                  <a:schemeClr val="dk1"/>
                </a:solidFill>
                <a:latin typeface="Times New Roman"/>
                <a:ea typeface="Times New Roman"/>
                <a:cs typeface="Times New Roman"/>
                <a:sym typeface="Times New Roman"/>
              </a:rPr>
              <a:t>(</a:t>
            </a:r>
            <a:r>
              <a:rPr b="1" i="0" lang="en-US" sz="1200" u="none" cap="none" strike="noStrike">
                <a:solidFill>
                  <a:schemeClr val="dk1"/>
                </a:solidFill>
                <a:latin typeface="Times"/>
                <a:ea typeface="Times"/>
                <a:cs typeface="Times"/>
                <a:sym typeface="Times"/>
              </a:rPr>
              <a:t>Digital, Intel, Xerox</a:t>
            </a:r>
            <a:r>
              <a:rPr b="0" i="0" lang="en-US" sz="1200" u="none" cap="none" strike="noStrike">
                <a:solidFill>
                  <a:schemeClr val="dk1"/>
                </a:solidFill>
                <a:latin typeface="Times New Roman"/>
                <a:ea typeface="Times New Roman"/>
                <a:cs typeface="Times New Roman"/>
                <a:sym typeface="Times New Roman"/>
              </a:rPr>
              <a:t>) </a:t>
            </a:r>
            <a:r>
              <a:rPr b="0" i="0" lang="en-US" sz="2000" u="none" cap="none" strike="noStrike">
                <a:solidFill>
                  <a:schemeClr val="dk1"/>
                </a:solidFill>
                <a:latin typeface="Times New Roman"/>
                <a:ea typeface="Times New Roman"/>
                <a:cs typeface="Times New Roman"/>
                <a:sym typeface="Times New Roman"/>
              </a:rPr>
              <a:t>Ethernet ,  </a:t>
            </a:r>
            <a:r>
              <a:rPr b="0" i="0" lang="en-US" sz="2000" u="none" cap="none" strike="noStrike">
                <a:solidFill>
                  <a:schemeClr val="accent2"/>
                </a:solidFill>
                <a:latin typeface="Times New Roman"/>
                <a:ea typeface="Times New Roman"/>
                <a:cs typeface="Times New Roman"/>
                <a:sym typeface="Times New Roman"/>
              </a:rPr>
              <a:t>(b)</a:t>
            </a:r>
            <a:r>
              <a:rPr b="0" i="0" lang="en-US" sz="2000" u="none" cap="none" strike="noStrike">
                <a:solidFill>
                  <a:schemeClr val="dk1"/>
                </a:solidFill>
                <a:latin typeface="Times New Roman"/>
                <a:ea typeface="Times New Roman"/>
                <a:cs typeface="Times New Roman"/>
                <a:sym typeface="Times New Roman"/>
              </a:rPr>
              <a:t> IEEE 802.3.</a:t>
            </a:r>
            <a:endParaRPr/>
          </a:p>
          <a:p>
            <a:pPr indent="-266700" lvl="0" marL="342900" marR="0" rtl="0" algn="l">
              <a:lnSpc>
                <a:spcPct val="100000"/>
              </a:lnSpc>
              <a:spcBef>
                <a:spcPts val="240"/>
              </a:spcBef>
              <a:spcAft>
                <a:spcPts val="0"/>
              </a:spcAft>
              <a:buClr>
                <a:srgbClr val="000000"/>
              </a:buClr>
              <a:buSzPts val="1200"/>
              <a:buFont typeface="Arial"/>
              <a:buNone/>
            </a:pPr>
            <a:r>
              <a:t/>
            </a:r>
            <a:endParaRPr b="1" i="0" sz="1200" u="none" cap="none" strike="noStrike">
              <a:solidFill>
                <a:schemeClr val="dk1"/>
              </a:solidFill>
              <a:latin typeface="Times New Roman"/>
              <a:ea typeface="Times New Roman"/>
              <a:cs typeface="Times New Roman"/>
              <a:sym typeface="Times New Roman"/>
            </a:endParaRPr>
          </a:p>
          <a:p>
            <a:pPr indent="-342900" lvl="0" marL="342900" marR="0" rtl="0" algn="ctr">
              <a:lnSpc>
                <a:spcPct val="100000"/>
              </a:lnSpc>
              <a:spcBef>
                <a:spcPts val="240"/>
              </a:spcBef>
              <a:spcAft>
                <a:spcPts val="0"/>
              </a:spcAft>
              <a:buNone/>
            </a:pPr>
            <a:r>
              <a:t/>
            </a:r>
            <a:endParaRPr b="0" i="0" sz="1200" u="none" cap="none" strike="noStrike">
              <a:solidFill>
                <a:schemeClr val="dk1"/>
              </a:solidFill>
              <a:latin typeface="Times New Roman"/>
              <a:ea typeface="Times New Roman"/>
              <a:cs typeface="Times New Roman"/>
              <a:sym typeface="Times New Roman"/>
            </a:endParaRPr>
          </a:p>
        </p:txBody>
      </p:sp>
      <p:pic>
        <p:nvPicPr>
          <p:cNvPr id="2652" name="Google Shape;2652;p155"/>
          <p:cNvPicPr preferRelativeResize="0"/>
          <p:nvPr/>
        </p:nvPicPr>
        <p:blipFill rotWithShape="1">
          <a:blip r:embed="rId4">
            <a:alphaModFix/>
          </a:blip>
          <a:srcRect b="0" l="0" r="0" t="0"/>
          <a:stretch/>
        </p:blipFill>
        <p:spPr>
          <a:xfrm>
            <a:off x="293005" y="3148559"/>
            <a:ext cx="8548715" cy="1475173"/>
          </a:xfrm>
          <a:prstGeom prst="rect">
            <a:avLst/>
          </a:prstGeom>
          <a:noFill/>
          <a:ln>
            <a:noFill/>
          </a:ln>
        </p:spPr>
      </p:pic>
      <p:sp>
        <p:nvSpPr>
          <p:cNvPr id="2653" name="Google Shape;2653;p155"/>
          <p:cNvSpPr/>
          <p:nvPr/>
        </p:nvSpPr>
        <p:spPr>
          <a:xfrm>
            <a:off x="41077" y="36119"/>
            <a:ext cx="490538" cy="589736"/>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3300"/>
              <a:buFont typeface="Arial"/>
              <a:buNone/>
            </a:pPr>
            <a:r>
              <a:t/>
            </a:r>
            <a:endParaRPr b="0" i="0" sz="3300" u="none" cap="none" strike="noStrike">
              <a:solidFill>
                <a:schemeClr val="dk1"/>
              </a:solidFill>
              <a:latin typeface="Times New Roman"/>
              <a:ea typeface="Times New Roman"/>
              <a:cs typeface="Times New Roman"/>
              <a:sym typeface="Times New Roman"/>
            </a:endParaRPr>
          </a:p>
        </p:txBody>
      </p:sp>
      <p:cxnSp>
        <p:nvCxnSpPr>
          <p:cNvPr id="2654" name="Google Shape;2654;p155"/>
          <p:cNvCxnSpPr/>
          <p:nvPr/>
        </p:nvCxnSpPr>
        <p:spPr>
          <a:xfrm flipH="1" rot="10800000">
            <a:off x="-7737" y="611782"/>
            <a:ext cx="9144000" cy="20782"/>
          </a:xfrm>
          <a:prstGeom prst="straightConnector1">
            <a:avLst/>
          </a:prstGeom>
          <a:noFill/>
          <a:ln cap="flat" cmpd="sng" w="9525">
            <a:solidFill>
              <a:srgbClr val="00B050"/>
            </a:solidFill>
            <a:prstDash val="solid"/>
            <a:round/>
            <a:headEnd len="sm" w="sm" type="none"/>
            <a:tailEnd len="sm" w="sm" type="none"/>
          </a:ln>
        </p:spPr>
      </p:cxnSp>
      <p:sp>
        <p:nvSpPr>
          <p:cNvPr id="2655" name="Google Shape;2655;p155"/>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Times New Roman"/>
              <a:ea typeface="Times New Roman"/>
              <a:cs typeface="Times New Roman"/>
              <a:sym typeface="Times New Roman"/>
            </a:endParaRPr>
          </a:p>
        </p:txBody>
      </p:sp>
      <p:cxnSp>
        <p:nvCxnSpPr>
          <p:cNvPr id="2656" name="Google Shape;2656;p155"/>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2657" name="Google Shape;2657;p155"/>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spTree>
  </p:cSld>
  <p:clrMapOvr>
    <a:masterClrMapping/>
  </p:clrMapOvr>
</p:sld>
</file>

<file path=ppt/slides/slide1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3" name="Shape 2663"/>
        <p:cNvGrpSpPr/>
        <p:nvPr/>
      </p:nvGrpSpPr>
      <p:grpSpPr>
        <a:xfrm>
          <a:off x="0" y="0"/>
          <a:ext cx="0" cy="0"/>
          <a:chOff x="0" y="0"/>
          <a:chExt cx="0" cy="0"/>
        </a:xfrm>
      </p:grpSpPr>
      <p:sp>
        <p:nvSpPr>
          <p:cNvPr id="2664" name="Google Shape;2664;p156"/>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9/19/2022</a:t>
            </a:r>
            <a:endParaRPr b="1" sz="800">
              <a:solidFill>
                <a:schemeClr val="dk1"/>
              </a:solidFill>
              <a:latin typeface="Times New Roman"/>
              <a:ea typeface="Times New Roman"/>
              <a:cs typeface="Times New Roman"/>
              <a:sym typeface="Times New Roman"/>
            </a:endParaRPr>
          </a:p>
        </p:txBody>
      </p:sp>
      <p:sp>
        <p:nvSpPr>
          <p:cNvPr id="2665" name="Google Shape;2665;p156"/>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SY BTech         Computer Networks     Module 2    Sem 3     2022-23</a:t>
            </a:r>
            <a:endParaRPr b="1" sz="800">
              <a:solidFill>
                <a:schemeClr val="dk1"/>
              </a:solidFill>
              <a:latin typeface="Times New Roman"/>
              <a:ea typeface="Times New Roman"/>
              <a:cs typeface="Times New Roman"/>
              <a:sym typeface="Times New Roman"/>
            </a:endParaRPr>
          </a:p>
        </p:txBody>
      </p:sp>
      <p:sp>
        <p:nvSpPr>
          <p:cNvPr id="2666" name="Google Shape;2666;p156"/>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US" sz="900">
                <a:solidFill>
                  <a:schemeClr val="dk1"/>
                </a:solidFill>
                <a:latin typeface="Times New Roman"/>
                <a:ea typeface="Times New Roman"/>
                <a:cs typeface="Times New Roman"/>
                <a:sym typeface="Times New Roman"/>
              </a:rPr>
              <a:t>‹#›</a:t>
            </a:fld>
            <a:endParaRPr sz="900">
              <a:solidFill>
                <a:schemeClr val="dk1"/>
              </a:solidFill>
              <a:latin typeface="Times New Roman"/>
              <a:ea typeface="Times New Roman"/>
              <a:cs typeface="Times New Roman"/>
              <a:sym typeface="Times New Roman"/>
            </a:endParaRPr>
          </a:p>
        </p:txBody>
      </p:sp>
      <p:sp>
        <p:nvSpPr>
          <p:cNvPr id="2667" name="Google Shape;2667;p156"/>
          <p:cNvSpPr txBox="1"/>
          <p:nvPr>
            <p:ph idx="4294967295" type="title"/>
          </p:nvPr>
        </p:nvSpPr>
        <p:spPr>
          <a:xfrm>
            <a:off x="1296988" y="-4763"/>
            <a:ext cx="7847012" cy="469901"/>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Clr>
                <a:srgbClr val="002060"/>
              </a:buClr>
              <a:buSzPts val="3200"/>
              <a:buNone/>
            </a:pPr>
            <a:r>
              <a:rPr b="1" lang="en-US" sz="3200">
                <a:solidFill>
                  <a:srgbClr val="002060"/>
                </a:solidFill>
                <a:latin typeface="Times New Roman"/>
                <a:ea typeface="Times New Roman"/>
                <a:cs typeface="Times New Roman"/>
                <a:sym typeface="Times New Roman"/>
              </a:rPr>
              <a:t>IEEE 802.3 MAC frame</a:t>
            </a:r>
            <a:endParaRPr>
              <a:latin typeface="Times New Roman"/>
              <a:ea typeface="Times New Roman"/>
              <a:cs typeface="Times New Roman"/>
              <a:sym typeface="Times New Roman"/>
            </a:endParaRPr>
          </a:p>
        </p:txBody>
      </p:sp>
      <p:pic>
        <p:nvPicPr>
          <p:cNvPr id="2668" name="Google Shape;2668;p156"/>
          <p:cNvPicPr preferRelativeResize="0"/>
          <p:nvPr/>
        </p:nvPicPr>
        <p:blipFill rotWithShape="1">
          <a:blip r:embed="rId3">
            <a:alphaModFix/>
          </a:blip>
          <a:srcRect b="0" l="0" r="0" t="0"/>
          <a:stretch/>
        </p:blipFill>
        <p:spPr>
          <a:xfrm>
            <a:off x="639958" y="697553"/>
            <a:ext cx="8215806" cy="2593568"/>
          </a:xfrm>
          <a:prstGeom prst="rect">
            <a:avLst/>
          </a:prstGeom>
          <a:noFill/>
          <a:ln>
            <a:noFill/>
          </a:ln>
        </p:spPr>
      </p:pic>
      <p:sp>
        <p:nvSpPr>
          <p:cNvPr id="2669" name="Google Shape;2669;p156"/>
          <p:cNvSpPr/>
          <p:nvPr/>
        </p:nvSpPr>
        <p:spPr>
          <a:xfrm>
            <a:off x="41077" y="36119"/>
            <a:ext cx="490538" cy="589736"/>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3300"/>
              <a:buFont typeface="Arial"/>
              <a:buNone/>
            </a:pPr>
            <a:r>
              <a:t/>
            </a:r>
            <a:endParaRPr b="0" i="0" sz="3300" u="none" cap="none" strike="noStrike">
              <a:solidFill>
                <a:schemeClr val="dk1"/>
              </a:solidFill>
              <a:latin typeface="Times New Roman"/>
              <a:ea typeface="Times New Roman"/>
              <a:cs typeface="Times New Roman"/>
              <a:sym typeface="Times New Roman"/>
            </a:endParaRPr>
          </a:p>
        </p:txBody>
      </p:sp>
      <p:cxnSp>
        <p:nvCxnSpPr>
          <p:cNvPr id="2670" name="Google Shape;2670;p156"/>
          <p:cNvCxnSpPr/>
          <p:nvPr/>
        </p:nvCxnSpPr>
        <p:spPr>
          <a:xfrm flipH="1" rot="10800000">
            <a:off x="-7737" y="611782"/>
            <a:ext cx="9144000" cy="20782"/>
          </a:xfrm>
          <a:prstGeom prst="straightConnector1">
            <a:avLst/>
          </a:prstGeom>
          <a:noFill/>
          <a:ln cap="flat" cmpd="sng" w="9525">
            <a:solidFill>
              <a:srgbClr val="00B050"/>
            </a:solidFill>
            <a:prstDash val="solid"/>
            <a:round/>
            <a:headEnd len="sm" w="sm" type="none"/>
            <a:tailEnd len="sm" w="sm" type="none"/>
          </a:ln>
        </p:spPr>
      </p:cxnSp>
      <p:sp>
        <p:nvSpPr>
          <p:cNvPr id="2671" name="Google Shape;2671;p156"/>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Times New Roman"/>
              <a:ea typeface="Times New Roman"/>
              <a:cs typeface="Times New Roman"/>
              <a:sym typeface="Times New Roman"/>
            </a:endParaRPr>
          </a:p>
        </p:txBody>
      </p:sp>
      <p:cxnSp>
        <p:nvCxnSpPr>
          <p:cNvPr id="2672" name="Google Shape;2672;p156"/>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2673" name="Google Shape;2673;p156"/>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sp>
        <p:nvSpPr>
          <p:cNvPr id="2674" name="Google Shape;2674;p156"/>
          <p:cNvSpPr/>
          <p:nvPr/>
        </p:nvSpPr>
        <p:spPr>
          <a:xfrm>
            <a:off x="639958" y="3270971"/>
            <a:ext cx="8215807" cy="954107"/>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None/>
            </a:pPr>
            <a:r>
              <a:rPr b="1" i="0" lang="en-US" sz="1400" u="none" cap="none" strike="noStrike">
                <a:solidFill>
                  <a:srgbClr val="000000"/>
                </a:solidFill>
                <a:latin typeface="Times New Roman"/>
                <a:ea typeface="Times New Roman"/>
                <a:cs typeface="Times New Roman"/>
                <a:sym typeface="Times New Roman"/>
              </a:rPr>
              <a:t>Preamble Field: </a:t>
            </a:r>
            <a:r>
              <a:rPr b="0" i="0" lang="en-US" sz="1400" u="none" cap="none" strike="noStrike">
                <a:solidFill>
                  <a:srgbClr val="000000"/>
                </a:solidFill>
                <a:latin typeface="Times New Roman"/>
                <a:ea typeface="Times New Roman"/>
                <a:cs typeface="Times New Roman"/>
                <a:sym typeface="Times New Roman"/>
              </a:rPr>
              <a:t>Is that </a:t>
            </a:r>
            <a:r>
              <a:rPr b="1" i="0" lang="en-US" sz="1400" u="none" cap="none" strike="noStrike">
                <a:solidFill>
                  <a:srgbClr val="C00000"/>
                </a:solidFill>
                <a:latin typeface="Times New Roman"/>
                <a:ea typeface="Times New Roman"/>
                <a:cs typeface="Times New Roman"/>
                <a:sym typeface="Times New Roman"/>
              </a:rPr>
              <a:t>alerts</a:t>
            </a:r>
            <a:r>
              <a:rPr b="0" i="0" lang="en-US" sz="1400" u="none" cap="none" strike="noStrike">
                <a:solidFill>
                  <a:srgbClr val="000000"/>
                </a:solidFill>
                <a:latin typeface="Times New Roman"/>
                <a:ea typeface="Times New Roman"/>
                <a:cs typeface="Times New Roman"/>
                <a:sym typeface="Times New Roman"/>
              </a:rPr>
              <a:t> the receiving system to the coming frame and enables it to </a:t>
            </a:r>
            <a:r>
              <a:rPr b="1" i="0" lang="en-US" sz="1400" u="none" cap="none" strike="noStrike">
                <a:solidFill>
                  <a:srgbClr val="C00000"/>
                </a:solidFill>
                <a:latin typeface="Times New Roman"/>
                <a:ea typeface="Times New Roman"/>
                <a:cs typeface="Times New Roman"/>
                <a:sym typeface="Times New Roman"/>
              </a:rPr>
              <a:t>synchronize</a:t>
            </a:r>
            <a:r>
              <a:rPr b="0" i="0" lang="en-US" sz="1400" u="none" cap="none" strike="noStrike">
                <a:solidFill>
                  <a:srgbClr val="000000"/>
                </a:solidFill>
                <a:latin typeface="Times New Roman"/>
                <a:ea typeface="Times New Roman"/>
                <a:cs typeface="Times New Roman"/>
                <a:sym typeface="Times New Roman"/>
              </a:rPr>
              <a:t> its input timing. The pattern provides only an alert and a timing pulse. The 56-bit pattern allows the stations to miss some bits at the beginning of the frame. </a:t>
            </a:r>
            <a:endParaRPr b="0" i="0" sz="1400" u="none" cap="none" strike="noStrike">
              <a:solidFill>
                <a:srgbClr val="000000"/>
              </a:solidFill>
              <a:latin typeface="Times New Roman"/>
              <a:ea typeface="Times New Roman"/>
              <a:cs typeface="Times New Roman"/>
              <a:sym typeface="Times New Roman"/>
            </a:endParaRPr>
          </a:p>
          <a:p>
            <a:pPr indent="0" lvl="0" marL="0" marR="0" rtl="0" algn="just">
              <a:lnSpc>
                <a:spcPct val="100000"/>
              </a:lnSpc>
              <a:spcBef>
                <a:spcPts val="0"/>
              </a:spcBef>
              <a:spcAft>
                <a:spcPts val="0"/>
              </a:spcAft>
              <a:buNone/>
            </a:pPr>
            <a:r>
              <a:rPr b="1" i="0" lang="en-US" sz="1400" u="none" cap="none" strike="noStrike">
                <a:solidFill>
                  <a:srgbClr val="C00000"/>
                </a:solidFill>
                <a:latin typeface="Times New Roman"/>
                <a:ea typeface="Times New Roman"/>
                <a:cs typeface="Times New Roman"/>
                <a:sym typeface="Times New Roman"/>
              </a:rPr>
              <a:t>The preamble is actually added at the physical layer and is not (formally) part of the frame.</a:t>
            </a:r>
            <a:endParaRPr b="1" i="0" sz="1400" u="none" cap="none" strike="noStrike">
              <a:solidFill>
                <a:srgbClr val="C00000"/>
              </a:solidFill>
              <a:latin typeface="Arial"/>
              <a:ea typeface="Arial"/>
              <a:cs typeface="Arial"/>
              <a:sym typeface="Arial"/>
            </a:endParaRPr>
          </a:p>
        </p:txBody>
      </p:sp>
      <p:sp>
        <p:nvSpPr>
          <p:cNvPr id="2675" name="Google Shape;2675;p156"/>
          <p:cNvSpPr/>
          <p:nvPr/>
        </p:nvSpPr>
        <p:spPr>
          <a:xfrm>
            <a:off x="3379995" y="2567855"/>
            <a:ext cx="755335" cy="40011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2000" u="none" cap="none" strike="noStrike">
                <a:solidFill>
                  <a:schemeClr val="dk1"/>
                </a:solidFill>
                <a:latin typeface="Arial"/>
                <a:ea typeface="Arial"/>
                <a:cs typeface="Arial"/>
                <a:sym typeface="Arial"/>
              </a:rPr>
              <a:t>MAC</a:t>
            </a:r>
            <a:endParaRPr b="0" i="0" sz="2000" u="none" cap="none" strike="noStrike">
              <a:solidFill>
                <a:schemeClr val="dk1"/>
              </a:solidFill>
              <a:latin typeface="Arial"/>
              <a:ea typeface="Arial"/>
              <a:cs typeface="Arial"/>
              <a:sym typeface="Arial"/>
            </a:endParaRPr>
          </a:p>
        </p:txBody>
      </p:sp>
      <p:sp>
        <p:nvSpPr>
          <p:cNvPr id="2676" name="Google Shape;2676;p156"/>
          <p:cNvSpPr/>
          <p:nvPr/>
        </p:nvSpPr>
        <p:spPr>
          <a:xfrm>
            <a:off x="4370194" y="2567855"/>
            <a:ext cx="755335" cy="40011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2000" u="none" cap="none" strike="noStrike">
                <a:solidFill>
                  <a:schemeClr val="dk1"/>
                </a:solidFill>
                <a:latin typeface="Arial"/>
                <a:ea typeface="Arial"/>
                <a:cs typeface="Arial"/>
                <a:sym typeface="Arial"/>
              </a:rPr>
              <a:t>MAC</a:t>
            </a:r>
            <a:endParaRPr b="0" i="0" sz="2000" u="none" cap="none" strike="noStrike">
              <a:solidFill>
                <a:schemeClr val="dk1"/>
              </a:solidFill>
              <a:latin typeface="Arial"/>
              <a:ea typeface="Arial"/>
              <a:cs typeface="Arial"/>
              <a:sym typeface="Arial"/>
            </a:endParaRPr>
          </a:p>
        </p:txBody>
      </p:sp>
      <p:sp>
        <p:nvSpPr>
          <p:cNvPr id="2677" name="Google Shape;2677;p156"/>
          <p:cNvSpPr/>
          <p:nvPr/>
        </p:nvSpPr>
        <p:spPr>
          <a:xfrm>
            <a:off x="979658" y="4261587"/>
            <a:ext cx="6311343" cy="40011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2000" u="none" cap="none" strike="noStrike">
                <a:solidFill>
                  <a:schemeClr val="dk1"/>
                </a:solidFill>
                <a:latin typeface="Times"/>
                <a:ea typeface="Times"/>
                <a:cs typeface="Times"/>
                <a:sym typeface="Times"/>
              </a:rPr>
              <a:t>Length/Type: Frame length is 16 bits=2^16=0 t0 65536 bits</a:t>
            </a:r>
            <a:endParaRPr b="0" i="0" sz="2000" u="none" cap="none" strike="noStrike">
              <a:solidFill>
                <a:schemeClr val="dk1"/>
              </a:solidFill>
              <a:latin typeface="Times"/>
              <a:ea typeface="Times"/>
              <a:cs typeface="Times"/>
              <a:sym typeface="Times"/>
            </a:endParaRPr>
          </a:p>
        </p:txBody>
      </p:sp>
      <p:sp>
        <p:nvSpPr>
          <p:cNvPr id="2678" name="Google Shape;2678;p156"/>
          <p:cNvSpPr/>
          <p:nvPr/>
        </p:nvSpPr>
        <p:spPr>
          <a:xfrm>
            <a:off x="6350593" y="2170076"/>
            <a:ext cx="1479892" cy="64633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US" sz="1800" u="none" cap="none" strike="noStrike">
                <a:solidFill>
                  <a:srgbClr val="C00000"/>
                </a:solidFill>
                <a:latin typeface="Arial"/>
                <a:ea typeface="Arial"/>
                <a:cs typeface="Arial"/>
                <a:sym typeface="Arial"/>
              </a:rPr>
              <a:t>46 Bytes to </a:t>
            </a:r>
            <a:endParaRPr/>
          </a:p>
          <a:p>
            <a:pPr indent="0" lvl="0" marL="0" marR="0" rtl="0" algn="ctr">
              <a:lnSpc>
                <a:spcPct val="100000"/>
              </a:lnSpc>
              <a:spcBef>
                <a:spcPts val="0"/>
              </a:spcBef>
              <a:spcAft>
                <a:spcPts val="0"/>
              </a:spcAft>
              <a:buNone/>
            </a:pPr>
            <a:r>
              <a:rPr b="1" i="0" lang="en-US" sz="1800" u="none" cap="none" strike="noStrike">
                <a:solidFill>
                  <a:srgbClr val="C00000"/>
                </a:solidFill>
                <a:latin typeface="Arial"/>
                <a:ea typeface="Arial"/>
                <a:cs typeface="Arial"/>
                <a:sym typeface="Arial"/>
              </a:rPr>
              <a:t>1500 Bytes</a:t>
            </a:r>
            <a:endParaRPr b="1" i="0" sz="1800" u="none" cap="none" strike="noStrike">
              <a:solidFill>
                <a:srgbClr val="C00000"/>
              </a:solidFill>
              <a:latin typeface="Arial"/>
              <a:ea typeface="Arial"/>
              <a:cs typeface="Arial"/>
              <a:sym typeface="Arial"/>
            </a:endParaRPr>
          </a:p>
        </p:txBody>
      </p:sp>
      <p:sp>
        <p:nvSpPr>
          <p:cNvPr id="2679" name="Google Shape;2679;p156"/>
          <p:cNvSpPr/>
          <p:nvPr/>
        </p:nvSpPr>
        <p:spPr>
          <a:xfrm>
            <a:off x="4832967" y="622173"/>
            <a:ext cx="2592377" cy="40011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2000" u="none" cap="none" strike="noStrike">
                <a:solidFill>
                  <a:schemeClr val="dk1"/>
                </a:solidFill>
                <a:latin typeface="Arial"/>
                <a:ea typeface="Arial"/>
                <a:cs typeface="Arial"/>
                <a:sym typeface="Arial"/>
              </a:rPr>
              <a:t>(101010………….10)</a:t>
            </a:r>
            <a:endParaRPr b="0" i="0" sz="2000" u="none" cap="none" strike="noStrike">
              <a:solidFill>
                <a:schemeClr val="dk1"/>
              </a:solidFill>
              <a:latin typeface="Arial"/>
              <a:ea typeface="Arial"/>
              <a:cs typeface="Arial"/>
              <a:sym typeface="Arial"/>
            </a:endParaRPr>
          </a:p>
        </p:txBody>
      </p:sp>
    </p:spTree>
  </p:cSld>
  <p:clrMapOvr>
    <a:masterClrMapping/>
  </p:clrMapOvr>
</p:sld>
</file>

<file path=ppt/slides/slide1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5" name="Shape 2685"/>
        <p:cNvGrpSpPr/>
        <p:nvPr/>
      </p:nvGrpSpPr>
      <p:grpSpPr>
        <a:xfrm>
          <a:off x="0" y="0"/>
          <a:ext cx="0" cy="0"/>
          <a:chOff x="0" y="0"/>
          <a:chExt cx="0" cy="0"/>
        </a:xfrm>
      </p:grpSpPr>
      <p:sp>
        <p:nvSpPr>
          <p:cNvPr id="2686" name="Google Shape;2686;p157"/>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9/19/2022</a:t>
            </a:r>
            <a:endParaRPr b="1" sz="800">
              <a:solidFill>
                <a:schemeClr val="dk1"/>
              </a:solidFill>
              <a:latin typeface="Times New Roman"/>
              <a:ea typeface="Times New Roman"/>
              <a:cs typeface="Times New Roman"/>
              <a:sym typeface="Times New Roman"/>
            </a:endParaRPr>
          </a:p>
        </p:txBody>
      </p:sp>
      <p:sp>
        <p:nvSpPr>
          <p:cNvPr id="2687" name="Google Shape;2687;p157"/>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SY BTech         Computer Networks     Module 2    Sem 3     2022-23</a:t>
            </a:r>
            <a:endParaRPr b="1" sz="800">
              <a:solidFill>
                <a:schemeClr val="dk1"/>
              </a:solidFill>
              <a:latin typeface="Times New Roman"/>
              <a:ea typeface="Times New Roman"/>
              <a:cs typeface="Times New Roman"/>
              <a:sym typeface="Times New Roman"/>
            </a:endParaRPr>
          </a:p>
        </p:txBody>
      </p:sp>
      <p:sp>
        <p:nvSpPr>
          <p:cNvPr id="2688" name="Google Shape;2688;p157"/>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US" sz="900">
                <a:solidFill>
                  <a:schemeClr val="dk1"/>
                </a:solidFill>
                <a:latin typeface="Times New Roman"/>
                <a:ea typeface="Times New Roman"/>
                <a:cs typeface="Times New Roman"/>
                <a:sym typeface="Times New Roman"/>
              </a:rPr>
              <a:t>‹#›</a:t>
            </a:fld>
            <a:endParaRPr sz="900">
              <a:solidFill>
                <a:schemeClr val="dk1"/>
              </a:solidFill>
              <a:latin typeface="Times New Roman"/>
              <a:ea typeface="Times New Roman"/>
              <a:cs typeface="Times New Roman"/>
              <a:sym typeface="Times New Roman"/>
            </a:endParaRPr>
          </a:p>
        </p:txBody>
      </p:sp>
      <p:sp>
        <p:nvSpPr>
          <p:cNvPr id="2689" name="Google Shape;2689;p157"/>
          <p:cNvSpPr txBox="1"/>
          <p:nvPr>
            <p:ph idx="4294967295" type="title"/>
          </p:nvPr>
        </p:nvSpPr>
        <p:spPr>
          <a:xfrm>
            <a:off x="1296988" y="9525"/>
            <a:ext cx="7847012" cy="4699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Clr>
                <a:srgbClr val="002060"/>
              </a:buClr>
              <a:buSzPts val="3200"/>
              <a:buFont typeface="Calibri"/>
              <a:buNone/>
            </a:pPr>
            <a:r>
              <a:rPr b="1" lang="en-US" sz="3200">
                <a:solidFill>
                  <a:srgbClr val="002060"/>
                </a:solidFill>
                <a:latin typeface="Times New Roman"/>
                <a:ea typeface="Times New Roman"/>
                <a:cs typeface="Times New Roman"/>
                <a:sym typeface="Times New Roman"/>
              </a:rPr>
              <a:t>Content</a:t>
            </a:r>
            <a:endParaRPr>
              <a:latin typeface="Times New Roman"/>
              <a:ea typeface="Times New Roman"/>
              <a:cs typeface="Times New Roman"/>
              <a:sym typeface="Times New Roman"/>
            </a:endParaRPr>
          </a:p>
        </p:txBody>
      </p:sp>
      <p:sp>
        <p:nvSpPr>
          <p:cNvPr id="2690" name="Google Shape;2690;p157"/>
          <p:cNvSpPr txBox="1"/>
          <p:nvPr>
            <p:ph idx="4294967295" type="body"/>
          </p:nvPr>
        </p:nvSpPr>
        <p:spPr>
          <a:xfrm>
            <a:off x="488950" y="531812"/>
            <a:ext cx="8655050" cy="4166393"/>
          </a:xfrm>
          <a:prstGeom prst="rect">
            <a:avLst/>
          </a:prstGeom>
          <a:noFill/>
          <a:ln>
            <a:noFill/>
          </a:ln>
        </p:spPr>
        <p:txBody>
          <a:bodyPr anchorCtr="0" anchor="t" bIns="45700" lIns="91425" spcFirstLastPara="1" rIns="91425" wrap="square" tIns="45700">
            <a:noAutofit/>
          </a:bodyPr>
          <a:lstStyle/>
          <a:p>
            <a:pPr indent="-323850" lvl="0" marL="457200" rtl="0" algn="l">
              <a:lnSpc>
                <a:spcPct val="80000"/>
              </a:lnSpc>
              <a:spcBef>
                <a:spcPts val="900"/>
              </a:spcBef>
              <a:spcAft>
                <a:spcPts val="0"/>
              </a:spcAft>
              <a:buSzPts val="1500"/>
              <a:buChar char=" "/>
            </a:pPr>
            <a:r>
              <a:rPr lang="en-US" sz="1800">
                <a:solidFill>
                  <a:schemeClr val="dk1"/>
                </a:solidFill>
                <a:latin typeface="Times New Roman"/>
                <a:ea typeface="Times New Roman"/>
                <a:cs typeface="Times New Roman"/>
                <a:sym typeface="Times New Roman"/>
              </a:rPr>
              <a:t>In IEEE 802.3 Ethernet Data link layer is split into two sublayers:</a:t>
            </a:r>
            <a:endParaRPr/>
          </a:p>
          <a:p>
            <a:pPr indent="-317500" lvl="1" marL="914400" rtl="0" algn="l">
              <a:lnSpc>
                <a:spcPct val="80000"/>
              </a:lnSpc>
              <a:spcBef>
                <a:spcPts val="200"/>
              </a:spcBef>
              <a:spcAft>
                <a:spcPts val="0"/>
              </a:spcAft>
              <a:buSzPts val="1400"/>
              <a:buChar char="◦"/>
            </a:pPr>
            <a:r>
              <a:rPr b="1" lang="en-US" sz="1800">
                <a:solidFill>
                  <a:srgbClr val="C00000"/>
                </a:solidFill>
                <a:latin typeface="Times New Roman"/>
                <a:ea typeface="Times New Roman"/>
                <a:cs typeface="Times New Roman"/>
                <a:sym typeface="Times New Roman"/>
              </a:rPr>
              <a:t>Bottom part: MAC </a:t>
            </a:r>
            <a:endParaRPr/>
          </a:p>
          <a:p>
            <a:pPr indent="-298450" lvl="2" marL="1371600" rtl="0" algn="l">
              <a:lnSpc>
                <a:spcPct val="80000"/>
              </a:lnSpc>
              <a:spcBef>
                <a:spcPts val="300"/>
              </a:spcBef>
              <a:spcAft>
                <a:spcPts val="0"/>
              </a:spcAft>
              <a:buSzPts val="1100"/>
              <a:buChar char="◦"/>
            </a:pPr>
            <a:r>
              <a:rPr lang="en-US" sz="1800">
                <a:solidFill>
                  <a:schemeClr val="dk1"/>
                </a:solidFill>
                <a:latin typeface="Times New Roman"/>
                <a:ea typeface="Times New Roman"/>
                <a:cs typeface="Times New Roman"/>
                <a:sym typeface="Times New Roman"/>
              </a:rPr>
              <a:t>The frame is called </a:t>
            </a:r>
            <a:r>
              <a:rPr b="1" lang="en-US" sz="1800">
                <a:solidFill>
                  <a:schemeClr val="dk1"/>
                </a:solidFill>
                <a:latin typeface="Times New Roman"/>
                <a:ea typeface="Times New Roman"/>
                <a:cs typeface="Times New Roman"/>
                <a:sym typeface="Times New Roman"/>
              </a:rPr>
              <a:t>IEEE 802.3</a:t>
            </a:r>
            <a:endParaRPr/>
          </a:p>
          <a:p>
            <a:pPr indent="-298450" lvl="2" marL="1371600" rtl="0" algn="l">
              <a:lnSpc>
                <a:spcPct val="80000"/>
              </a:lnSpc>
              <a:spcBef>
                <a:spcPts val="300"/>
              </a:spcBef>
              <a:spcAft>
                <a:spcPts val="0"/>
              </a:spcAft>
              <a:buSzPts val="1100"/>
              <a:buChar char="◦"/>
            </a:pPr>
            <a:r>
              <a:rPr lang="en-US" sz="1800">
                <a:solidFill>
                  <a:schemeClr val="dk1"/>
                </a:solidFill>
                <a:latin typeface="Times New Roman"/>
                <a:ea typeface="Times New Roman"/>
                <a:cs typeface="Times New Roman"/>
                <a:sym typeface="Times New Roman"/>
              </a:rPr>
              <a:t>Handles </a:t>
            </a:r>
            <a:r>
              <a:rPr b="1" lang="en-US" sz="1800">
                <a:solidFill>
                  <a:srgbClr val="002060"/>
                </a:solidFill>
                <a:latin typeface="Times New Roman"/>
                <a:ea typeface="Times New Roman"/>
                <a:cs typeface="Times New Roman"/>
                <a:sym typeface="Times New Roman"/>
              </a:rPr>
              <a:t>framing, MAC addressing, Medium Access control</a:t>
            </a:r>
            <a:endParaRPr/>
          </a:p>
          <a:p>
            <a:pPr indent="-298450" lvl="2" marL="1371600" rtl="0" algn="l">
              <a:lnSpc>
                <a:spcPct val="80000"/>
              </a:lnSpc>
              <a:spcBef>
                <a:spcPts val="300"/>
              </a:spcBef>
              <a:spcAft>
                <a:spcPts val="0"/>
              </a:spcAft>
              <a:buSzPts val="1100"/>
              <a:buChar char="◦"/>
            </a:pPr>
            <a:r>
              <a:rPr b="1" lang="en-US" sz="1800">
                <a:solidFill>
                  <a:schemeClr val="dk1"/>
                </a:solidFill>
                <a:latin typeface="Times New Roman"/>
                <a:ea typeface="Times New Roman"/>
                <a:cs typeface="Times New Roman"/>
                <a:sym typeface="Times New Roman"/>
              </a:rPr>
              <a:t>Specific implementation for each LAN p</a:t>
            </a:r>
            <a:r>
              <a:rPr lang="en-US" sz="1800">
                <a:solidFill>
                  <a:schemeClr val="dk1"/>
                </a:solidFill>
                <a:latin typeface="Times New Roman"/>
                <a:ea typeface="Times New Roman"/>
                <a:cs typeface="Times New Roman"/>
                <a:sym typeface="Times New Roman"/>
              </a:rPr>
              <a:t>rotocol</a:t>
            </a:r>
            <a:endParaRPr/>
          </a:p>
          <a:p>
            <a:pPr indent="-298450" lvl="3" marL="1828800" rtl="0" algn="l">
              <a:lnSpc>
                <a:spcPct val="80000"/>
              </a:lnSpc>
              <a:spcBef>
                <a:spcPts val="300"/>
              </a:spcBef>
              <a:spcAft>
                <a:spcPts val="0"/>
              </a:spcAft>
              <a:buSzPts val="1100"/>
              <a:buChar char="◦"/>
            </a:pPr>
            <a:r>
              <a:rPr lang="en-US" sz="1800">
                <a:solidFill>
                  <a:schemeClr val="dk1"/>
                </a:solidFill>
                <a:latin typeface="Times New Roman"/>
                <a:ea typeface="Times New Roman"/>
                <a:cs typeface="Times New Roman"/>
                <a:sym typeface="Times New Roman"/>
              </a:rPr>
              <a:t>Defines </a:t>
            </a:r>
            <a:r>
              <a:rPr b="1" lang="en-US" sz="1800">
                <a:solidFill>
                  <a:schemeClr val="dk1"/>
                </a:solidFill>
                <a:latin typeface="Times New Roman"/>
                <a:ea typeface="Times New Roman"/>
                <a:cs typeface="Times New Roman"/>
                <a:sym typeface="Times New Roman"/>
              </a:rPr>
              <a:t>CSMA/CD</a:t>
            </a:r>
            <a:r>
              <a:rPr lang="en-US" sz="1800">
                <a:solidFill>
                  <a:schemeClr val="dk1"/>
                </a:solidFill>
                <a:latin typeface="Times New Roman"/>
                <a:ea typeface="Times New Roman"/>
                <a:cs typeface="Times New Roman"/>
                <a:sym typeface="Times New Roman"/>
              </a:rPr>
              <a:t> as the access method for Ethernet LANs and </a:t>
            </a:r>
            <a:r>
              <a:rPr b="1" lang="en-US" sz="1800">
                <a:solidFill>
                  <a:schemeClr val="dk1"/>
                </a:solidFill>
                <a:latin typeface="Times New Roman"/>
                <a:ea typeface="Times New Roman"/>
                <a:cs typeface="Times New Roman"/>
                <a:sym typeface="Times New Roman"/>
              </a:rPr>
              <a:t>Token passing </a:t>
            </a:r>
            <a:r>
              <a:rPr lang="en-US" sz="1800">
                <a:solidFill>
                  <a:schemeClr val="dk1"/>
                </a:solidFill>
                <a:latin typeface="Times New Roman"/>
                <a:ea typeface="Times New Roman"/>
                <a:cs typeface="Times New Roman"/>
                <a:sym typeface="Times New Roman"/>
              </a:rPr>
              <a:t>method for Token Ring.</a:t>
            </a:r>
            <a:endParaRPr/>
          </a:p>
          <a:p>
            <a:pPr indent="-298450" lvl="2" marL="1371600" rtl="0" algn="l">
              <a:lnSpc>
                <a:spcPct val="80000"/>
              </a:lnSpc>
              <a:spcBef>
                <a:spcPts val="300"/>
              </a:spcBef>
              <a:spcAft>
                <a:spcPts val="0"/>
              </a:spcAft>
              <a:buSzPts val="1100"/>
              <a:buChar char="◦"/>
            </a:pPr>
            <a:r>
              <a:rPr lang="en-US" sz="1800">
                <a:solidFill>
                  <a:schemeClr val="dk1"/>
                </a:solidFill>
                <a:latin typeface="Times New Roman"/>
                <a:ea typeface="Times New Roman"/>
                <a:cs typeface="Times New Roman"/>
                <a:sym typeface="Times New Roman"/>
              </a:rPr>
              <a:t>Implemented in </a:t>
            </a:r>
            <a:r>
              <a:rPr b="1" lang="en-US" sz="1800">
                <a:solidFill>
                  <a:srgbClr val="C00000"/>
                </a:solidFill>
                <a:latin typeface="Times New Roman"/>
                <a:ea typeface="Times New Roman"/>
                <a:cs typeface="Times New Roman"/>
                <a:sym typeface="Times New Roman"/>
              </a:rPr>
              <a:t>hardware</a:t>
            </a:r>
            <a:endParaRPr/>
          </a:p>
          <a:p>
            <a:pPr indent="-317500" lvl="1" marL="914400" rtl="0" algn="l">
              <a:lnSpc>
                <a:spcPct val="80000"/>
              </a:lnSpc>
              <a:spcBef>
                <a:spcPts val="200"/>
              </a:spcBef>
              <a:spcAft>
                <a:spcPts val="0"/>
              </a:spcAft>
              <a:buSzPts val="1400"/>
              <a:buChar char="◦"/>
            </a:pPr>
            <a:r>
              <a:rPr b="1" lang="en-US" sz="1800">
                <a:solidFill>
                  <a:srgbClr val="C00000"/>
                </a:solidFill>
                <a:latin typeface="Times New Roman"/>
                <a:ea typeface="Times New Roman"/>
                <a:cs typeface="Times New Roman"/>
                <a:sym typeface="Times New Roman"/>
              </a:rPr>
              <a:t>Top part: LLC (Logical Link Control)</a:t>
            </a:r>
            <a:endParaRPr/>
          </a:p>
          <a:p>
            <a:pPr indent="-298450" lvl="2" marL="1371600" rtl="0" algn="l">
              <a:lnSpc>
                <a:spcPct val="80000"/>
              </a:lnSpc>
              <a:spcBef>
                <a:spcPts val="300"/>
              </a:spcBef>
              <a:spcAft>
                <a:spcPts val="0"/>
              </a:spcAft>
              <a:buSzPts val="1100"/>
              <a:buChar char="◦"/>
            </a:pPr>
            <a:r>
              <a:rPr lang="en-US" sz="1800">
                <a:solidFill>
                  <a:schemeClr val="dk1"/>
                </a:solidFill>
                <a:latin typeface="Times New Roman"/>
                <a:ea typeface="Times New Roman"/>
                <a:cs typeface="Times New Roman"/>
                <a:sym typeface="Times New Roman"/>
              </a:rPr>
              <a:t>The subframe is called </a:t>
            </a:r>
            <a:r>
              <a:rPr b="1" lang="en-US" sz="1800">
                <a:solidFill>
                  <a:schemeClr val="dk1"/>
                </a:solidFill>
                <a:latin typeface="Times New Roman"/>
                <a:ea typeface="Times New Roman"/>
                <a:cs typeface="Times New Roman"/>
                <a:sym typeface="Times New Roman"/>
              </a:rPr>
              <a:t>IEEE 802.2</a:t>
            </a:r>
            <a:endParaRPr/>
          </a:p>
          <a:p>
            <a:pPr indent="-298450" lvl="2" marL="1371600" rtl="0" algn="l">
              <a:lnSpc>
                <a:spcPct val="80000"/>
              </a:lnSpc>
              <a:spcBef>
                <a:spcPts val="300"/>
              </a:spcBef>
              <a:spcAft>
                <a:spcPts val="0"/>
              </a:spcAft>
              <a:buSzPts val="1100"/>
              <a:buChar char="◦"/>
            </a:pPr>
            <a:r>
              <a:rPr lang="en-US" sz="1800">
                <a:solidFill>
                  <a:schemeClr val="dk1"/>
                </a:solidFill>
                <a:latin typeface="Times New Roman"/>
                <a:ea typeface="Times New Roman"/>
                <a:cs typeface="Times New Roman"/>
                <a:sym typeface="Times New Roman"/>
              </a:rPr>
              <a:t>Provides </a:t>
            </a:r>
            <a:r>
              <a:rPr b="1" lang="en-US" sz="1800">
                <a:solidFill>
                  <a:srgbClr val="002060"/>
                </a:solidFill>
                <a:latin typeface="Times New Roman"/>
                <a:ea typeface="Times New Roman"/>
                <a:cs typeface="Times New Roman"/>
                <a:sym typeface="Times New Roman"/>
              </a:rPr>
              <a:t>Error and Flow control </a:t>
            </a:r>
            <a:r>
              <a:rPr lang="en-US" sz="1800">
                <a:solidFill>
                  <a:schemeClr val="dk1"/>
                </a:solidFill>
                <a:latin typeface="Times New Roman"/>
                <a:ea typeface="Times New Roman"/>
                <a:cs typeface="Times New Roman"/>
                <a:sym typeface="Times New Roman"/>
              </a:rPr>
              <a:t>if needed</a:t>
            </a:r>
            <a:endParaRPr/>
          </a:p>
          <a:p>
            <a:pPr indent="-298450" lvl="2" marL="1371600" rtl="0" algn="l">
              <a:lnSpc>
                <a:spcPct val="80000"/>
              </a:lnSpc>
              <a:spcBef>
                <a:spcPts val="300"/>
              </a:spcBef>
              <a:spcAft>
                <a:spcPts val="0"/>
              </a:spcAft>
              <a:buSzPts val="1100"/>
              <a:buChar char="◦"/>
            </a:pPr>
            <a:r>
              <a:rPr lang="en-US" sz="1800">
                <a:solidFill>
                  <a:schemeClr val="dk1"/>
                </a:solidFill>
                <a:latin typeface="Times New Roman"/>
                <a:ea typeface="Times New Roman"/>
                <a:cs typeface="Times New Roman"/>
                <a:sym typeface="Times New Roman"/>
              </a:rPr>
              <a:t>It makes the MAC sublayer transparent</a:t>
            </a:r>
            <a:endParaRPr/>
          </a:p>
          <a:p>
            <a:pPr indent="-298450" lvl="3" marL="1828800" rtl="0" algn="l">
              <a:lnSpc>
                <a:spcPct val="80000"/>
              </a:lnSpc>
              <a:spcBef>
                <a:spcPts val="300"/>
              </a:spcBef>
              <a:spcAft>
                <a:spcPts val="0"/>
              </a:spcAft>
              <a:buSzPts val="1100"/>
              <a:buChar char="◦"/>
            </a:pPr>
            <a:r>
              <a:rPr lang="en-US" sz="1800">
                <a:solidFill>
                  <a:schemeClr val="dk1"/>
                </a:solidFill>
                <a:latin typeface="Times New Roman"/>
                <a:ea typeface="Times New Roman"/>
                <a:cs typeface="Times New Roman"/>
                <a:sym typeface="Times New Roman"/>
              </a:rPr>
              <a:t>Allows interconnectivity between different LANs data link layers</a:t>
            </a:r>
            <a:endParaRPr/>
          </a:p>
          <a:p>
            <a:pPr indent="-298450" lvl="2" marL="1371600" rtl="0" algn="l">
              <a:lnSpc>
                <a:spcPct val="80000"/>
              </a:lnSpc>
              <a:spcBef>
                <a:spcPts val="300"/>
              </a:spcBef>
              <a:spcAft>
                <a:spcPts val="0"/>
              </a:spcAft>
              <a:buSzPts val="1100"/>
              <a:buChar char="◦"/>
            </a:pPr>
            <a:r>
              <a:rPr lang="en-US" sz="1800">
                <a:solidFill>
                  <a:schemeClr val="dk1"/>
                </a:solidFill>
                <a:latin typeface="Times New Roman"/>
                <a:ea typeface="Times New Roman"/>
                <a:cs typeface="Times New Roman"/>
                <a:sym typeface="Times New Roman"/>
              </a:rPr>
              <a:t>Used to multiplex multiple network layer protocols in the data link layer frame</a:t>
            </a:r>
            <a:endParaRPr/>
          </a:p>
          <a:p>
            <a:pPr indent="-298450" lvl="2" marL="1371600" rtl="0" algn="l">
              <a:lnSpc>
                <a:spcPct val="80000"/>
              </a:lnSpc>
              <a:spcBef>
                <a:spcPts val="300"/>
              </a:spcBef>
              <a:spcAft>
                <a:spcPts val="0"/>
              </a:spcAft>
              <a:buSzPts val="1100"/>
              <a:buChar char="◦"/>
            </a:pPr>
            <a:r>
              <a:rPr lang="en-US" sz="1800">
                <a:solidFill>
                  <a:schemeClr val="dk1"/>
                </a:solidFill>
                <a:latin typeface="Times New Roman"/>
                <a:ea typeface="Times New Roman"/>
                <a:cs typeface="Times New Roman"/>
                <a:sym typeface="Times New Roman"/>
              </a:rPr>
              <a:t>Implemented in </a:t>
            </a:r>
            <a:r>
              <a:rPr b="1" lang="en-US" sz="1800">
                <a:solidFill>
                  <a:srgbClr val="C00000"/>
                </a:solidFill>
                <a:latin typeface="Times New Roman"/>
                <a:ea typeface="Times New Roman"/>
                <a:cs typeface="Times New Roman"/>
                <a:sym typeface="Times New Roman"/>
              </a:rPr>
              <a:t>software</a:t>
            </a:r>
            <a:endParaRPr/>
          </a:p>
          <a:p>
            <a:pPr indent="-228600" lvl="2" marL="1371600" rtl="0" algn="l">
              <a:lnSpc>
                <a:spcPct val="80000"/>
              </a:lnSpc>
              <a:spcBef>
                <a:spcPts val="300"/>
              </a:spcBef>
              <a:spcAft>
                <a:spcPts val="0"/>
              </a:spcAft>
              <a:buSzPts val="1100"/>
              <a:buNone/>
            </a:pPr>
            <a:r>
              <a:t/>
            </a:r>
            <a:endParaRPr sz="2000">
              <a:solidFill>
                <a:schemeClr val="dk1"/>
              </a:solidFill>
              <a:latin typeface="Times New Roman"/>
              <a:ea typeface="Times New Roman"/>
              <a:cs typeface="Times New Roman"/>
              <a:sym typeface="Times New Roman"/>
            </a:endParaRPr>
          </a:p>
        </p:txBody>
      </p:sp>
      <p:sp>
        <p:nvSpPr>
          <p:cNvPr id="2691" name="Google Shape;2691;p157"/>
          <p:cNvSpPr/>
          <p:nvPr/>
        </p:nvSpPr>
        <p:spPr>
          <a:xfrm>
            <a:off x="41077" y="36119"/>
            <a:ext cx="490538" cy="589736"/>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3300"/>
              <a:buFont typeface="Arial"/>
              <a:buNone/>
            </a:pPr>
            <a:r>
              <a:t/>
            </a:r>
            <a:endParaRPr b="0" i="0" sz="3300" u="none" cap="none" strike="noStrike">
              <a:solidFill>
                <a:schemeClr val="dk1"/>
              </a:solidFill>
              <a:latin typeface="Times New Roman"/>
              <a:ea typeface="Times New Roman"/>
              <a:cs typeface="Times New Roman"/>
              <a:sym typeface="Times New Roman"/>
            </a:endParaRPr>
          </a:p>
        </p:txBody>
      </p:sp>
      <p:cxnSp>
        <p:nvCxnSpPr>
          <p:cNvPr id="2692" name="Google Shape;2692;p157"/>
          <p:cNvCxnSpPr/>
          <p:nvPr/>
        </p:nvCxnSpPr>
        <p:spPr>
          <a:xfrm flipH="1" rot="10800000">
            <a:off x="-7737" y="611782"/>
            <a:ext cx="9144000" cy="20782"/>
          </a:xfrm>
          <a:prstGeom prst="straightConnector1">
            <a:avLst/>
          </a:prstGeom>
          <a:noFill/>
          <a:ln cap="flat" cmpd="sng" w="9525">
            <a:solidFill>
              <a:srgbClr val="00B050"/>
            </a:solidFill>
            <a:prstDash val="solid"/>
            <a:round/>
            <a:headEnd len="sm" w="sm" type="none"/>
            <a:tailEnd len="sm" w="sm" type="none"/>
          </a:ln>
        </p:spPr>
      </p:cxnSp>
      <p:sp>
        <p:nvSpPr>
          <p:cNvPr id="2693" name="Google Shape;2693;p157"/>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Times New Roman"/>
              <a:ea typeface="Times New Roman"/>
              <a:cs typeface="Times New Roman"/>
              <a:sym typeface="Times New Roman"/>
            </a:endParaRPr>
          </a:p>
        </p:txBody>
      </p:sp>
      <p:cxnSp>
        <p:nvCxnSpPr>
          <p:cNvPr id="2694" name="Google Shape;2694;p157"/>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2695" name="Google Shape;2695;p157"/>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90">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90">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90">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90">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90">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90">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90">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90">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90">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90">
                                            <p:txEl>
                                              <p:pRg end="9" st="9"/>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90">
                                            <p:txEl>
                                              <p:pRg end="10" st="1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90">
                                            <p:txEl>
                                              <p:pRg end="11" st="1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90">
                                            <p:txEl>
                                              <p:pRg end="12" st="1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90">
                                            <p:txEl>
                                              <p:pRg end="13" st="1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90">
                                            <p:txEl>
                                              <p:pRg end="14" st="1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1" name="Shape 2701"/>
        <p:cNvGrpSpPr/>
        <p:nvPr/>
      </p:nvGrpSpPr>
      <p:grpSpPr>
        <a:xfrm>
          <a:off x="0" y="0"/>
          <a:ext cx="0" cy="0"/>
          <a:chOff x="0" y="0"/>
          <a:chExt cx="0" cy="0"/>
        </a:xfrm>
      </p:grpSpPr>
      <p:sp>
        <p:nvSpPr>
          <p:cNvPr id="2702" name="Google Shape;2702;p158"/>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9/19/2022</a:t>
            </a:r>
            <a:endParaRPr b="1" sz="800">
              <a:solidFill>
                <a:schemeClr val="dk1"/>
              </a:solidFill>
              <a:latin typeface="Times New Roman"/>
              <a:ea typeface="Times New Roman"/>
              <a:cs typeface="Times New Roman"/>
              <a:sym typeface="Times New Roman"/>
            </a:endParaRPr>
          </a:p>
        </p:txBody>
      </p:sp>
      <p:sp>
        <p:nvSpPr>
          <p:cNvPr id="2703" name="Google Shape;2703;p158"/>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SY BTech         Computer Networks     Module 2    Sem 3     2022-23</a:t>
            </a:r>
            <a:endParaRPr b="1" sz="800">
              <a:solidFill>
                <a:schemeClr val="dk1"/>
              </a:solidFill>
              <a:latin typeface="Times New Roman"/>
              <a:ea typeface="Times New Roman"/>
              <a:cs typeface="Times New Roman"/>
              <a:sym typeface="Times New Roman"/>
            </a:endParaRPr>
          </a:p>
        </p:txBody>
      </p:sp>
      <p:sp>
        <p:nvSpPr>
          <p:cNvPr id="2704" name="Google Shape;2704;p158"/>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US" sz="900">
                <a:solidFill>
                  <a:schemeClr val="dk1"/>
                </a:solidFill>
                <a:latin typeface="Times New Roman"/>
                <a:ea typeface="Times New Roman"/>
                <a:cs typeface="Times New Roman"/>
                <a:sym typeface="Times New Roman"/>
              </a:rPr>
              <a:t>‹#›</a:t>
            </a:fld>
            <a:endParaRPr sz="900">
              <a:solidFill>
                <a:schemeClr val="dk1"/>
              </a:solidFill>
              <a:latin typeface="Times New Roman"/>
              <a:ea typeface="Times New Roman"/>
              <a:cs typeface="Times New Roman"/>
              <a:sym typeface="Times New Roman"/>
            </a:endParaRPr>
          </a:p>
        </p:txBody>
      </p:sp>
      <p:sp>
        <p:nvSpPr>
          <p:cNvPr id="2705" name="Google Shape;2705;p158"/>
          <p:cNvSpPr txBox="1"/>
          <p:nvPr>
            <p:ph idx="4294967295" type="title"/>
          </p:nvPr>
        </p:nvSpPr>
        <p:spPr>
          <a:xfrm>
            <a:off x="1296988" y="36513"/>
            <a:ext cx="7847012" cy="4699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Clr>
                <a:srgbClr val="002060"/>
              </a:buClr>
              <a:buSzPts val="3200"/>
              <a:buNone/>
            </a:pPr>
            <a:r>
              <a:rPr b="1" lang="en-US" sz="3200">
                <a:solidFill>
                  <a:srgbClr val="002060"/>
                </a:solidFill>
                <a:latin typeface="Times New Roman"/>
                <a:ea typeface="Times New Roman"/>
                <a:cs typeface="Times New Roman"/>
                <a:sym typeface="Times New Roman"/>
              </a:rPr>
              <a:t>Types of IEEE Cable: Ethernet 802.3</a:t>
            </a:r>
            <a:endParaRPr>
              <a:latin typeface="Times New Roman"/>
              <a:ea typeface="Times New Roman"/>
              <a:cs typeface="Times New Roman"/>
              <a:sym typeface="Times New Roman"/>
            </a:endParaRPr>
          </a:p>
        </p:txBody>
      </p:sp>
      <p:graphicFrame>
        <p:nvGraphicFramePr>
          <p:cNvPr id="2706" name="Google Shape;2706;p158"/>
          <p:cNvGraphicFramePr/>
          <p:nvPr/>
        </p:nvGraphicFramePr>
        <p:xfrm>
          <a:off x="822960" y="738327"/>
          <a:ext cx="3000000" cy="3000000"/>
        </p:xfrm>
        <a:graphic>
          <a:graphicData uri="http://schemas.openxmlformats.org/drawingml/2006/table">
            <a:tbl>
              <a:tblPr>
                <a:noFill/>
                <a:tableStyleId>{250C8513-175A-453B-AC5C-FC1057570D27}</a:tableStyleId>
              </a:tblPr>
              <a:tblGrid>
                <a:gridCol w="2025350"/>
                <a:gridCol w="2103475"/>
                <a:gridCol w="1949975"/>
                <a:gridCol w="1336525"/>
              </a:tblGrid>
              <a:tr h="910925">
                <a:tc>
                  <a:txBody>
                    <a:bodyPr/>
                    <a:lstStyle/>
                    <a:p>
                      <a:pPr indent="0" lvl="0" marL="0" marR="0" rtl="0" algn="l">
                        <a:lnSpc>
                          <a:spcPct val="100000"/>
                        </a:lnSpc>
                        <a:spcBef>
                          <a:spcPts val="0"/>
                        </a:spcBef>
                        <a:spcAft>
                          <a:spcPts val="0"/>
                        </a:spcAft>
                        <a:buClr>
                          <a:schemeClr val="folHlink"/>
                        </a:buClr>
                        <a:buSzPts val="1080"/>
                        <a:buFont typeface="Noto Sans Symbols"/>
                        <a:buNone/>
                      </a:pPr>
                      <a:r>
                        <a:rPr b="1" i="0" lang="en-US" sz="1800" u="none" cap="none" strike="noStrike">
                          <a:solidFill>
                            <a:schemeClr val="dk1"/>
                          </a:solidFill>
                          <a:latin typeface="Times New Roman"/>
                          <a:ea typeface="Times New Roman"/>
                          <a:cs typeface="Times New Roman"/>
                          <a:sym typeface="Times New Roman"/>
                        </a:rPr>
                        <a:t>Name / Topology</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folHlink"/>
                        </a:buClr>
                        <a:buSzPts val="1080"/>
                        <a:buFont typeface="Noto Sans Symbols"/>
                        <a:buNone/>
                      </a:pPr>
                      <a:r>
                        <a:rPr b="1" i="0" lang="en-US" sz="1800" u="none" cap="none" strike="noStrike">
                          <a:solidFill>
                            <a:schemeClr val="dk1"/>
                          </a:solidFill>
                          <a:latin typeface="Times New Roman"/>
                          <a:ea typeface="Times New Roman"/>
                          <a:cs typeface="Times New Roman"/>
                          <a:sym typeface="Times New Roman"/>
                        </a:rPr>
                        <a:t>Cable Max. </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folHlink"/>
                        </a:buClr>
                        <a:buSzPts val="1080"/>
                        <a:buFont typeface="Noto Sans Symbols"/>
                        <a:buNone/>
                      </a:pPr>
                      <a:r>
                        <a:rPr b="1" i="0" lang="en-US" sz="1800" u="none" cap="none" strike="noStrike">
                          <a:solidFill>
                            <a:schemeClr val="dk1"/>
                          </a:solidFill>
                          <a:latin typeface="Times New Roman"/>
                          <a:ea typeface="Times New Roman"/>
                          <a:cs typeface="Times New Roman"/>
                          <a:sym typeface="Times New Roman"/>
                        </a:rPr>
                        <a:t>Max Cable Segment Length</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folHlink"/>
                        </a:buClr>
                        <a:buSzPts val="1080"/>
                        <a:buFont typeface="Noto Sans Symbols"/>
                        <a:buNone/>
                      </a:pPr>
                      <a:r>
                        <a:rPr b="1" i="0" lang="en-US" sz="1800" u="none" cap="none" strike="noStrike">
                          <a:solidFill>
                            <a:schemeClr val="dk1"/>
                          </a:solidFill>
                          <a:latin typeface="Times New Roman"/>
                          <a:ea typeface="Times New Roman"/>
                          <a:cs typeface="Times New Roman"/>
                          <a:sym typeface="Times New Roman"/>
                        </a:rPr>
                        <a:t>Nodes / Segment</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690100">
                <a:tc>
                  <a:txBody>
                    <a:bodyPr/>
                    <a:lstStyle/>
                    <a:p>
                      <a:pPr indent="0" lvl="0" marL="0" marR="0" rtl="0" algn="l">
                        <a:lnSpc>
                          <a:spcPct val="100000"/>
                        </a:lnSpc>
                        <a:spcBef>
                          <a:spcPts val="0"/>
                        </a:spcBef>
                        <a:spcAft>
                          <a:spcPts val="0"/>
                        </a:spcAft>
                        <a:buClr>
                          <a:schemeClr val="folHlink"/>
                        </a:buClr>
                        <a:buSzPts val="1440"/>
                        <a:buFont typeface="Noto Sans Symbols"/>
                        <a:buNone/>
                      </a:pPr>
                      <a:r>
                        <a:rPr b="0" i="0" lang="en-US" sz="2400" u="none" cap="none" strike="noStrike">
                          <a:solidFill>
                            <a:schemeClr val="dk1"/>
                          </a:solidFill>
                          <a:latin typeface="Times New Roman"/>
                          <a:ea typeface="Times New Roman"/>
                          <a:cs typeface="Times New Roman"/>
                          <a:sym typeface="Times New Roman"/>
                        </a:rPr>
                        <a:t>10Base5 / Bus</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folHlink"/>
                        </a:buClr>
                        <a:buSzPts val="1440"/>
                        <a:buFont typeface="Noto Sans Symbols"/>
                        <a:buNone/>
                      </a:pPr>
                      <a:r>
                        <a:rPr b="0" i="0" lang="en-US" sz="2400" u="none" cap="none" strike="noStrike">
                          <a:solidFill>
                            <a:schemeClr val="dk1"/>
                          </a:solidFill>
                          <a:latin typeface="Times New Roman"/>
                          <a:ea typeface="Times New Roman"/>
                          <a:cs typeface="Times New Roman"/>
                          <a:sym typeface="Times New Roman"/>
                        </a:rPr>
                        <a:t>Thick coax</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folHlink"/>
                        </a:buClr>
                        <a:buSzPts val="1440"/>
                        <a:buFont typeface="Noto Sans Symbols"/>
                        <a:buNone/>
                      </a:pPr>
                      <a:r>
                        <a:rPr b="0" i="0" lang="en-US" sz="2400" u="none" cap="none" strike="noStrike">
                          <a:solidFill>
                            <a:schemeClr val="dk1"/>
                          </a:solidFill>
                          <a:latin typeface="Times New Roman"/>
                          <a:ea typeface="Times New Roman"/>
                          <a:cs typeface="Times New Roman"/>
                          <a:sym typeface="Times New Roman"/>
                        </a:rPr>
                        <a:t> 500 meters</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folHlink"/>
                        </a:buClr>
                        <a:buSzPts val="1440"/>
                        <a:buFont typeface="Noto Sans Symbols"/>
                        <a:buNone/>
                      </a:pPr>
                      <a:r>
                        <a:rPr b="0" i="0" lang="en-US" sz="2400" u="none" cap="none" strike="noStrike">
                          <a:solidFill>
                            <a:schemeClr val="dk1"/>
                          </a:solidFill>
                          <a:latin typeface="Times New Roman"/>
                          <a:ea typeface="Times New Roman"/>
                          <a:cs typeface="Times New Roman"/>
                          <a:sym typeface="Times New Roman"/>
                        </a:rPr>
                        <a:t>100</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577475">
                <a:tc>
                  <a:txBody>
                    <a:bodyPr/>
                    <a:lstStyle/>
                    <a:p>
                      <a:pPr indent="0" lvl="0" marL="0" marR="0" rtl="0" algn="l">
                        <a:lnSpc>
                          <a:spcPct val="100000"/>
                        </a:lnSpc>
                        <a:spcBef>
                          <a:spcPts val="0"/>
                        </a:spcBef>
                        <a:spcAft>
                          <a:spcPts val="0"/>
                        </a:spcAft>
                        <a:buClr>
                          <a:schemeClr val="folHlink"/>
                        </a:buClr>
                        <a:buSzPts val="1440"/>
                        <a:buFont typeface="Noto Sans Symbols"/>
                        <a:buNone/>
                      </a:pPr>
                      <a:r>
                        <a:rPr b="0" i="0" lang="en-US" sz="2400" u="none" cap="none" strike="noStrike">
                          <a:solidFill>
                            <a:schemeClr val="dk1"/>
                          </a:solidFill>
                          <a:latin typeface="Times New Roman"/>
                          <a:ea typeface="Times New Roman"/>
                          <a:cs typeface="Times New Roman"/>
                          <a:sym typeface="Times New Roman"/>
                        </a:rPr>
                        <a:t>10Base2 / Bus</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folHlink"/>
                        </a:buClr>
                        <a:buSzPts val="1440"/>
                        <a:buFont typeface="Noto Sans Symbols"/>
                        <a:buNone/>
                      </a:pPr>
                      <a:r>
                        <a:rPr b="0" i="0" lang="en-US" sz="2400" u="none" cap="none" strike="noStrike">
                          <a:solidFill>
                            <a:schemeClr val="dk1"/>
                          </a:solidFill>
                          <a:latin typeface="Times New Roman"/>
                          <a:ea typeface="Times New Roman"/>
                          <a:cs typeface="Times New Roman"/>
                          <a:sym typeface="Times New Roman"/>
                        </a:rPr>
                        <a:t>Thin coax</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folHlink"/>
                        </a:buClr>
                        <a:buSzPts val="1440"/>
                        <a:buFont typeface="Noto Sans Symbols"/>
                        <a:buNone/>
                      </a:pPr>
                      <a:r>
                        <a:rPr b="0" i="0" lang="en-US" sz="2400" u="none" cap="none" strike="noStrike">
                          <a:solidFill>
                            <a:schemeClr val="dk1"/>
                          </a:solidFill>
                          <a:latin typeface="Times New Roman"/>
                          <a:ea typeface="Times New Roman"/>
                          <a:cs typeface="Times New Roman"/>
                          <a:sym typeface="Times New Roman"/>
                        </a:rPr>
                        <a:t>200 meters</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folHlink"/>
                        </a:buClr>
                        <a:buSzPts val="1440"/>
                        <a:buFont typeface="Noto Sans Symbols"/>
                        <a:buNone/>
                      </a:pPr>
                      <a:r>
                        <a:rPr b="0" i="0" lang="en-US" sz="2400" u="none" cap="none" strike="noStrike">
                          <a:solidFill>
                            <a:schemeClr val="dk1"/>
                          </a:solidFill>
                          <a:latin typeface="Times New Roman"/>
                          <a:ea typeface="Times New Roman"/>
                          <a:cs typeface="Times New Roman"/>
                          <a:sym typeface="Times New Roman"/>
                        </a:rPr>
                        <a:t>30</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549975">
                <a:tc>
                  <a:txBody>
                    <a:bodyPr/>
                    <a:lstStyle/>
                    <a:p>
                      <a:pPr indent="0" lvl="0" marL="0" marR="0" rtl="0" algn="l">
                        <a:lnSpc>
                          <a:spcPct val="100000"/>
                        </a:lnSpc>
                        <a:spcBef>
                          <a:spcPts val="0"/>
                        </a:spcBef>
                        <a:spcAft>
                          <a:spcPts val="0"/>
                        </a:spcAft>
                        <a:buClr>
                          <a:schemeClr val="folHlink"/>
                        </a:buClr>
                        <a:buSzPts val="1440"/>
                        <a:buFont typeface="Noto Sans Symbols"/>
                        <a:buNone/>
                      </a:pPr>
                      <a:r>
                        <a:rPr b="0" i="0" lang="en-US" sz="2400" u="none" cap="none" strike="noStrike">
                          <a:solidFill>
                            <a:schemeClr val="dk1"/>
                          </a:solidFill>
                          <a:latin typeface="Times New Roman"/>
                          <a:ea typeface="Times New Roman"/>
                          <a:cs typeface="Times New Roman"/>
                          <a:sym typeface="Times New Roman"/>
                        </a:rPr>
                        <a:t>10BaseT / Star</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folHlink"/>
                        </a:buClr>
                        <a:buSzPts val="1440"/>
                        <a:buFont typeface="Noto Sans Symbols"/>
                        <a:buNone/>
                      </a:pPr>
                      <a:r>
                        <a:rPr b="0" i="0" lang="en-US" sz="2400" u="none" cap="none" strike="noStrike">
                          <a:solidFill>
                            <a:schemeClr val="dk1"/>
                          </a:solidFill>
                          <a:latin typeface="Times New Roman"/>
                          <a:ea typeface="Times New Roman"/>
                          <a:cs typeface="Times New Roman"/>
                          <a:sym typeface="Times New Roman"/>
                        </a:rPr>
                        <a:t>Twisted pair</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folHlink"/>
                        </a:buClr>
                        <a:buSzPts val="1440"/>
                        <a:buFont typeface="Noto Sans Symbols"/>
                        <a:buNone/>
                      </a:pPr>
                      <a:r>
                        <a:rPr b="0" i="0" lang="en-US" sz="2400" u="none" cap="none" strike="noStrike">
                          <a:solidFill>
                            <a:schemeClr val="dk1"/>
                          </a:solidFill>
                          <a:latin typeface="Times New Roman"/>
                          <a:ea typeface="Times New Roman"/>
                          <a:cs typeface="Times New Roman"/>
                          <a:sym typeface="Times New Roman"/>
                        </a:rPr>
                        <a:t>100 meters</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folHlink"/>
                        </a:buClr>
                        <a:buSzPts val="1440"/>
                        <a:buFont typeface="Noto Sans Symbols"/>
                        <a:buNone/>
                      </a:pPr>
                      <a:r>
                        <a:rPr b="0" i="0" lang="en-US" sz="2400" u="none" cap="none" strike="noStrike">
                          <a:solidFill>
                            <a:schemeClr val="dk1"/>
                          </a:solidFill>
                          <a:latin typeface="Times New Roman"/>
                          <a:ea typeface="Times New Roman"/>
                          <a:cs typeface="Times New Roman"/>
                          <a:sym typeface="Times New Roman"/>
                        </a:rPr>
                        <a:t>1</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549975">
                <a:tc>
                  <a:txBody>
                    <a:bodyPr/>
                    <a:lstStyle/>
                    <a:p>
                      <a:pPr indent="0" lvl="0" marL="0" marR="0" rtl="0" algn="l">
                        <a:lnSpc>
                          <a:spcPct val="100000"/>
                        </a:lnSpc>
                        <a:spcBef>
                          <a:spcPts val="0"/>
                        </a:spcBef>
                        <a:spcAft>
                          <a:spcPts val="0"/>
                        </a:spcAft>
                        <a:buClr>
                          <a:schemeClr val="folHlink"/>
                        </a:buClr>
                        <a:buSzPts val="1440"/>
                        <a:buFont typeface="Noto Sans Symbols"/>
                        <a:buNone/>
                      </a:pPr>
                      <a:r>
                        <a:rPr b="0" i="0" lang="en-US" sz="2400" u="none" cap="none" strike="noStrike">
                          <a:solidFill>
                            <a:schemeClr val="dk1"/>
                          </a:solidFill>
                          <a:latin typeface="Times New Roman"/>
                          <a:ea typeface="Times New Roman"/>
                          <a:cs typeface="Times New Roman"/>
                          <a:sym typeface="Times New Roman"/>
                        </a:rPr>
                        <a:t>10BaseF / Star</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folHlink"/>
                        </a:buClr>
                        <a:buSzPts val="1440"/>
                        <a:buFont typeface="Noto Sans Symbols"/>
                        <a:buNone/>
                      </a:pPr>
                      <a:r>
                        <a:rPr b="0" i="0" lang="en-US" sz="2400" u="none" cap="none" strike="noStrike">
                          <a:solidFill>
                            <a:schemeClr val="dk1"/>
                          </a:solidFill>
                          <a:latin typeface="Times New Roman"/>
                          <a:ea typeface="Times New Roman"/>
                          <a:cs typeface="Times New Roman"/>
                          <a:sym typeface="Times New Roman"/>
                        </a:rPr>
                        <a:t>Fiber Optic</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folHlink"/>
                        </a:buClr>
                        <a:buSzPts val="1440"/>
                        <a:buFont typeface="Noto Sans Symbols"/>
                        <a:buNone/>
                      </a:pPr>
                      <a:r>
                        <a:rPr b="0" i="0" lang="en-US" sz="2400" u="none" cap="none" strike="noStrike">
                          <a:solidFill>
                            <a:schemeClr val="dk1"/>
                          </a:solidFill>
                          <a:latin typeface="Times New Roman"/>
                          <a:ea typeface="Times New Roman"/>
                          <a:cs typeface="Times New Roman"/>
                          <a:sym typeface="Times New Roman"/>
                        </a:rPr>
                        <a:t>2K meters</a:t>
                      </a:r>
                      <a:endParaRPr b="0" i="0" sz="2400" u="none" cap="none" strike="noStrike">
                        <a:solidFill>
                          <a:schemeClr val="dk1"/>
                        </a:solidFill>
                        <a:latin typeface="Times New Roman"/>
                        <a:ea typeface="Times New Roman"/>
                        <a:cs typeface="Times New Roman"/>
                        <a:sym typeface="Times New Roman"/>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folHlink"/>
                        </a:buClr>
                        <a:buSzPts val="1440"/>
                        <a:buFont typeface="Noto Sans Symbols"/>
                        <a:buNone/>
                      </a:pPr>
                      <a:r>
                        <a:rPr b="0" i="0" lang="en-US" sz="2400" u="none" cap="none" strike="noStrike">
                          <a:solidFill>
                            <a:schemeClr val="dk1"/>
                          </a:solidFill>
                          <a:latin typeface="Times New Roman"/>
                          <a:ea typeface="Times New Roman"/>
                          <a:cs typeface="Times New Roman"/>
                          <a:sym typeface="Times New Roman"/>
                        </a:rPr>
                        <a:t>1</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bl>
          </a:graphicData>
        </a:graphic>
      </p:graphicFrame>
      <p:sp>
        <p:nvSpPr>
          <p:cNvPr id="2707" name="Google Shape;2707;p158"/>
          <p:cNvSpPr/>
          <p:nvPr/>
        </p:nvSpPr>
        <p:spPr>
          <a:xfrm>
            <a:off x="41077" y="36119"/>
            <a:ext cx="490538" cy="589736"/>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3300"/>
              <a:buFont typeface="Arial"/>
              <a:buNone/>
            </a:pPr>
            <a:r>
              <a:t/>
            </a:r>
            <a:endParaRPr b="0" i="0" sz="3300" u="none" cap="none" strike="noStrike">
              <a:solidFill>
                <a:schemeClr val="dk1"/>
              </a:solidFill>
              <a:latin typeface="Times New Roman"/>
              <a:ea typeface="Times New Roman"/>
              <a:cs typeface="Times New Roman"/>
              <a:sym typeface="Times New Roman"/>
            </a:endParaRPr>
          </a:p>
        </p:txBody>
      </p:sp>
      <p:cxnSp>
        <p:nvCxnSpPr>
          <p:cNvPr id="2708" name="Google Shape;2708;p158"/>
          <p:cNvCxnSpPr/>
          <p:nvPr/>
        </p:nvCxnSpPr>
        <p:spPr>
          <a:xfrm flipH="1" rot="10800000">
            <a:off x="-7737" y="611782"/>
            <a:ext cx="9144000" cy="20782"/>
          </a:xfrm>
          <a:prstGeom prst="straightConnector1">
            <a:avLst/>
          </a:prstGeom>
          <a:noFill/>
          <a:ln cap="flat" cmpd="sng" w="9525">
            <a:solidFill>
              <a:srgbClr val="00B050"/>
            </a:solidFill>
            <a:prstDash val="solid"/>
            <a:round/>
            <a:headEnd len="sm" w="sm" type="none"/>
            <a:tailEnd len="sm" w="sm" type="none"/>
          </a:ln>
        </p:spPr>
      </p:cxnSp>
      <p:sp>
        <p:nvSpPr>
          <p:cNvPr id="2709" name="Google Shape;2709;p158"/>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Times New Roman"/>
              <a:ea typeface="Times New Roman"/>
              <a:cs typeface="Times New Roman"/>
              <a:sym typeface="Times New Roman"/>
            </a:endParaRPr>
          </a:p>
        </p:txBody>
      </p:sp>
      <p:cxnSp>
        <p:nvCxnSpPr>
          <p:cNvPr id="2710" name="Google Shape;2710;p158"/>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2711" name="Google Shape;2711;p158"/>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spTree>
  </p:cSld>
  <p:clrMapOvr>
    <a:masterClrMapping/>
  </p:clrMapOvr>
</p:sld>
</file>

<file path=ppt/slides/slide1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7" name="Shape 2717"/>
        <p:cNvGrpSpPr/>
        <p:nvPr/>
      </p:nvGrpSpPr>
      <p:grpSpPr>
        <a:xfrm>
          <a:off x="0" y="0"/>
          <a:ext cx="0" cy="0"/>
          <a:chOff x="0" y="0"/>
          <a:chExt cx="0" cy="0"/>
        </a:xfrm>
      </p:grpSpPr>
      <p:sp>
        <p:nvSpPr>
          <p:cNvPr id="2718" name="Google Shape;2718;p159"/>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9/19/2022</a:t>
            </a:r>
            <a:endParaRPr b="1" sz="800">
              <a:solidFill>
                <a:schemeClr val="dk1"/>
              </a:solidFill>
              <a:latin typeface="Times New Roman"/>
              <a:ea typeface="Times New Roman"/>
              <a:cs typeface="Times New Roman"/>
              <a:sym typeface="Times New Roman"/>
            </a:endParaRPr>
          </a:p>
        </p:txBody>
      </p:sp>
      <p:sp>
        <p:nvSpPr>
          <p:cNvPr id="2719" name="Google Shape;2719;p159"/>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SY BTech         Computer Networks     Module 2    Sem 3     2022-23</a:t>
            </a:r>
            <a:endParaRPr b="1" sz="800">
              <a:solidFill>
                <a:schemeClr val="dk1"/>
              </a:solidFill>
              <a:latin typeface="Times New Roman"/>
              <a:ea typeface="Times New Roman"/>
              <a:cs typeface="Times New Roman"/>
              <a:sym typeface="Times New Roman"/>
            </a:endParaRPr>
          </a:p>
        </p:txBody>
      </p:sp>
      <p:sp>
        <p:nvSpPr>
          <p:cNvPr id="2720" name="Google Shape;2720;p159"/>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US" sz="900">
                <a:solidFill>
                  <a:schemeClr val="dk1"/>
                </a:solidFill>
                <a:latin typeface="Times New Roman"/>
                <a:ea typeface="Times New Roman"/>
                <a:cs typeface="Times New Roman"/>
                <a:sym typeface="Times New Roman"/>
              </a:rPr>
              <a:t>‹#›</a:t>
            </a:fld>
            <a:endParaRPr sz="900">
              <a:solidFill>
                <a:schemeClr val="dk1"/>
              </a:solidFill>
              <a:latin typeface="Times New Roman"/>
              <a:ea typeface="Times New Roman"/>
              <a:cs typeface="Times New Roman"/>
              <a:sym typeface="Times New Roman"/>
            </a:endParaRPr>
          </a:p>
        </p:txBody>
      </p:sp>
      <p:sp>
        <p:nvSpPr>
          <p:cNvPr id="2721" name="Google Shape;2721;p159"/>
          <p:cNvSpPr txBox="1"/>
          <p:nvPr>
            <p:ph idx="4294967295" type="title"/>
          </p:nvPr>
        </p:nvSpPr>
        <p:spPr>
          <a:xfrm>
            <a:off x="1466850" y="85725"/>
            <a:ext cx="7677150" cy="4699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Clr>
                <a:srgbClr val="002060"/>
              </a:buClr>
              <a:buSzPts val="3200"/>
              <a:buFont typeface="Calibri"/>
              <a:buNone/>
            </a:pPr>
            <a:r>
              <a:rPr b="1" lang="en-US" sz="3200">
                <a:solidFill>
                  <a:srgbClr val="C00000"/>
                </a:solidFill>
                <a:latin typeface="Times New Roman"/>
                <a:ea typeface="Times New Roman"/>
                <a:cs typeface="Times New Roman"/>
                <a:sym typeface="Times New Roman"/>
              </a:rPr>
              <a:t>Frequently Asked Questions</a:t>
            </a:r>
            <a:endParaRPr>
              <a:solidFill>
                <a:srgbClr val="C00000"/>
              </a:solidFill>
              <a:latin typeface="Times New Roman"/>
              <a:ea typeface="Times New Roman"/>
              <a:cs typeface="Times New Roman"/>
              <a:sym typeface="Times New Roman"/>
            </a:endParaRPr>
          </a:p>
        </p:txBody>
      </p:sp>
      <p:sp>
        <p:nvSpPr>
          <p:cNvPr id="2722" name="Google Shape;2722;p159"/>
          <p:cNvSpPr txBox="1"/>
          <p:nvPr>
            <p:ph idx="4294967295" type="body"/>
          </p:nvPr>
        </p:nvSpPr>
        <p:spPr>
          <a:xfrm>
            <a:off x="1138238" y="555625"/>
            <a:ext cx="8005762" cy="3498850"/>
          </a:xfrm>
          <a:prstGeom prst="rect">
            <a:avLst/>
          </a:prstGeom>
          <a:noFill/>
          <a:ln>
            <a:noFill/>
          </a:ln>
        </p:spPr>
        <p:txBody>
          <a:bodyPr anchorCtr="0" anchor="t" bIns="34275" lIns="0" spcFirstLastPara="1" rIns="0" wrap="square" tIns="34275">
            <a:normAutofit/>
          </a:bodyPr>
          <a:lstStyle/>
          <a:p>
            <a:pPr indent="-381000" lvl="0" marL="381000" rtl="0" algn="l">
              <a:lnSpc>
                <a:spcPct val="150000"/>
              </a:lnSpc>
              <a:spcBef>
                <a:spcPts val="0"/>
              </a:spcBef>
              <a:spcAft>
                <a:spcPts val="0"/>
              </a:spcAft>
              <a:buSzPts val="1552"/>
              <a:buFont typeface="Times New Roman"/>
              <a:buAutoNum type="arabicPeriod"/>
            </a:pPr>
            <a:r>
              <a:rPr lang="en-US" sz="1600">
                <a:solidFill>
                  <a:schemeClr val="dk1"/>
                </a:solidFill>
                <a:latin typeface="Times New Roman"/>
                <a:ea typeface="Times New Roman"/>
                <a:cs typeface="Times New Roman"/>
                <a:sym typeface="Times New Roman"/>
              </a:rPr>
              <a:t>Explain what might happen if two stations are accidentally assigned the same hardware address?</a:t>
            </a:r>
            <a:endParaRPr/>
          </a:p>
          <a:p>
            <a:pPr indent="-381000" lvl="0" marL="381000" rtl="0" algn="l">
              <a:lnSpc>
                <a:spcPct val="150000"/>
              </a:lnSpc>
              <a:spcBef>
                <a:spcPts val="0"/>
              </a:spcBef>
              <a:spcAft>
                <a:spcPts val="0"/>
              </a:spcAft>
              <a:buSzPts val="1552"/>
              <a:buFont typeface="Times New Roman"/>
              <a:buAutoNum type="arabicPeriod"/>
            </a:pPr>
            <a:r>
              <a:rPr lang="en-US" sz="1600">
                <a:solidFill>
                  <a:schemeClr val="dk1"/>
                </a:solidFill>
                <a:latin typeface="Times New Roman"/>
                <a:ea typeface="Times New Roman"/>
                <a:cs typeface="Times New Roman"/>
                <a:sym typeface="Times New Roman"/>
              </a:rPr>
              <a:t>Why wireless LAN can not use the same CSMA/CD mechanism that Ethernet uses?</a:t>
            </a:r>
            <a:endParaRPr/>
          </a:p>
          <a:p>
            <a:pPr indent="-381000" lvl="0" marL="381000" rtl="0" algn="l">
              <a:lnSpc>
                <a:spcPct val="150000"/>
              </a:lnSpc>
              <a:spcBef>
                <a:spcPts val="0"/>
              </a:spcBef>
              <a:spcAft>
                <a:spcPts val="0"/>
              </a:spcAft>
              <a:buSzPts val="1552"/>
              <a:buFont typeface="Times New Roman"/>
              <a:buAutoNum type="arabicPeriod"/>
            </a:pPr>
            <a:r>
              <a:rPr lang="en-US" sz="1600">
                <a:solidFill>
                  <a:schemeClr val="dk1"/>
                </a:solidFill>
                <a:latin typeface="Times New Roman"/>
                <a:ea typeface="Times New Roman"/>
                <a:cs typeface="Times New Roman"/>
                <a:sym typeface="Times New Roman"/>
              </a:rPr>
              <a:t>Complete given table and answer yes or no- </a:t>
            </a:r>
            <a:endParaRPr sz="1600">
              <a:solidFill>
                <a:schemeClr val="dk1"/>
              </a:solidFill>
              <a:latin typeface="Times New Roman"/>
              <a:ea typeface="Times New Roman"/>
              <a:cs typeface="Times New Roman"/>
              <a:sym typeface="Times New Roman"/>
            </a:endParaRPr>
          </a:p>
          <a:p>
            <a:pPr indent="-228600" lvl="0" marL="381000" rtl="0" algn="l">
              <a:lnSpc>
                <a:spcPct val="90000"/>
              </a:lnSpc>
              <a:spcBef>
                <a:spcPts val="1400"/>
              </a:spcBef>
              <a:spcAft>
                <a:spcPts val="0"/>
              </a:spcAft>
              <a:buSzPts val="2400"/>
              <a:buFont typeface="Calibri"/>
              <a:buNone/>
            </a:pPr>
            <a:r>
              <a:t/>
            </a:r>
            <a:endParaRPr sz="2000">
              <a:solidFill>
                <a:schemeClr val="dk1"/>
              </a:solidFill>
              <a:latin typeface="Times New Roman"/>
              <a:ea typeface="Times New Roman"/>
              <a:cs typeface="Times New Roman"/>
              <a:sym typeface="Times New Roman"/>
            </a:endParaRPr>
          </a:p>
          <a:p>
            <a:pPr indent="0" lvl="0" marL="0" rtl="0" algn="l">
              <a:lnSpc>
                <a:spcPct val="90000"/>
              </a:lnSpc>
              <a:spcBef>
                <a:spcPts val="1100"/>
              </a:spcBef>
              <a:spcAft>
                <a:spcPts val="0"/>
              </a:spcAft>
              <a:buSzPts val="1600"/>
              <a:buNone/>
            </a:pPr>
            <a:r>
              <a:t/>
            </a:r>
            <a:endParaRPr sz="1400">
              <a:solidFill>
                <a:schemeClr val="dk1"/>
              </a:solidFill>
              <a:latin typeface="Times New Roman"/>
              <a:ea typeface="Times New Roman"/>
              <a:cs typeface="Times New Roman"/>
              <a:sym typeface="Times New Roman"/>
            </a:endParaRPr>
          </a:p>
        </p:txBody>
      </p:sp>
      <p:graphicFrame>
        <p:nvGraphicFramePr>
          <p:cNvPr id="2723" name="Google Shape;2723;p159"/>
          <p:cNvGraphicFramePr/>
          <p:nvPr/>
        </p:nvGraphicFramePr>
        <p:xfrm>
          <a:off x="980661" y="2231400"/>
          <a:ext cx="3000000" cy="3000000"/>
        </p:xfrm>
        <a:graphic>
          <a:graphicData uri="http://schemas.openxmlformats.org/drawingml/2006/table">
            <a:tbl>
              <a:tblPr bandRow="1" firstRow="1">
                <a:noFill/>
                <a:tableStyleId>{54649D39-2450-452C-8324-794EEC37609D}</a:tableStyleId>
              </a:tblPr>
              <a:tblGrid>
                <a:gridCol w="1695500"/>
                <a:gridCol w="1695500"/>
                <a:gridCol w="1695500"/>
                <a:gridCol w="1695500"/>
              </a:tblGrid>
              <a:tr h="436325">
                <a:tc>
                  <a:txBody>
                    <a:bodyPr/>
                    <a:lstStyle/>
                    <a:p>
                      <a:pPr indent="0" lvl="0" marL="0" marR="0" rtl="0" algn="l">
                        <a:lnSpc>
                          <a:spcPct val="100000"/>
                        </a:lnSpc>
                        <a:spcBef>
                          <a:spcPts val="0"/>
                        </a:spcBef>
                        <a:spcAft>
                          <a:spcPts val="0"/>
                        </a:spcAft>
                        <a:buNone/>
                      </a:pPr>
                      <a:r>
                        <a:rPr b="1" i="0" lang="en-US" sz="1400" u="none" cap="none" strike="noStrike">
                          <a:solidFill>
                            <a:schemeClr val="dk1"/>
                          </a:solidFill>
                          <a:latin typeface="Times New Roman"/>
                          <a:ea typeface="Times New Roman"/>
                          <a:cs typeface="Times New Roman"/>
                          <a:sym typeface="Times New Roman"/>
                        </a:rPr>
                        <a:t>Characteristic</a:t>
                      </a:r>
                      <a:endParaRPr b="1" sz="1100" u="none" cap="none" strike="noStrike">
                        <a:latin typeface="Times New Roman"/>
                        <a:ea typeface="Times New Roman"/>
                        <a:cs typeface="Times New Roman"/>
                        <a:sym typeface="Times New Roman"/>
                      </a:endParaRPr>
                    </a:p>
                  </a:txBody>
                  <a:tcPr marT="45725" marB="45725" marR="91450" marL="91450"/>
                </a:tc>
                <a:tc>
                  <a:txBody>
                    <a:bodyPr/>
                    <a:lstStyle/>
                    <a:p>
                      <a:pPr indent="0" lvl="0" marL="0" marR="0" rtl="0" algn="l">
                        <a:lnSpc>
                          <a:spcPct val="100000"/>
                        </a:lnSpc>
                        <a:spcBef>
                          <a:spcPts val="0"/>
                        </a:spcBef>
                        <a:spcAft>
                          <a:spcPts val="0"/>
                        </a:spcAft>
                        <a:buNone/>
                      </a:pPr>
                      <a:r>
                        <a:rPr b="1" i="0" lang="en-US" sz="1400" u="none" cap="none" strike="noStrike">
                          <a:solidFill>
                            <a:schemeClr val="dk1"/>
                          </a:solidFill>
                          <a:latin typeface="Times New Roman"/>
                          <a:ea typeface="Times New Roman"/>
                          <a:cs typeface="Times New Roman"/>
                          <a:sym typeface="Times New Roman"/>
                        </a:rPr>
                        <a:t>CSMA/CD</a:t>
                      </a:r>
                      <a:endParaRPr b="1" sz="1100" u="none" cap="none" strike="noStrike">
                        <a:latin typeface="Times New Roman"/>
                        <a:ea typeface="Times New Roman"/>
                        <a:cs typeface="Times New Roman"/>
                        <a:sym typeface="Times New Roman"/>
                      </a:endParaRPr>
                    </a:p>
                  </a:txBody>
                  <a:tcPr marT="45725" marB="45725" marR="91450" marL="91450"/>
                </a:tc>
                <a:tc>
                  <a:txBody>
                    <a:bodyPr/>
                    <a:lstStyle/>
                    <a:p>
                      <a:pPr indent="0" lvl="0" marL="0" marR="0" rtl="0" algn="l">
                        <a:lnSpc>
                          <a:spcPct val="100000"/>
                        </a:lnSpc>
                        <a:spcBef>
                          <a:spcPts val="0"/>
                        </a:spcBef>
                        <a:spcAft>
                          <a:spcPts val="0"/>
                        </a:spcAft>
                        <a:buNone/>
                      </a:pPr>
                      <a:r>
                        <a:rPr b="1" i="0" lang="en-US" sz="1400" u="none" cap="none" strike="noStrike">
                          <a:solidFill>
                            <a:schemeClr val="dk1"/>
                          </a:solidFill>
                          <a:latin typeface="Times New Roman"/>
                          <a:ea typeface="Times New Roman"/>
                          <a:cs typeface="Times New Roman"/>
                          <a:sym typeface="Times New Roman"/>
                        </a:rPr>
                        <a:t>CSMA/CA</a:t>
                      </a:r>
                      <a:endParaRPr b="1" sz="1100" u="none" cap="none" strike="noStrike">
                        <a:latin typeface="Times New Roman"/>
                        <a:ea typeface="Times New Roman"/>
                        <a:cs typeface="Times New Roman"/>
                        <a:sym typeface="Times New Roman"/>
                      </a:endParaRPr>
                    </a:p>
                  </a:txBody>
                  <a:tcPr marT="45725" marB="45725" marR="91450" marL="91450"/>
                </a:tc>
                <a:tc>
                  <a:txBody>
                    <a:bodyPr/>
                    <a:lstStyle/>
                    <a:p>
                      <a:pPr indent="0" lvl="0" marL="0" marR="0" rtl="0" algn="l">
                        <a:lnSpc>
                          <a:spcPct val="100000"/>
                        </a:lnSpc>
                        <a:spcBef>
                          <a:spcPts val="0"/>
                        </a:spcBef>
                        <a:spcAft>
                          <a:spcPts val="0"/>
                        </a:spcAft>
                        <a:buNone/>
                      </a:pPr>
                      <a:r>
                        <a:rPr b="1" i="0" lang="en-US" sz="1400" u="none" cap="none" strike="noStrike">
                          <a:solidFill>
                            <a:schemeClr val="dk1"/>
                          </a:solidFill>
                          <a:latin typeface="Times New Roman"/>
                          <a:ea typeface="Times New Roman"/>
                          <a:cs typeface="Times New Roman"/>
                          <a:sym typeface="Times New Roman"/>
                        </a:rPr>
                        <a:t>Token Ring</a:t>
                      </a:r>
                      <a:endParaRPr b="1" sz="1100" u="none" cap="none" strike="noStrike">
                        <a:latin typeface="Times New Roman"/>
                        <a:ea typeface="Times New Roman"/>
                        <a:cs typeface="Times New Roman"/>
                        <a:sym typeface="Times New Roman"/>
                      </a:endParaRPr>
                    </a:p>
                  </a:txBody>
                  <a:tcPr marT="45725" marB="45725" marR="91450" marL="91450"/>
                </a:tc>
              </a:tr>
              <a:tr h="436325">
                <a:tc>
                  <a:txBody>
                    <a:bodyPr/>
                    <a:lstStyle/>
                    <a:p>
                      <a:pPr indent="0" lvl="0" marL="0" marR="0" rtl="0" algn="l">
                        <a:lnSpc>
                          <a:spcPct val="100000"/>
                        </a:lnSpc>
                        <a:spcBef>
                          <a:spcPts val="0"/>
                        </a:spcBef>
                        <a:spcAft>
                          <a:spcPts val="0"/>
                        </a:spcAft>
                        <a:buNone/>
                      </a:pPr>
                      <a:r>
                        <a:rPr b="0" i="0" lang="en-US" sz="1400" u="none" cap="none" strike="noStrike">
                          <a:solidFill>
                            <a:schemeClr val="dk1"/>
                          </a:solidFill>
                          <a:latin typeface="Times New Roman"/>
                          <a:ea typeface="Times New Roman"/>
                          <a:cs typeface="Times New Roman"/>
                          <a:sym typeface="Times New Roman"/>
                        </a:rPr>
                        <a:t>Multiple access</a:t>
                      </a:r>
                      <a:endParaRPr sz="1100" u="none" cap="none" strike="noStrike">
                        <a:latin typeface="Times New Roman"/>
                        <a:ea typeface="Times New Roman"/>
                        <a:cs typeface="Times New Roman"/>
                        <a:sym typeface="Times New Roman"/>
                      </a:endParaRPr>
                    </a:p>
                  </a:txBody>
                  <a:tcPr marT="45725" marB="45725" marR="91450" marL="91450"/>
                </a:tc>
                <a:tc>
                  <a:txBody>
                    <a:bodyPr/>
                    <a:lstStyle/>
                    <a:p>
                      <a:pPr indent="0" lvl="0" marL="0" marR="0" rtl="0" algn="l">
                        <a:lnSpc>
                          <a:spcPct val="100000"/>
                        </a:lnSpc>
                        <a:spcBef>
                          <a:spcPts val="0"/>
                        </a:spcBef>
                        <a:spcAft>
                          <a:spcPts val="0"/>
                        </a:spcAft>
                        <a:buNone/>
                      </a:pPr>
                      <a:r>
                        <a:t/>
                      </a:r>
                      <a:endParaRPr sz="1100" u="none" cap="none" strike="noStrike">
                        <a:latin typeface="Times New Roman"/>
                        <a:ea typeface="Times New Roman"/>
                        <a:cs typeface="Times New Roman"/>
                        <a:sym typeface="Times New Roman"/>
                      </a:endParaRPr>
                    </a:p>
                  </a:txBody>
                  <a:tcPr marT="45725" marB="45725" marR="91450" marL="91450"/>
                </a:tc>
                <a:tc>
                  <a:txBody>
                    <a:bodyPr/>
                    <a:lstStyle/>
                    <a:p>
                      <a:pPr indent="0" lvl="0" marL="0" marR="0" rtl="0" algn="l">
                        <a:lnSpc>
                          <a:spcPct val="100000"/>
                        </a:lnSpc>
                        <a:spcBef>
                          <a:spcPts val="0"/>
                        </a:spcBef>
                        <a:spcAft>
                          <a:spcPts val="0"/>
                        </a:spcAft>
                        <a:buNone/>
                      </a:pPr>
                      <a:r>
                        <a:t/>
                      </a:r>
                      <a:endParaRPr sz="1100" u="none" cap="none" strike="noStrike">
                        <a:latin typeface="Times New Roman"/>
                        <a:ea typeface="Times New Roman"/>
                        <a:cs typeface="Times New Roman"/>
                        <a:sym typeface="Times New Roman"/>
                      </a:endParaRPr>
                    </a:p>
                  </a:txBody>
                  <a:tcPr marT="45725" marB="45725" marR="91450" marL="91450"/>
                </a:tc>
                <a:tc>
                  <a:txBody>
                    <a:bodyPr/>
                    <a:lstStyle/>
                    <a:p>
                      <a:pPr indent="0" lvl="0" marL="0" marR="0" rtl="0" algn="l">
                        <a:lnSpc>
                          <a:spcPct val="100000"/>
                        </a:lnSpc>
                        <a:spcBef>
                          <a:spcPts val="0"/>
                        </a:spcBef>
                        <a:spcAft>
                          <a:spcPts val="0"/>
                        </a:spcAft>
                        <a:buNone/>
                      </a:pPr>
                      <a:r>
                        <a:t/>
                      </a:r>
                      <a:endParaRPr sz="1100" u="none" cap="none" strike="noStrike">
                        <a:latin typeface="Times New Roman"/>
                        <a:ea typeface="Times New Roman"/>
                        <a:cs typeface="Times New Roman"/>
                        <a:sym typeface="Times New Roman"/>
                      </a:endParaRPr>
                    </a:p>
                  </a:txBody>
                  <a:tcPr marT="45725" marB="45725" marR="91450" marL="91450"/>
                </a:tc>
              </a:tr>
              <a:tr h="436325">
                <a:tc>
                  <a:txBody>
                    <a:bodyPr/>
                    <a:lstStyle/>
                    <a:p>
                      <a:pPr indent="0" lvl="0" marL="0" marR="0" rtl="0" algn="l">
                        <a:lnSpc>
                          <a:spcPct val="100000"/>
                        </a:lnSpc>
                        <a:spcBef>
                          <a:spcPts val="0"/>
                        </a:spcBef>
                        <a:spcAft>
                          <a:spcPts val="0"/>
                        </a:spcAft>
                        <a:buNone/>
                      </a:pPr>
                      <a:r>
                        <a:rPr b="0" i="0" lang="en-US" sz="1400" u="none" cap="none" strike="noStrike">
                          <a:solidFill>
                            <a:schemeClr val="dk1"/>
                          </a:solidFill>
                          <a:latin typeface="Times New Roman"/>
                          <a:ea typeface="Times New Roman"/>
                          <a:cs typeface="Times New Roman"/>
                          <a:sym typeface="Times New Roman"/>
                        </a:rPr>
                        <a:t>Carrier Sense</a:t>
                      </a:r>
                      <a:endParaRPr sz="1100" u="none" cap="none" strike="noStrike">
                        <a:latin typeface="Times New Roman"/>
                        <a:ea typeface="Times New Roman"/>
                        <a:cs typeface="Times New Roman"/>
                        <a:sym typeface="Times New Roman"/>
                      </a:endParaRPr>
                    </a:p>
                  </a:txBody>
                  <a:tcPr marT="45725" marB="45725" marR="91450" marL="91450"/>
                </a:tc>
                <a:tc>
                  <a:txBody>
                    <a:bodyPr/>
                    <a:lstStyle/>
                    <a:p>
                      <a:pPr indent="0" lvl="0" marL="0" marR="0" rtl="0" algn="l">
                        <a:lnSpc>
                          <a:spcPct val="100000"/>
                        </a:lnSpc>
                        <a:spcBef>
                          <a:spcPts val="0"/>
                        </a:spcBef>
                        <a:spcAft>
                          <a:spcPts val="0"/>
                        </a:spcAft>
                        <a:buNone/>
                      </a:pPr>
                      <a:r>
                        <a:t/>
                      </a:r>
                      <a:endParaRPr sz="1100" u="none" cap="none" strike="noStrike">
                        <a:latin typeface="Times New Roman"/>
                        <a:ea typeface="Times New Roman"/>
                        <a:cs typeface="Times New Roman"/>
                        <a:sym typeface="Times New Roman"/>
                      </a:endParaRPr>
                    </a:p>
                  </a:txBody>
                  <a:tcPr marT="45725" marB="45725" marR="91450" marL="91450"/>
                </a:tc>
                <a:tc>
                  <a:txBody>
                    <a:bodyPr/>
                    <a:lstStyle/>
                    <a:p>
                      <a:pPr indent="0" lvl="0" marL="0" marR="0" rtl="0" algn="l">
                        <a:lnSpc>
                          <a:spcPct val="100000"/>
                        </a:lnSpc>
                        <a:spcBef>
                          <a:spcPts val="0"/>
                        </a:spcBef>
                        <a:spcAft>
                          <a:spcPts val="0"/>
                        </a:spcAft>
                        <a:buNone/>
                      </a:pPr>
                      <a:r>
                        <a:t/>
                      </a:r>
                      <a:endParaRPr sz="1100" u="none" cap="none" strike="noStrike">
                        <a:latin typeface="Times New Roman"/>
                        <a:ea typeface="Times New Roman"/>
                        <a:cs typeface="Times New Roman"/>
                        <a:sym typeface="Times New Roman"/>
                      </a:endParaRPr>
                    </a:p>
                  </a:txBody>
                  <a:tcPr marT="45725" marB="45725" marR="91450" marL="91450"/>
                </a:tc>
                <a:tc>
                  <a:txBody>
                    <a:bodyPr/>
                    <a:lstStyle/>
                    <a:p>
                      <a:pPr indent="0" lvl="0" marL="0" marR="0" rtl="0" algn="l">
                        <a:lnSpc>
                          <a:spcPct val="100000"/>
                        </a:lnSpc>
                        <a:spcBef>
                          <a:spcPts val="0"/>
                        </a:spcBef>
                        <a:spcAft>
                          <a:spcPts val="0"/>
                        </a:spcAft>
                        <a:buNone/>
                      </a:pPr>
                      <a:r>
                        <a:t/>
                      </a:r>
                      <a:endParaRPr sz="1100" u="none" cap="none" strike="noStrike">
                        <a:latin typeface="Times New Roman"/>
                        <a:ea typeface="Times New Roman"/>
                        <a:cs typeface="Times New Roman"/>
                        <a:sym typeface="Times New Roman"/>
                      </a:endParaRPr>
                    </a:p>
                  </a:txBody>
                  <a:tcPr marT="45725" marB="45725" marR="91450" marL="91450"/>
                </a:tc>
              </a:tr>
              <a:tr h="436325">
                <a:tc>
                  <a:txBody>
                    <a:bodyPr/>
                    <a:lstStyle/>
                    <a:p>
                      <a:pPr indent="0" lvl="0" marL="0" marR="0" rtl="0" algn="l">
                        <a:lnSpc>
                          <a:spcPct val="100000"/>
                        </a:lnSpc>
                        <a:spcBef>
                          <a:spcPts val="0"/>
                        </a:spcBef>
                        <a:spcAft>
                          <a:spcPts val="0"/>
                        </a:spcAft>
                        <a:buNone/>
                      </a:pPr>
                      <a:r>
                        <a:rPr b="0" i="0" lang="en-US" sz="1400" u="none" cap="none" strike="noStrike">
                          <a:solidFill>
                            <a:schemeClr val="dk1"/>
                          </a:solidFill>
                          <a:latin typeface="Times New Roman"/>
                          <a:ea typeface="Times New Roman"/>
                          <a:cs typeface="Times New Roman"/>
                          <a:sym typeface="Times New Roman"/>
                        </a:rPr>
                        <a:t>Collision checking</a:t>
                      </a:r>
                      <a:endParaRPr sz="1100" u="none" cap="none" strike="noStrike">
                        <a:latin typeface="Times New Roman"/>
                        <a:ea typeface="Times New Roman"/>
                        <a:cs typeface="Times New Roman"/>
                        <a:sym typeface="Times New Roman"/>
                      </a:endParaRPr>
                    </a:p>
                  </a:txBody>
                  <a:tcPr marT="45725" marB="45725" marR="91450" marL="91450"/>
                </a:tc>
                <a:tc>
                  <a:txBody>
                    <a:bodyPr/>
                    <a:lstStyle/>
                    <a:p>
                      <a:pPr indent="0" lvl="0" marL="0" marR="0" rtl="0" algn="l">
                        <a:lnSpc>
                          <a:spcPct val="100000"/>
                        </a:lnSpc>
                        <a:spcBef>
                          <a:spcPts val="0"/>
                        </a:spcBef>
                        <a:spcAft>
                          <a:spcPts val="0"/>
                        </a:spcAft>
                        <a:buNone/>
                      </a:pPr>
                      <a:r>
                        <a:t/>
                      </a:r>
                      <a:endParaRPr sz="1100" u="none" cap="none" strike="noStrike">
                        <a:latin typeface="Times New Roman"/>
                        <a:ea typeface="Times New Roman"/>
                        <a:cs typeface="Times New Roman"/>
                        <a:sym typeface="Times New Roman"/>
                      </a:endParaRPr>
                    </a:p>
                  </a:txBody>
                  <a:tcPr marT="45725" marB="45725" marR="91450" marL="91450"/>
                </a:tc>
                <a:tc>
                  <a:txBody>
                    <a:bodyPr/>
                    <a:lstStyle/>
                    <a:p>
                      <a:pPr indent="0" lvl="0" marL="0" marR="0" rtl="0" algn="l">
                        <a:lnSpc>
                          <a:spcPct val="100000"/>
                        </a:lnSpc>
                        <a:spcBef>
                          <a:spcPts val="0"/>
                        </a:spcBef>
                        <a:spcAft>
                          <a:spcPts val="0"/>
                        </a:spcAft>
                        <a:buNone/>
                      </a:pPr>
                      <a:r>
                        <a:t/>
                      </a:r>
                      <a:endParaRPr sz="1100" u="none" cap="none" strike="noStrike">
                        <a:latin typeface="Times New Roman"/>
                        <a:ea typeface="Times New Roman"/>
                        <a:cs typeface="Times New Roman"/>
                        <a:sym typeface="Times New Roman"/>
                      </a:endParaRPr>
                    </a:p>
                  </a:txBody>
                  <a:tcPr marT="45725" marB="45725" marR="91450" marL="91450"/>
                </a:tc>
                <a:tc>
                  <a:txBody>
                    <a:bodyPr/>
                    <a:lstStyle/>
                    <a:p>
                      <a:pPr indent="0" lvl="0" marL="0" marR="0" rtl="0" algn="l">
                        <a:lnSpc>
                          <a:spcPct val="100000"/>
                        </a:lnSpc>
                        <a:spcBef>
                          <a:spcPts val="0"/>
                        </a:spcBef>
                        <a:spcAft>
                          <a:spcPts val="0"/>
                        </a:spcAft>
                        <a:buNone/>
                      </a:pPr>
                      <a:r>
                        <a:t/>
                      </a:r>
                      <a:endParaRPr sz="1100" u="none" cap="none" strike="noStrike">
                        <a:latin typeface="Times New Roman"/>
                        <a:ea typeface="Times New Roman"/>
                        <a:cs typeface="Times New Roman"/>
                        <a:sym typeface="Times New Roman"/>
                      </a:endParaRPr>
                    </a:p>
                  </a:txBody>
                  <a:tcPr marT="45725" marB="45725" marR="91450" marL="91450"/>
                </a:tc>
              </a:tr>
              <a:tr h="436325">
                <a:tc>
                  <a:txBody>
                    <a:bodyPr/>
                    <a:lstStyle/>
                    <a:p>
                      <a:pPr indent="0" lvl="0" marL="0" marR="0" rtl="0" algn="l">
                        <a:lnSpc>
                          <a:spcPct val="100000"/>
                        </a:lnSpc>
                        <a:spcBef>
                          <a:spcPts val="0"/>
                        </a:spcBef>
                        <a:spcAft>
                          <a:spcPts val="0"/>
                        </a:spcAft>
                        <a:buNone/>
                      </a:pPr>
                      <a:r>
                        <a:rPr b="0" i="0" lang="en-US" sz="1400" u="none" cap="none" strike="noStrike">
                          <a:solidFill>
                            <a:schemeClr val="dk1"/>
                          </a:solidFill>
                          <a:latin typeface="Times New Roman"/>
                          <a:ea typeface="Times New Roman"/>
                          <a:cs typeface="Times New Roman"/>
                          <a:sym typeface="Times New Roman"/>
                        </a:rPr>
                        <a:t>Acknowledgement</a:t>
                      </a:r>
                      <a:endParaRPr/>
                    </a:p>
                  </a:txBody>
                  <a:tcPr marT="45725" marB="45725" marR="91450" marL="91450"/>
                </a:tc>
                <a:tc>
                  <a:txBody>
                    <a:bodyPr/>
                    <a:lstStyle/>
                    <a:p>
                      <a:pPr indent="0" lvl="0" marL="0" marR="0" rtl="0" algn="l">
                        <a:lnSpc>
                          <a:spcPct val="100000"/>
                        </a:lnSpc>
                        <a:spcBef>
                          <a:spcPts val="0"/>
                        </a:spcBef>
                        <a:spcAft>
                          <a:spcPts val="0"/>
                        </a:spcAft>
                        <a:buNone/>
                      </a:pPr>
                      <a:r>
                        <a:t/>
                      </a:r>
                      <a:endParaRPr sz="1100" u="none" cap="none" strike="noStrike">
                        <a:latin typeface="Times New Roman"/>
                        <a:ea typeface="Times New Roman"/>
                        <a:cs typeface="Times New Roman"/>
                        <a:sym typeface="Times New Roman"/>
                      </a:endParaRPr>
                    </a:p>
                  </a:txBody>
                  <a:tcPr marT="45725" marB="45725" marR="91450" marL="91450"/>
                </a:tc>
                <a:tc>
                  <a:txBody>
                    <a:bodyPr/>
                    <a:lstStyle/>
                    <a:p>
                      <a:pPr indent="0" lvl="0" marL="0" marR="0" rtl="0" algn="l">
                        <a:lnSpc>
                          <a:spcPct val="100000"/>
                        </a:lnSpc>
                        <a:spcBef>
                          <a:spcPts val="0"/>
                        </a:spcBef>
                        <a:spcAft>
                          <a:spcPts val="0"/>
                        </a:spcAft>
                        <a:buNone/>
                      </a:pPr>
                      <a:r>
                        <a:t/>
                      </a:r>
                      <a:endParaRPr sz="1100" u="none" cap="none" strike="noStrike">
                        <a:latin typeface="Times New Roman"/>
                        <a:ea typeface="Times New Roman"/>
                        <a:cs typeface="Times New Roman"/>
                        <a:sym typeface="Times New Roman"/>
                      </a:endParaRPr>
                    </a:p>
                  </a:txBody>
                  <a:tcPr marT="45725" marB="45725" marR="91450" marL="91450"/>
                </a:tc>
                <a:tc>
                  <a:txBody>
                    <a:bodyPr/>
                    <a:lstStyle/>
                    <a:p>
                      <a:pPr indent="0" lvl="0" marL="0" marR="0" rtl="0" algn="l">
                        <a:lnSpc>
                          <a:spcPct val="100000"/>
                        </a:lnSpc>
                        <a:spcBef>
                          <a:spcPts val="0"/>
                        </a:spcBef>
                        <a:spcAft>
                          <a:spcPts val="0"/>
                        </a:spcAft>
                        <a:buNone/>
                      </a:pPr>
                      <a:r>
                        <a:t/>
                      </a:r>
                      <a:endParaRPr sz="1100" u="none" cap="none" strike="noStrike">
                        <a:latin typeface="Times New Roman"/>
                        <a:ea typeface="Times New Roman"/>
                        <a:cs typeface="Times New Roman"/>
                        <a:sym typeface="Times New Roman"/>
                      </a:endParaRPr>
                    </a:p>
                  </a:txBody>
                  <a:tcPr marT="45725" marB="45725" marR="91450" marL="91450"/>
                </a:tc>
              </a:tr>
            </a:tbl>
          </a:graphicData>
        </a:graphic>
      </p:graphicFrame>
      <p:sp>
        <p:nvSpPr>
          <p:cNvPr id="2724" name="Google Shape;2724;p159"/>
          <p:cNvSpPr/>
          <p:nvPr/>
        </p:nvSpPr>
        <p:spPr>
          <a:xfrm>
            <a:off x="41077" y="36119"/>
            <a:ext cx="490538" cy="589736"/>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3300"/>
              <a:buFont typeface="Arial"/>
              <a:buNone/>
            </a:pPr>
            <a:r>
              <a:t/>
            </a:r>
            <a:endParaRPr b="0" i="0" sz="3300" u="none" cap="none" strike="noStrike">
              <a:solidFill>
                <a:schemeClr val="dk1"/>
              </a:solidFill>
              <a:latin typeface="Times New Roman"/>
              <a:ea typeface="Times New Roman"/>
              <a:cs typeface="Times New Roman"/>
              <a:sym typeface="Times New Roman"/>
            </a:endParaRPr>
          </a:p>
        </p:txBody>
      </p:sp>
      <p:cxnSp>
        <p:nvCxnSpPr>
          <p:cNvPr id="2725" name="Google Shape;2725;p159"/>
          <p:cNvCxnSpPr/>
          <p:nvPr/>
        </p:nvCxnSpPr>
        <p:spPr>
          <a:xfrm flipH="1" rot="10800000">
            <a:off x="-7737" y="611782"/>
            <a:ext cx="9144000" cy="20782"/>
          </a:xfrm>
          <a:prstGeom prst="straightConnector1">
            <a:avLst/>
          </a:prstGeom>
          <a:noFill/>
          <a:ln cap="flat" cmpd="sng" w="9525">
            <a:solidFill>
              <a:srgbClr val="00B050"/>
            </a:solidFill>
            <a:prstDash val="solid"/>
            <a:round/>
            <a:headEnd len="sm" w="sm" type="none"/>
            <a:tailEnd len="sm" w="sm" type="none"/>
          </a:ln>
        </p:spPr>
      </p:cxnSp>
      <p:sp>
        <p:nvSpPr>
          <p:cNvPr id="2726" name="Google Shape;2726;p159"/>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dk1"/>
              </a:solidFill>
              <a:latin typeface="Times New Roman"/>
              <a:ea typeface="Times New Roman"/>
              <a:cs typeface="Times New Roman"/>
              <a:sym typeface="Times New Roman"/>
            </a:endParaRPr>
          </a:p>
        </p:txBody>
      </p:sp>
      <p:cxnSp>
        <p:nvCxnSpPr>
          <p:cNvPr id="2727" name="Google Shape;2727;p159"/>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2728" name="Google Shape;2728;p159"/>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16"/>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lang="en-US">
                <a:latin typeface="Times New Roman"/>
                <a:ea typeface="Times New Roman"/>
                <a:cs typeface="Times New Roman"/>
                <a:sym typeface="Times New Roman"/>
              </a:rPr>
              <a:t>9/19/2022</a:t>
            </a:r>
            <a:endParaRPr>
              <a:latin typeface="Times New Roman"/>
              <a:ea typeface="Times New Roman"/>
              <a:cs typeface="Times New Roman"/>
              <a:sym typeface="Times New Roman"/>
            </a:endParaRPr>
          </a:p>
        </p:txBody>
      </p:sp>
      <p:sp>
        <p:nvSpPr>
          <p:cNvPr id="324" name="Google Shape;324;p16"/>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lang="en-US">
                <a:latin typeface="Times New Roman"/>
                <a:ea typeface="Times New Roman"/>
                <a:cs typeface="Times New Roman"/>
                <a:sym typeface="Times New Roman"/>
              </a:rPr>
              <a:t>SY BTech         Computer Networks     Module 2    Sem 3     2022-23</a:t>
            </a:r>
            <a:endParaRPr>
              <a:latin typeface="Times New Roman"/>
              <a:ea typeface="Times New Roman"/>
              <a:cs typeface="Times New Roman"/>
              <a:sym typeface="Times New Roman"/>
            </a:endParaRPr>
          </a:p>
        </p:txBody>
      </p:sp>
      <p:sp>
        <p:nvSpPr>
          <p:cNvPr id="325" name="Google Shape;325;p16"/>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800"/>
              <a:buNone/>
            </a:pPr>
            <a:fld id="{00000000-1234-1234-1234-123412341234}" type="slidenum">
              <a:rPr lang="en-US">
                <a:latin typeface="Times New Roman"/>
                <a:ea typeface="Times New Roman"/>
                <a:cs typeface="Times New Roman"/>
                <a:sym typeface="Times New Roman"/>
              </a:rPr>
              <a:t>‹#›</a:t>
            </a:fld>
            <a:endParaRPr>
              <a:latin typeface="Times New Roman"/>
              <a:ea typeface="Times New Roman"/>
              <a:cs typeface="Times New Roman"/>
              <a:sym typeface="Times New Roman"/>
            </a:endParaRPr>
          </a:p>
        </p:txBody>
      </p:sp>
      <p:sp>
        <p:nvSpPr>
          <p:cNvPr id="326" name="Google Shape;326;p16"/>
          <p:cNvSpPr/>
          <p:nvPr/>
        </p:nvSpPr>
        <p:spPr>
          <a:xfrm>
            <a:off x="41077" y="36119"/>
            <a:ext cx="490538" cy="589736"/>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3300"/>
              <a:buFont typeface="Arial"/>
              <a:buNone/>
            </a:pPr>
            <a:r>
              <a:t/>
            </a:r>
            <a:endParaRPr b="0" i="0" sz="3300" u="none" cap="none" strike="noStrike">
              <a:solidFill>
                <a:schemeClr val="dk1"/>
              </a:solidFill>
              <a:latin typeface="Times New Roman"/>
              <a:ea typeface="Times New Roman"/>
              <a:cs typeface="Times New Roman"/>
              <a:sym typeface="Times New Roman"/>
            </a:endParaRPr>
          </a:p>
        </p:txBody>
      </p:sp>
      <p:cxnSp>
        <p:nvCxnSpPr>
          <p:cNvPr id="327" name="Google Shape;327;p16"/>
          <p:cNvCxnSpPr/>
          <p:nvPr/>
        </p:nvCxnSpPr>
        <p:spPr>
          <a:xfrm flipH="1" rot="10800000">
            <a:off x="-7737" y="611782"/>
            <a:ext cx="9144000" cy="20782"/>
          </a:xfrm>
          <a:prstGeom prst="straightConnector1">
            <a:avLst/>
          </a:prstGeom>
          <a:noFill/>
          <a:ln cap="flat" cmpd="sng" w="9525">
            <a:solidFill>
              <a:srgbClr val="00B050"/>
            </a:solidFill>
            <a:prstDash val="solid"/>
            <a:round/>
            <a:headEnd len="sm" w="sm" type="none"/>
            <a:tailEnd len="sm" w="sm" type="none"/>
          </a:ln>
        </p:spPr>
      </p:cxnSp>
      <p:sp>
        <p:nvSpPr>
          <p:cNvPr id="328" name="Google Shape;328;p16"/>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Times New Roman"/>
              <a:ea typeface="Times New Roman"/>
              <a:cs typeface="Times New Roman"/>
              <a:sym typeface="Times New Roman"/>
            </a:endParaRPr>
          </a:p>
        </p:txBody>
      </p:sp>
      <p:cxnSp>
        <p:nvCxnSpPr>
          <p:cNvPr id="329" name="Google Shape;329;p16"/>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330" name="Google Shape;330;p16"/>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sp>
        <p:nvSpPr>
          <p:cNvPr id="331" name="Google Shape;331;p16"/>
          <p:cNvSpPr txBox="1"/>
          <p:nvPr/>
        </p:nvSpPr>
        <p:spPr>
          <a:xfrm>
            <a:off x="1006133" y="36119"/>
            <a:ext cx="6597864" cy="469800"/>
          </a:xfrm>
          <a:prstGeom prst="rect">
            <a:avLst/>
          </a:prstGeom>
          <a:noFill/>
          <a:ln>
            <a:noFill/>
          </a:ln>
        </p:spPr>
        <p:txBody>
          <a:bodyPr anchorCtr="0" anchor="b" bIns="34275" lIns="68575" spcFirstLastPara="1" rIns="68575" wrap="square" tIns="34275">
            <a:noAutofit/>
          </a:bodyPr>
          <a:lstStyle/>
          <a:p>
            <a:pPr indent="0" lvl="0" marL="0" marR="0" rtl="0" algn="l">
              <a:lnSpc>
                <a:spcPct val="100000"/>
              </a:lnSpc>
              <a:spcBef>
                <a:spcPts val="0"/>
              </a:spcBef>
              <a:spcAft>
                <a:spcPts val="0"/>
              </a:spcAft>
              <a:buNone/>
            </a:pPr>
            <a:r>
              <a:rPr b="1" i="0" lang="en-US" sz="3200" u="none" cap="none" strike="noStrike">
                <a:solidFill>
                  <a:srgbClr val="002060"/>
                </a:solidFill>
                <a:latin typeface="Times New Roman"/>
                <a:ea typeface="Times New Roman"/>
                <a:cs typeface="Times New Roman"/>
                <a:sym typeface="Times New Roman"/>
              </a:rPr>
              <a:t>Functions of Data Link Layer</a:t>
            </a:r>
            <a:endParaRPr b="0" i="0" sz="1400" u="none" cap="none" strike="noStrike">
              <a:solidFill>
                <a:srgbClr val="000000"/>
              </a:solidFill>
              <a:latin typeface="Times New Roman"/>
              <a:ea typeface="Times New Roman"/>
              <a:cs typeface="Times New Roman"/>
              <a:sym typeface="Times New Roman"/>
            </a:endParaRPr>
          </a:p>
        </p:txBody>
      </p:sp>
      <p:sp>
        <p:nvSpPr>
          <p:cNvPr id="332" name="Google Shape;332;p16"/>
          <p:cNvSpPr txBox="1"/>
          <p:nvPr/>
        </p:nvSpPr>
        <p:spPr>
          <a:xfrm>
            <a:off x="591145" y="486917"/>
            <a:ext cx="8139697" cy="423808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n-US" sz="2400" u="none" cap="none" strike="noStrike">
                <a:solidFill>
                  <a:srgbClr val="000000"/>
                </a:solidFill>
                <a:latin typeface="Times New Roman"/>
                <a:ea typeface="Times New Roman"/>
                <a:cs typeface="Times New Roman"/>
                <a:sym typeface="Times New Roman"/>
              </a:rPr>
              <a:t>Framing:</a:t>
            </a:r>
            <a:endParaRPr/>
          </a:p>
          <a:p>
            <a:pPr indent="-457200" lvl="0" marL="457200" marR="0" rtl="0" algn="just">
              <a:lnSpc>
                <a:spcPct val="100000"/>
              </a:lnSpc>
              <a:spcBef>
                <a:spcPts val="0"/>
              </a:spcBef>
              <a:spcAft>
                <a:spcPts val="0"/>
              </a:spcAft>
              <a:buClr>
                <a:srgbClr val="000000"/>
              </a:buClr>
              <a:buSzPts val="2000"/>
              <a:buFont typeface="Noto Sans Symbols"/>
              <a:buChar char="⮚"/>
            </a:pPr>
            <a:r>
              <a:rPr b="1" i="0" lang="en-US" sz="2000" u="none" cap="none" strike="noStrike">
                <a:solidFill>
                  <a:srgbClr val="000000"/>
                </a:solidFill>
                <a:latin typeface="Times New Roman"/>
                <a:ea typeface="Times New Roman"/>
                <a:cs typeface="Times New Roman"/>
                <a:sym typeface="Times New Roman"/>
              </a:rPr>
              <a:t>Framing</a:t>
            </a:r>
            <a:r>
              <a:rPr b="0" i="0" lang="en-US" sz="2000" u="none" cap="none" strike="noStrike">
                <a:solidFill>
                  <a:srgbClr val="000000"/>
                </a:solidFill>
                <a:latin typeface="Times New Roman"/>
                <a:ea typeface="Times New Roman"/>
                <a:cs typeface="Times New Roman"/>
                <a:sym typeface="Times New Roman"/>
              </a:rPr>
              <a:t> is a </a:t>
            </a:r>
            <a:r>
              <a:rPr b="0" i="0" lang="en-US" sz="2000" u="none" cap="none" strike="noStrike">
                <a:solidFill>
                  <a:srgbClr val="FF0000"/>
                </a:solidFill>
                <a:latin typeface="Times New Roman"/>
                <a:ea typeface="Times New Roman"/>
                <a:cs typeface="Times New Roman"/>
                <a:sym typeface="Times New Roman"/>
              </a:rPr>
              <a:t>function of the data link layer</a:t>
            </a:r>
            <a:r>
              <a:rPr b="0" i="0" lang="en-US" sz="2000" u="none" cap="none" strike="noStrike">
                <a:solidFill>
                  <a:srgbClr val="000000"/>
                </a:solidFill>
                <a:latin typeface="Times New Roman"/>
                <a:ea typeface="Times New Roman"/>
                <a:cs typeface="Times New Roman"/>
                <a:sym typeface="Times New Roman"/>
              </a:rPr>
              <a:t>. </a:t>
            </a:r>
            <a:endParaRPr/>
          </a:p>
          <a:p>
            <a:pPr indent="-457200" lvl="0" marL="457200" marR="0" rtl="0" algn="just">
              <a:lnSpc>
                <a:spcPct val="100000"/>
              </a:lnSpc>
              <a:spcBef>
                <a:spcPts val="0"/>
              </a:spcBef>
              <a:spcAft>
                <a:spcPts val="0"/>
              </a:spcAft>
              <a:buClr>
                <a:srgbClr val="000000"/>
              </a:buClr>
              <a:buSzPts val="2000"/>
              <a:buFont typeface="Noto Sans Symbols"/>
              <a:buChar char="⮚"/>
            </a:pPr>
            <a:r>
              <a:rPr b="0" i="0" lang="en-US" sz="2000" u="none" cap="none" strike="noStrike">
                <a:solidFill>
                  <a:srgbClr val="000000"/>
                </a:solidFill>
                <a:latin typeface="Times New Roman"/>
                <a:ea typeface="Times New Roman"/>
                <a:cs typeface="Times New Roman"/>
                <a:sym typeface="Times New Roman"/>
              </a:rPr>
              <a:t>It provides a </a:t>
            </a:r>
            <a:r>
              <a:rPr b="0" i="0" lang="en-US" sz="2000" u="none" cap="none" strike="noStrike">
                <a:solidFill>
                  <a:srgbClr val="FF0000"/>
                </a:solidFill>
                <a:latin typeface="Times New Roman"/>
                <a:ea typeface="Times New Roman"/>
                <a:cs typeface="Times New Roman"/>
                <a:sym typeface="Times New Roman"/>
              </a:rPr>
              <a:t>way for a sender to transmit a set of bits </a:t>
            </a:r>
            <a:r>
              <a:rPr b="0" i="0" lang="en-US" sz="2000" u="none" cap="none" strike="noStrike">
                <a:solidFill>
                  <a:srgbClr val="000000"/>
                </a:solidFill>
                <a:latin typeface="Times New Roman"/>
                <a:ea typeface="Times New Roman"/>
                <a:cs typeface="Times New Roman"/>
                <a:sym typeface="Times New Roman"/>
              </a:rPr>
              <a:t>that are meaningful to the receiver. </a:t>
            </a:r>
            <a:endParaRPr/>
          </a:p>
          <a:p>
            <a:pPr indent="-457200" lvl="0" marL="457200" marR="0" rtl="0" algn="just">
              <a:lnSpc>
                <a:spcPct val="100000"/>
              </a:lnSpc>
              <a:spcBef>
                <a:spcPts val="0"/>
              </a:spcBef>
              <a:spcAft>
                <a:spcPts val="0"/>
              </a:spcAft>
              <a:buClr>
                <a:srgbClr val="000000"/>
              </a:buClr>
              <a:buSzPts val="2000"/>
              <a:buFont typeface="Noto Sans Symbols"/>
              <a:buChar char="⮚"/>
            </a:pPr>
            <a:r>
              <a:rPr b="0" i="0" lang="en-US" sz="2000" u="none" cap="none" strike="noStrike">
                <a:solidFill>
                  <a:srgbClr val="000000"/>
                </a:solidFill>
                <a:latin typeface="Times New Roman"/>
                <a:ea typeface="Times New Roman"/>
                <a:cs typeface="Times New Roman"/>
                <a:sym typeface="Times New Roman"/>
              </a:rPr>
              <a:t>This can be accomplished by </a:t>
            </a:r>
            <a:r>
              <a:rPr b="1" i="0" lang="en-US" sz="2000" u="none" cap="none" strike="noStrike">
                <a:solidFill>
                  <a:srgbClr val="C00000"/>
                </a:solidFill>
                <a:latin typeface="Times New Roman"/>
                <a:ea typeface="Times New Roman"/>
                <a:cs typeface="Times New Roman"/>
                <a:sym typeface="Times New Roman"/>
              </a:rPr>
              <a:t>attaching special bit patterns </a:t>
            </a:r>
            <a:r>
              <a:rPr b="0" i="0" lang="en-US" sz="2000" u="none" cap="none" strike="noStrike">
                <a:solidFill>
                  <a:srgbClr val="000000"/>
                </a:solidFill>
                <a:latin typeface="Times New Roman"/>
                <a:ea typeface="Times New Roman"/>
                <a:cs typeface="Times New Roman"/>
                <a:sym typeface="Times New Roman"/>
              </a:rPr>
              <a:t>to the beginning and end of the frame</a:t>
            </a:r>
            <a:r>
              <a:rPr b="0" i="0" lang="en-US" sz="2400" u="none" cap="none" strike="noStrike">
                <a:solidFill>
                  <a:srgbClr val="000000"/>
                </a:solidFill>
                <a:latin typeface="Times New Roman"/>
                <a:ea typeface="Times New Roman"/>
                <a:cs typeface="Times New Roman"/>
                <a:sym typeface="Times New Roman"/>
              </a:rPr>
              <a:t>.</a:t>
            </a:r>
            <a:endParaRPr/>
          </a:p>
          <a:p>
            <a:pPr indent="0" lvl="0" marL="0" marR="0" rtl="0" algn="l">
              <a:lnSpc>
                <a:spcPct val="100000"/>
              </a:lnSpc>
              <a:spcBef>
                <a:spcPts val="0"/>
              </a:spcBef>
              <a:spcAft>
                <a:spcPts val="0"/>
              </a:spcAft>
              <a:buNone/>
            </a:pPr>
            <a:r>
              <a:t/>
            </a:r>
            <a:endParaRPr b="0" i="0" sz="1800" u="none" cap="none" strike="noStrike">
              <a:solidFill>
                <a:srgbClr val="000000"/>
              </a:solidFill>
              <a:latin typeface="Arial"/>
              <a:ea typeface="Arial"/>
              <a:cs typeface="Arial"/>
              <a:sym typeface="Arial"/>
            </a:endParaRPr>
          </a:p>
        </p:txBody>
      </p:sp>
      <p:sp>
        <p:nvSpPr>
          <p:cNvPr id="333" name="Google Shape;333;p16"/>
          <p:cNvSpPr/>
          <p:nvPr/>
        </p:nvSpPr>
        <p:spPr>
          <a:xfrm>
            <a:off x="609495" y="2473382"/>
            <a:ext cx="8585406" cy="226215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400" u="none" cap="none" strike="noStrike">
                <a:solidFill>
                  <a:srgbClr val="000000"/>
                </a:solidFill>
                <a:latin typeface="Times New Roman"/>
                <a:ea typeface="Times New Roman"/>
                <a:cs typeface="Times New Roman"/>
                <a:sym typeface="Times New Roman"/>
              </a:rPr>
              <a:t>Physical addressing:</a:t>
            </a:r>
            <a:r>
              <a:rPr b="0" i="0" lang="en-US" sz="2400" u="none" cap="none" strike="noStrike">
                <a:solidFill>
                  <a:srgbClr val="000000"/>
                </a:solidFill>
                <a:latin typeface="Times New Roman"/>
                <a:ea typeface="Times New Roman"/>
                <a:cs typeface="Times New Roman"/>
                <a:sym typeface="Times New Roman"/>
              </a:rPr>
              <a:t> </a:t>
            </a:r>
            <a:endParaRPr/>
          </a:p>
          <a:p>
            <a:pPr indent="0" lvl="1" marL="0" marR="0" rtl="0" algn="l">
              <a:lnSpc>
                <a:spcPct val="100000"/>
              </a:lnSpc>
              <a:spcBef>
                <a:spcPts val="0"/>
              </a:spcBef>
              <a:spcAft>
                <a:spcPts val="0"/>
              </a:spcAft>
              <a:buNone/>
            </a:pPr>
            <a:r>
              <a:rPr b="0" i="0" lang="en-US" sz="1700" u="none" cap="none" strike="noStrike">
                <a:solidFill>
                  <a:srgbClr val="000000"/>
                </a:solidFill>
                <a:latin typeface="Times New Roman"/>
                <a:ea typeface="Times New Roman"/>
                <a:cs typeface="Times New Roman"/>
                <a:sym typeface="Times New Roman"/>
              </a:rPr>
              <a:t>After creating frames, the Data link layer </a:t>
            </a:r>
            <a:r>
              <a:rPr b="1" i="0" lang="en-US" sz="1800" u="none" cap="none" strike="noStrike">
                <a:solidFill>
                  <a:srgbClr val="002060"/>
                </a:solidFill>
                <a:latin typeface="Times New Roman"/>
                <a:ea typeface="Times New Roman"/>
                <a:cs typeface="Times New Roman"/>
                <a:sym typeface="Times New Roman"/>
              </a:rPr>
              <a:t>adds physical addresses </a:t>
            </a:r>
            <a:r>
              <a:rPr b="0" i="0" lang="en-US" sz="1700" u="none" cap="none" strike="noStrike">
                <a:solidFill>
                  <a:srgbClr val="000000"/>
                </a:solidFill>
                <a:latin typeface="Times New Roman"/>
                <a:ea typeface="Times New Roman"/>
                <a:cs typeface="Times New Roman"/>
                <a:sym typeface="Times New Roman"/>
              </a:rPr>
              <a:t>(MAC address) of the sender and/or receiver in the header of each frame.</a:t>
            </a:r>
            <a:endParaRPr/>
          </a:p>
          <a:p>
            <a:pPr indent="0" lvl="0" marL="0" marR="0" rtl="0" algn="l">
              <a:lnSpc>
                <a:spcPct val="100000"/>
              </a:lnSpc>
              <a:spcBef>
                <a:spcPts val="0"/>
              </a:spcBef>
              <a:spcAft>
                <a:spcPts val="0"/>
              </a:spcAft>
              <a:buNone/>
            </a:pPr>
            <a:r>
              <a:rPr b="1" i="0" lang="en-US" sz="2400" u="none" cap="none" strike="noStrike">
                <a:solidFill>
                  <a:srgbClr val="000000"/>
                </a:solidFill>
                <a:latin typeface="Times New Roman"/>
                <a:ea typeface="Times New Roman"/>
                <a:cs typeface="Times New Roman"/>
                <a:sym typeface="Times New Roman"/>
              </a:rPr>
              <a:t>Error control:</a:t>
            </a:r>
            <a:r>
              <a:rPr b="0" i="0" lang="en-US" sz="2400" u="none" cap="none" strike="noStrike">
                <a:solidFill>
                  <a:srgbClr val="000000"/>
                </a:solidFill>
                <a:latin typeface="Times New Roman"/>
                <a:ea typeface="Times New Roman"/>
                <a:cs typeface="Times New Roman"/>
                <a:sym typeface="Times New Roman"/>
              </a:rPr>
              <a:t> </a:t>
            </a:r>
            <a:endParaRPr/>
          </a:p>
          <a:p>
            <a:pPr indent="0" lvl="1" marL="0" marR="0" rtl="0" algn="l">
              <a:lnSpc>
                <a:spcPct val="100000"/>
              </a:lnSpc>
              <a:spcBef>
                <a:spcPts val="0"/>
              </a:spcBef>
              <a:spcAft>
                <a:spcPts val="0"/>
              </a:spcAft>
              <a:buNone/>
            </a:pPr>
            <a:r>
              <a:rPr b="0" i="0" lang="en-US" sz="1700" u="none" cap="none" strike="noStrike">
                <a:solidFill>
                  <a:srgbClr val="000000"/>
                </a:solidFill>
                <a:latin typeface="Times New Roman"/>
                <a:ea typeface="Times New Roman"/>
                <a:cs typeface="Times New Roman"/>
                <a:sym typeface="Times New Roman"/>
              </a:rPr>
              <a:t>Data link layer provides the mechanism of error control in which it </a:t>
            </a:r>
            <a:r>
              <a:rPr b="1" i="0" lang="en-US" sz="2000" u="none" cap="none" strike="noStrike">
                <a:solidFill>
                  <a:srgbClr val="C00000"/>
                </a:solidFill>
                <a:latin typeface="Times New Roman"/>
                <a:ea typeface="Times New Roman"/>
                <a:cs typeface="Times New Roman"/>
                <a:sym typeface="Times New Roman"/>
              </a:rPr>
              <a:t>detects and retransmits damaged or lost frames.</a:t>
            </a:r>
            <a:endParaRPr b="1" i="0" sz="1700" u="none" cap="none" strike="noStrike">
              <a:solidFill>
                <a:srgbClr val="C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t/>
            </a:r>
            <a:endParaRPr b="0" i="0" sz="1800" u="none" cap="none" strike="noStrike">
              <a:solidFill>
                <a:srgbClr val="000000"/>
              </a:solidFill>
              <a:latin typeface="Times New Roman"/>
              <a:ea typeface="Times New Roman"/>
              <a:cs typeface="Times New Roman"/>
              <a:sym typeface="Times New Roman"/>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2">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2">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2">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2">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2">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3">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3">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3">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3">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3">
                                            <p:txEl>
                                              <p:pRg end="4" st="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4" name="Shape 2734"/>
        <p:cNvGrpSpPr/>
        <p:nvPr/>
      </p:nvGrpSpPr>
      <p:grpSpPr>
        <a:xfrm>
          <a:off x="0" y="0"/>
          <a:ext cx="0" cy="0"/>
          <a:chOff x="0" y="0"/>
          <a:chExt cx="0" cy="0"/>
        </a:xfrm>
      </p:grpSpPr>
      <p:sp>
        <p:nvSpPr>
          <p:cNvPr id="2735" name="Google Shape;2735;p160"/>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9/19/2022</a:t>
            </a:r>
            <a:endParaRPr b="1" sz="800">
              <a:solidFill>
                <a:schemeClr val="dk1"/>
              </a:solidFill>
              <a:latin typeface="Times New Roman"/>
              <a:ea typeface="Times New Roman"/>
              <a:cs typeface="Times New Roman"/>
              <a:sym typeface="Times New Roman"/>
            </a:endParaRPr>
          </a:p>
        </p:txBody>
      </p:sp>
      <p:sp>
        <p:nvSpPr>
          <p:cNvPr id="2736" name="Google Shape;2736;p160"/>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SY BTech         Computer Networks     Module 2    Sem 3     2022-23</a:t>
            </a:r>
            <a:endParaRPr b="1" sz="800">
              <a:solidFill>
                <a:schemeClr val="dk1"/>
              </a:solidFill>
              <a:latin typeface="Times New Roman"/>
              <a:ea typeface="Times New Roman"/>
              <a:cs typeface="Times New Roman"/>
              <a:sym typeface="Times New Roman"/>
            </a:endParaRPr>
          </a:p>
        </p:txBody>
      </p:sp>
      <p:sp>
        <p:nvSpPr>
          <p:cNvPr id="2737" name="Google Shape;2737;p160"/>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US" sz="900">
                <a:solidFill>
                  <a:srgbClr val="000000"/>
                </a:solidFill>
                <a:latin typeface="Times New Roman"/>
                <a:ea typeface="Times New Roman"/>
                <a:cs typeface="Times New Roman"/>
                <a:sym typeface="Times New Roman"/>
              </a:rPr>
              <a:t>‹#›</a:t>
            </a:fld>
            <a:endParaRPr sz="900">
              <a:solidFill>
                <a:srgbClr val="000000"/>
              </a:solidFill>
              <a:latin typeface="Times New Roman"/>
              <a:ea typeface="Times New Roman"/>
              <a:cs typeface="Times New Roman"/>
              <a:sym typeface="Times New Roman"/>
            </a:endParaRPr>
          </a:p>
        </p:txBody>
      </p:sp>
      <p:sp>
        <p:nvSpPr>
          <p:cNvPr id="2738" name="Google Shape;2738;p160"/>
          <p:cNvSpPr txBox="1"/>
          <p:nvPr>
            <p:ph idx="4294967295" type="ctrTitle"/>
          </p:nvPr>
        </p:nvSpPr>
        <p:spPr>
          <a:xfrm>
            <a:off x="1600200" y="85725"/>
            <a:ext cx="7543800" cy="377825"/>
          </a:xfrm>
          <a:prstGeom prst="rect">
            <a:avLst/>
          </a:prstGeom>
          <a:noFill/>
          <a:ln>
            <a:noFill/>
          </a:ln>
        </p:spPr>
        <p:txBody>
          <a:bodyPr anchorCtr="0" anchor="b" bIns="34275" lIns="68575" spcFirstLastPara="1" rIns="68575" wrap="square" tIns="34275">
            <a:noAutofit/>
          </a:bodyPr>
          <a:lstStyle/>
          <a:p>
            <a:pPr indent="0" lvl="0" marL="0" marR="0" rtl="0" algn="l">
              <a:lnSpc>
                <a:spcPct val="85000"/>
              </a:lnSpc>
              <a:spcBef>
                <a:spcPts val="0"/>
              </a:spcBef>
              <a:spcAft>
                <a:spcPts val="0"/>
              </a:spcAft>
              <a:buClr>
                <a:srgbClr val="002060"/>
              </a:buClr>
              <a:buSzPts val="2900"/>
              <a:buFont typeface="Calibri"/>
              <a:buNone/>
            </a:pPr>
            <a:r>
              <a:rPr b="1" i="0" lang="en-US" sz="2900" u="none" cap="none" strike="noStrike">
                <a:solidFill>
                  <a:srgbClr val="002060"/>
                </a:solidFill>
                <a:latin typeface="Times New Roman"/>
                <a:ea typeface="Times New Roman"/>
                <a:cs typeface="Times New Roman"/>
                <a:sym typeface="Times New Roman"/>
              </a:rPr>
              <a:t>References</a:t>
            </a:r>
            <a:endParaRPr b="1" i="0" sz="2900" u="none" cap="none" strike="noStrike">
              <a:solidFill>
                <a:srgbClr val="002060"/>
              </a:solidFill>
              <a:latin typeface="Times New Roman"/>
              <a:ea typeface="Times New Roman"/>
              <a:cs typeface="Times New Roman"/>
              <a:sym typeface="Times New Roman"/>
            </a:endParaRPr>
          </a:p>
        </p:txBody>
      </p:sp>
      <p:sp>
        <p:nvSpPr>
          <p:cNvPr id="2739" name="Google Shape;2739;p160"/>
          <p:cNvSpPr txBox="1"/>
          <p:nvPr/>
        </p:nvSpPr>
        <p:spPr>
          <a:xfrm>
            <a:off x="639959" y="609921"/>
            <a:ext cx="7957389" cy="3582900"/>
          </a:xfrm>
          <a:prstGeom prst="rect">
            <a:avLst/>
          </a:prstGeom>
          <a:noFill/>
          <a:ln>
            <a:noFill/>
          </a:ln>
        </p:spPr>
        <p:txBody>
          <a:bodyPr anchorCtr="0" anchor="t" bIns="34275" lIns="0" spcFirstLastPara="1" rIns="0" wrap="square" tIns="34275">
            <a:noAutofit/>
          </a:bodyPr>
          <a:lstStyle/>
          <a:p>
            <a:pPr indent="0" lvl="0" marL="0" marR="0" rtl="0" algn="l">
              <a:lnSpc>
                <a:spcPct val="100000"/>
              </a:lnSpc>
              <a:spcBef>
                <a:spcPts val="0"/>
              </a:spcBef>
              <a:spcAft>
                <a:spcPts val="0"/>
              </a:spcAft>
              <a:buClr>
                <a:srgbClr val="000000"/>
              </a:buClr>
              <a:buSzPts val="1200"/>
              <a:buFont typeface="Arial"/>
              <a:buNone/>
            </a:pPr>
            <a:r>
              <a:rPr b="1" i="0" lang="en-US" sz="1200" u="none" cap="none" strike="noStrike">
                <a:solidFill>
                  <a:schemeClr val="dk1"/>
                </a:solidFill>
                <a:latin typeface="Times New Roman"/>
                <a:ea typeface="Times New Roman"/>
                <a:cs typeface="Times New Roman"/>
                <a:sym typeface="Times New Roman"/>
              </a:rPr>
              <a:t>Text Books:</a:t>
            </a:r>
            <a:endParaRPr b="1" i="0" sz="1200" u="none" cap="none" strike="noStrike">
              <a:solidFill>
                <a:schemeClr val="dk1"/>
              </a:solidFill>
              <a:latin typeface="Times New Roman"/>
              <a:ea typeface="Times New Roman"/>
              <a:cs typeface="Times New Roman"/>
              <a:sym typeface="Times New Roman"/>
            </a:endParaRPr>
          </a:p>
          <a:p>
            <a:pPr indent="-304800" lvl="0" marL="457200" marR="0" rtl="0" algn="l">
              <a:lnSpc>
                <a:spcPct val="100000"/>
              </a:lnSpc>
              <a:spcBef>
                <a:spcPts val="0"/>
              </a:spcBef>
              <a:spcAft>
                <a:spcPts val="0"/>
              </a:spcAft>
              <a:buClr>
                <a:schemeClr val="dk1"/>
              </a:buClr>
              <a:buSzPts val="1200"/>
              <a:buFont typeface="Times New Roman"/>
              <a:buAutoNum type="arabicPeriod"/>
            </a:pPr>
            <a:r>
              <a:rPr b="0" i="0" lang="en-US" sz="1200" u="none" cap="none" strike="noStrike">
                <a:solidFill>
                  <a:schemeClr val="dk1"/>
                </a:solidFill>
                <a:latin typeface="Times New Roman"/>
                <a:ea typeface="Times New Roman"/>
                <a:cs typeface="Times New Roman"/>
                <a:sym typeface="Times New Roman"/>
              </a:rPr>
              <a:t>Behrouz A. Forouzan, ‘Data Communications and Networking’, 5th Edition, McGraw-Hill Publishing Company, ISBN 978-0-07-337622-6</a:t>
            </a:r>
            <a:endParaRPr b="0" i="0" sz="1200" u="none" cap="none" strike="noStrike">
              <a:solidFill>
                <a:schemeClr val="dk1"/>
              </a:solidFill>
              <a:latin typeface="Times New Roman"/>
              <a:ea typeface="Times New Roman"/>
              <a:cs typeface="Times New Roman"/>
              <a:sym typeface="Times New Roman"/>
            </a:endParaRPr>
          </a:p>
          <a:p>
            <a:pPr indent="-304800" lvl="0" marL="457200" marR="0" rtl="0" algn="l">
              <a:lnSpc>
                <a:spcPct val="100000"/>
              </a:lnSpc>
              <a:spcBef>
                <a:spcPts val="0"/>
              </a:spcBef>
              <a:spcAft>
                <a:spcPts val="0"/>
              </a:spcAft>
              <a:buClr>
                <a:schemeClr val="dk1"/>
              </a:buClr>
              <a:buSzPts val="1200"/>
              <a:buFont typeface="Times New Roman"/>
              <a:buAutoNum type="arabicPeriod"/>
            </a:pPr>
            <a:r>
              <a:rPr b="0" i="0" lang="en-US" sz="1200" u="none" cap="none" strike="noStrike">
                <a:solidFill>
                  <a:schemeClr val="dk1"/>
                </a:solidFill>
                <a:latin typeface="Times New Roman"/>
                <a:ea typeface="Times New Roman"/>
                <a:cs typeface="Times New Roman"/>
                <a:sym typeface="Times New Roman"/>
              </a:rPr>
              <a:t>Tanenbaum A. S., ‘Computer Networks’, Pearson Education , 5th Edition, ISBN-978-0-13-212695-3</a:t>
            </a:r>
            <a:endParaRPr b="0" i="0" sz="12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200"/>
              <a:buFont typeface="Arial"/>
              <a:buNone/>
            </a:pPr>
            <a:r>
              <a:rPr b="1" i="0" lang="en-US" sz="1200" u="none" cap="none" strike="noStrike">
                <a:solidFill>
                  <a:schemeClr val="dk1"/>
                </a:solidFill>
                <a:latin typeface="Times New Roman"/>
                <a:ea typeface="Times New Roman"/>
                <a:cs typeface="Times New Roman"/>
                <a:sym typeface="Times New Roman"/>
              </a:rPr>
              <a:t>Reference Books:</a:t>
            </a:r>
            <a:endParaRPr b="1" i="0" sz="1200" u="none" cap="none" strike="noStrike">
              <a:solidFill>
                <a:schemeClr val="dk1"/>
              </a:solidFill>
              <a:latin typeface="Times New Roman"/>
              <a:ea typeface="Times New Roman"/>
              <a:cs typeface="Times New Roman"/>
              <a:sym typeface="Times New Roman"/>
            </a:endParaRPr>
          </a:p>
          <a:p>
            <a:pPr indent="-304800" lvl="0" marL="457200" marR="0" rtl="0" algn="l">
              <a:lnSpc>
                <a:spcPct val="100000"/>
              </a:lnSpc>
              <a:spcBef>
                <a:spcPts val="0"/>
              </a:spcBef>
              <a:spcAft>
                <a:spcPts val="0"/>
              </a:spcAft>
              <a:buClr>
                <a:schemeClr val="dk1"/>
              </a:buClr>
              <a:buSzPts val="1200"/>
              <a:buFont typeface="Times New Roman"/>
              <a:buAutoNum type="arabicPeriod"/>
            </a:pPr>
            <a:r>
              <a:rPr b="0" i="0" lang="en-US" sz="1200" u="none" cap="none" strike="noStrike">
                <a:solidFill>
                  <a:schemeClr val="dk1"/>
                </a:solidFill>
                <a:latin typeface="Times New Roman"/>
                <a:ea typeface="Times New Roman"/>
                <a:cs typeface="Times New Roman"/>
                <a:sym typeface="Times New Roman"/>
              </a:rPr>
              <a:t>James F. Kurose and Keith W Ross ‘Computer Networking, A Top-Down Approach’, 5th Edition, Pearson Education, ISBN- 978-81-317-9054-0</a:t>
            </a:r>
            <a:endParaRPr b="0" i="0" sz="1200" u="none" cap="none" strike="noStrike">
              <a:solidFill>
                <a:schemeClr val="dk1"/>
              </a:solidFill>
              <a:latin typeface="Times New Roman"/>
              <a:ea typeface="Times New Roman"/>
              <a:cs typeface="Times New Roman"/>
              <a:sym typeface="Times New Roman"/>
            </a:endParaRPr>
          </a:p>
          <a:p>
            <a:pPr indent="-304800" lvl="0" marL="457200" marR="0" rtl="0" algn="l">
              <a:lnSpc>
                <a:spcPct val="100000"/>
              </a:lnSpc>
              <a:spcBef>
                <a:spcPts val="0"/>
              </a:spcBef>
              <a:spcAft>
                <a:spcPts val="0"/>
              </a:spcAft>
              <a:buClr>
                <a:schemeClr val="dk1"/>
              </a:buClr>
              <a:buSzPts val="1200"/>
              <a:buFont typeface="Times New Roman"/>
              <a:buAutoNum type="arabicPeriod"/>
            </a:pPr>
            <a:r>
              <a:rPr b="0" i="0" lang="en-US" sz="1200" u="none" cap="none" strike="noStrike">
                <a:solidFill>
                  <a:schemeClr val="dk1"/>
                </a:solidFill>
                <a:latin typeface="Times New Roman"/>
                <a:ea typeface="Times New Roman"/>
                <a:cs typeface="Times New Roman"/>
                <a:sym typeface="Times New Roman"/>
              </a:rPr>
              <a:t>W. Richard Stevens, Unix Network Programming, The Sockets Networking API, Vol 1, 3rd Edition, PHI Learning Pvt. Ltd.</a:t>
            </a:r>
            <a:endParaRPr b="0" i="0" sz="12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200"/>
              <a:buFont typeface="Arial"/>
              <a:buNone/>
            </a:pPr>
            <a:r>
              <a:rPr b="1" i="0" lang="en-US" sz="1200" u="none" cap="none" strike="noStrike">
                <a:solidFill>
                  <a:schemeClr val="dk1"/>
                </a:solidFill>
                <a:latin typeface="Times New Roman"/>
                <a:ea typeface="Times New Roman"/>
                <a:cs typeface="Times New Roman"/>
                <a:sym typeface="Times New Roman"/>
              </a:rPr>
              <a:t>Supplementary Reading:</a:t>
            </a:r>
            <a:endParaRPr b="1" i="0" sz="1200" u="none" cap="none" strike="noStrike">
              <a:solidFill>
                <a:schemeClr val="dk1"/>
              </a:solidFill>
              <a:latin typeface="Times New Roman"/>
              <a:ea typeface="Times New Roman"/>
              <a:cs typeface="Times New Roman"/>
              <a:sym typeface="Times New Roman"/>
            </a:endParaRPr>
          </a:p>
          <a:p>
            <a:pPr indent="-304800" lvl="0" marL="457200" marR="0" rtl="0" algn="l">
              <a:lnSpc>
                <a:spcPct val="100000"/>
              </a:lnSpc>
              <a:spcBef>
                <a:spcPts val="0"/>
              </a:spcBef>
              <a:spcAft>
                <a:spcPts val="0"/>
              </a:spcAft>
              <a:buClr>
                <a:schemeClr val="dk1"/>
              </a:buClr>
              <a:buSzPts val="1200"/>
              <a:buFont typeface="Times New Roman"/>
              <a:buAutoNum type="arabicPeriod"/>
            </a:pPr>
            <a:r>
              <a:rPr b="0" i="0" lang="en-US" sz="1200" u="none" cap="none" strike="noStrike">
                <a:solidFill>
                  <a:schemeClr val="dk1"/>
                </a:solidFill>
                <a:latin typeface="Times New Roman"/>
                <a:ea typeface="Times New Roman"/>
                <a:cs typeface="Times New Roman"/>
                <a:sym typeface="Times New Roman"/>
              </a:rPr>
              <a:t>William Stallings, ‘Data and Computer Communications’, 6th Edition, Prentice Hall of India Pvt.</a:t>
            </a:r>
            <a:endParaRPr b="0" i="0" sz="12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200"/>
              <a:buFont typeface="Arial"/>
              <a:buNone/>
            </a:pPr>
            <a:r>
              <a:rPr b="1" i="0" lang="en-US" sz="1200" u="none" cap="none" strike="noStrike">
                <a:solidFill>
                  <a:schemeClr val="dk1"/>
                </a:solidFill>
                <a:latin typeface="Times New Roman"/>
                <a:ea typeface="Times New Roman"/>
                <a:cs typeface="Times New Roman"/>
                <a:sym typeface="Times New Roman"/>
              </a:rPr>
              <a:t>Web Resources:</a:t>
            </a:r>
            <a:endParaRPr b="1" i="0" sz="1200" u="none" cap="none" strike="noStrike">
              <a:solidFill>
                <a:schemeClr val="dk1"/>
              </a:solidFill>
              <a:latin typeface="Times New Roman"/>
              <a:ea typeface="Times New Roman"/>
              <a:cs typeface="Times New Roman"/>
              <a:sym typeface="Times New Roman"/>
            </a:endParaRPr>
          </a:p>
          <a:p>
            <a:pPr indent="-304800" lvl="0" marL="457200" marR="0" rtl="0" algn="l">
              <a:lnSpc>
                <a:spcPct val="100000"/>
              </a:lnSpc>
              <a:spcBef>
                <a:spcPts val="0"/>
              </a:spcBef>
              <a:spcAft>
                <a:spcPts val="0"/>
              </a:spcAft>
              <a:buClr>
                <a:schemeClr val="dk1"/>
              </a:buClr>
              <a:buSzPts val="1200"/>
              <a:buFont typeface="Times New Roman"/>
              <a:buAutoNum type="arabicPeriod"/>
            </a:pPr>
            <a:r>
              <a:rPr b="0" i="0" lang="en-US" sz="1200" u="sng" cap="none" strike="noStrike">
                <a:solidFill>
                  <a:srgbClr val="1155CC"/>
                </a:solidFill>
                <a:latin typeface="Times New Roman"/>
                <a:ea typeface="Times New Roman"/>
                <a:cs typeface="Times New Roman"/>
                <a:sym typeface="Times New Roman"/>
                <a:hlinkClick r:id="rId3">
                  <a:extLst>
                    <a:ext uri="{A12FA001-AC4F-418D-AE19-62706E023703}">
                      <ahyp:hlinkClr val="tx"/>
                    </a:ext>
                  </a:extLst>
                </a:hlinkClick>
              </a:rPr>
              <a:t>https://nptel.ac.in/courses/106/105/106105080/</a:t>
            </a:r>
            <a:endParaRPr b="0" i="0" sz="1200" u="sng" cap="none" strike="noStrike">
              <a:solidFill>
                <a:srgbClr val="1155CC"/>
              </a:solidFill>
              <a:latin typeface="Times New Roman"/>
              <a:ea typeface="Times New Roman"/>
              <a:cs typeface="Times New Roman"/>
              <a:sym typeface="Times New Roman"/>
            </a:endParaRPr>
          </a:p>
          <a:p>
            <a:pPr indent="-304800" lvl="0" marL="457200" marR="0" rtl="0" algn="l">
              <a:lnSpc>
                <a:spcPct val="100000"/>
              </a:lnSpc>
              <a:spcBef>
                <a:spcPts val="0"/>
              </a:spcBef>
              <a:spcAft>
                <a:spcPts val="0"/>
              </a:spcAft>
              <a:buClr>
                <a:schemeClr val="dk1"/>
              </a:buClr>
              <a:buSzPts val="1200"/>
              <a:buFont typeface="Times New Roman"/>
              <a:buAutoNum type="arabicPeriod"/>
            </a:pPr>
            <a:r>
              <a:rPr b="0" i="0" lang="en-US" sz="1200" u="sng" cap="none" strike="noStrike">
                <a:solidFill>
                  <a:srgbClr val="1155CC"/>
                </a:solidFill>
                <a:latin typeface="Times New Roman"/>
                <a:ea typeface="Times New Roman"/>
                <a:cs typeface="Times New Roman"/>
                <a:sym typeface="Times New Roman"/>
                <a:hlinkClick r:id="rId4">
                  <a:extLst>
                    <a:ext uri="{A12FA001-AC4F-418D-AE19-62706E023703}">
                      <ahyp:hlinkClr val="tx"/>
                    </a:ext>
                  </a:extLst>
                </a:hlinkClick>
              </a:rPr>
              <a:t>https://nptel.ac.in/courses/106/106/106106091/</a:t>
            </a:r>
            <a:endParaRPr b="0" i="0" sz="1200" u="sng" cap="none" strike="noStrike">
              <a:solidFill>
                <a:srgbClr val="1155CC"/>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200"/>
              <a:buFont typeface="Arial"/>
              <a:buNone/>
            </a:pPr>
            <a:r>
              <a:rPr b="1" i="0" lang="en-US" sz="1200" u="none" cap="none" strike="noStrike">
                <a:solidFill>
                  <a:schemeClr val="dk1"/>
                </a:solidFill>
                <a:latin typeface="Times New Roman"/>
                <a:ea typeface="Times New Roman"/>
                <a:cs typeface="Times New Roman"/>
                <a:sym typeface="Times New Roman"/>
              </a:rPr>
              <a:t>Web links:</a:t>
            </a:r>
            <a:endParaRPr b="1" i="0" sz="1200" u="none" cap="none" strike="noStrike">
              <a:solidFill>
                <a:schemeClr val="dk1"/>
              </a:solidFill>
              <a:latin typeface="Times New Roman"/>
              <a:ea typeface="Times New Roman"/>
              <a:cs typeface="Times New Roman"/>
              <a:sym typeface="Times New Roman"/>
            </a:endParaRPr>
          </a:p>
          <a:p>
            <a:pPr indent="-304800" lvl="0" marL="457200" marR="0" rtl="0" algn="l">
              <a:lnSpc>
                <a:spcPct val="100000"/>
              </a:lnSpc>
              <a:spcBef>
                <a:spcPts val="0"/>
              </a:spcBef>
              <a:spcAft>
                <a:spcPts val="0"/>
              </a:spcAft>
              <a:buClr>
                <a:schemeClr val="dk1"/>
              </a:buClr>
              <a:buSzPts val="1200"/>
              <a:buFont typeface="Times New Roman"/>
              <a:buAutoNum type="arabicPeriod"/>
            </a:pPr>
            <a:r>
              <a:rPr b="0" i="0" lang="en-US" sz="1200" u="sng" cap="none" strike="noStrike">
                <a:solidFill>
                  <a:srgbClr val="1155CC"/>
                </a:solidFill>
                <a:latin typeface="Times New Roman"/>
                <a:ea typeface="Times New Roman"/>
                <a:cs typeface="Times New Roman"/>
                <a:sym typeface="Times New Roman"/>
                <a:hlinkClick r:id="rId5">
                  <a:extLst>
                    <a:ext uri="{A12FA001-AC4F-418D-AE19-62706E023703}">
                      <ahyp:hlinkClr val="tx"/>
                    </a:ext>
                  </a:extLst>
                </a:hlinkClick>
              </a:rPr>
              <a:t>https://nptel.ac.in/courses/106/105/106105081/</a:t>
            </a:r>
            <a:endParaRPr b="0" i="0" sz="1200" u="sng" cap="none" strike="noStrike">
              <a:solidFill>
                <a:srgbClr val="1155CC"/>
              </a:solidFill>
              <a:latin typeface="Times New Roman"/>
              <a:ea typeface="Times New Roman"/>
              <a:cs typeface="Times New Roman"/>
              <a:sym typeface="Times New Roman"/>
            </a:endParaRPr>
          </a:p>
          <a:p>
            <a:pPr indent="-304800" lvl="0" marL="457200" marR="0" rtl="0" algn="l">
              <a:lnSpc>
                <a:spcPct val="100000"/>
              </a:lnSpc>
              <a:spcBef>
                <a:spcPts val="0"/>
              </a:spcBef>
              <a:spcAft>
                <a:spcPts val="0"/>
              </a:spcAft>
              <a:buClr>
                <a:schemeClr val="dk1"/>
              </a:buClr>
              <a:buSzPts val="1200"/>
              <a:buFont typeface="Times New Roman"/>
              <a:buAutoNum type="arabicPeriod"/>
            </a:pPr>
            <a:r>
              <a:rPr b="0" i="0" lang="en-US" sz="1200" u="sng" cap="none" strike="noStrike">
                <a:solidFill>
                  <a:srgbClr val="1155CC"/>
                </a:solidFill>
                <a:latin typeface="Times New Roman"/>
                <a:ea typeface="Times New Roman"/>
                <a:cs typeface="Times New Roman"/>
                <a:sym typeface="Times New Roman"/>
                <a:hlinkClick r:id="rId6">
                  <a:extLst>
                    <a:ext uri="{A12FA001-AC4F-418D-AE19-62706E023703}">
                      <ahyp:hlinkClr val="tx"/>
                    </a:ext>
                  </a:extLst>
                </a:hlinkClick>
              </a:rPr>
              <a:t>https://nptel.ac.in/courses/106/105/106105183/</a:t>
            </a:r>
            <a:endParaRPr b="0" i="0" sz="1200" u="sng" cap="none" strike="noStrike">
              <a:solidFill>
                <a:srgbClr val="1155CC"/>
              </a:solidFill>
              <a:latin typeface="Times New Roman"/>
              <a:ea typeface="Times New Roman"/>
              <a:cs typeface="Times New Roman"/>
              <a:sym typeface="Times New Roman"/>
            </a:endParaRPr>
          </a:p>
          <a:p>
            <a:pPr indent="-304800" lvl="0" marL="457200" marR="0" rtl="0" algn="l">
              <a:lnSpc>
                <a:spcPct val="100000"/>
              </a:lnSpc>
              <a:spcBef>
                <a:spcPts val="0"/>
              </a:spcBef>
              <a:spcAft>
                <a:spcPts val="0"/>
              </a:spcAft>
              <a:buClr>
                <a:schemeClr val="dk1"/>
              </a:buClr>
              <a:buSzPts val="1200"/>
              <a:buFont typeface="Times New Roman"/>
              <a:buAutoNum type="arabicPeriod"/>
            </a:pPr>
            <a:r>
              <a:rPr b="0" i="0" lang="en-US" sz="1200" u="sng" cap="none" strike="noStrike">
                <a:solidFill>
                  <a:srgbClr val="1155CC"/>
                </a:solidFill>
                <a:latin typeface="Times New Roman"/>
                <a:ea typeface="Times New Roman"/>
                <a:cs typeface="Times New Roman"/>
                <a:sym typeface="Times New Roman"/>
                <a:hlinkClick r:id="rId7">
                  <a:extLst>
                    <a:ext uri="{A12FA001-AC4F-418D-AE19-62706E023703}">
                      <ahyp:hlinkClr val="tx"/>
                    </a:ext>
                  </a:extLst>
                </a:hlinkClick>
              </a:rPr>
              <a:t>https://ocw.mit.edu/courses/electrical-engineering-and-computer-science/6-829-computer-networks-fall-2002/index.htm</a:t>
            </a:r>
            <a:endParaRPr b="0" i="0" sz="1200" u="sng" cap="none" strike="noStrike">
              <a:solidFill>
                <a:srgbClr val="1155CC"/>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200"/>
              <a:buFont typeface="Arial"/>
              <a:buNone/>
            </a:pPr>
            <a:r>
              <a:rPr b="1" i="0" lang="en-US" sz="1200" u="none" cap="none" strike="noStrike">
                <a:solidFill>
                  <a:schemeClr val="dk1"/>
                </a:solidFill>
                <a:latin typeface="Times New Roman"/>
                <a:ea typeface="Times New Roman"/>
                <a:cs typeface="Times New Roman"/>
                <a:sym typeface="Times New Roman"/>
              </a:rPr>
              <a:t>MOOCs:</a:t>
            </a:r>
            <a:endParaRPr b="1" i="0" sz="1200" u="none" cap="none" strike="noStrike">
              <a:solidFill>
                <a:schemeClr val="dk1"/>
              </a:solidFill>
              <a:latin typeface="Times New Roman"/>
              <a:ea typeface="Times New Roman"/>
              <a:cs typeface="Times New Roman"/>
              <a:sym typeface="Times New Roman"/>
            </a:endParaRPr>
          </a:p>
          <a:p>
            <a:pPr indent="-304800" lvl="0" marL="457200" marR="0" rtl="0" algn="l">
              <a:lnSpc>
                <a:spcPct val="100000"/>
              </a:lnSpc>
              <a:spcBef>
                <a:spcPts val="0"/>
              </a:spcBef>
              <a:spcAft>
                <a:spcPts val="0"/>
              </a:spcAft>
              <a:buClr>
                <a:schemeClr val="dk1"/>
              </a:buClr>
              <a:buSzPts val="1200"/>
              <a:buFont typeface="Times New Roman"/>
              <a:buAutoNum type="arabicPeriod"/>
            </a:pPr>
            <a:r>
              <a:rPr b="0" i="0" lang="en-US" sz="1200" u="sng" cap="none" strike="noStrike">
                <a:solidFill>
                  <a:srgbClr val="1155CC"/>
                </a:solidFill>
                <a:latin typeface="Times New Roman"/>
                <a:ea typeface="Times New Roman"/>
                <a:cs typeface="Times New Roman"/>
                <a:sym typeface="Times New Roman"/>
                <a:hlinkClick r:id="rId8">
                  <a:extLst>
                    <a:ext uri="{A12FA001-AC4F-418D-AE19-62706E023703}">
                      <ahyp:hlinkClr val="tx"/>
                    </a:ext>
                  </a:extLst>
                </a:hlinkClick>
              </a:rPr>
              <a:t>https://www.coursera.org/learn/computer-networking</a:t>
            </a:r>
            <a:endParaRPr b="0" i="0" sz="1200" u="sng" cap="none" strike="noStrike">
              <a:solidFill>
                <a:srgbClr val="1155CC"/>
              </a:solidFill>
              <a:latin typeface="Times New Roman"/>
              <a:ea typeface="Times New Roman"/>
              <a:cs typeface="Times New Roman"/>
              <a:sym typeface="Times New Roman"/>
            </a:endParaRPr>
          </a:p>
          <a:p>
            <a:pPr indent="-304800" lvl="0" marL="457200" marR="0" rtl="0" algn="l">
              <a:lnSpc>
                <a:spcPct val="100000"/>
              </a:lnSpc>
              <a:spcBef>
                <a:spcPts val="0"/>
              </a:spcBef>
              <a:spcAft>
                <a:spcPts val="0"/>
              </a:spcAft>
              <a:buClr>
                <a:schemeClr val="dk1"/>
              </a:buClr>
              <a:buSzPts val="1200"/>
              <a:buFont typeface="Times New Roman"/>
              <a:buAutoNum type="arabicPeriod"/>
            </a:pPr>
            <a:r>
              <a:rPr b="0" i="0" lang="en-US" sz="1200" u="sng" cap="none" strike="noStrike">
                <a:solidFill>
                  <a:srgbClr val="1155CC"/>
                </a:solidFill>
                <a:latin typeface="Times New Roman"/>
                <a:ea typeface="Times New Roman"/>
                <a:cs typeface="Times New Roman"/>
                <a:sym typeface="Times New Roman"/>
                <a:hlinkClick r:id="rId9">
                  <a:extLst>
                    <a:ext uri="{A12FA001-AC4F-418D-AE19-62706E023703}">
                      <ahyp:hlinkClr val="tx"/>
                    </a:ext>
                  </a:extLst>
                </a:hlinkClick>
              </a:rPr>
              <a:t>https://www.edx.org/course/introduction-to-networking?index=product&amp;queryID=0befdc538866babf2facfdc2dce06204&amp;position=1</a:t>
            </a:r>
            <a:endParaRPr b="0" i="0" sz="1200" u="none" cap="none" strike="noStrike">
              <a:solidFill>
                <a:srgbClr val="CC04A1"/>
              </a:solidFill>
              <a:latin typeface="Times New Roman"/>
              <a:ea typeface="Times New Roman"/>
              <a:cs typeface="Times New Roman"/>
              <a:sym typeface="Times New Roman"/>
            </a:endParaRPr>
          </a:p>
        </p:txBody>
      </p:sp>
      <p:sp>
        <p:nvSpPr>
          <p:cNvPr id="2740" name="Google Shape;2740;p160"/>
          <p:cNvSpPr/>
          <p:nvPr/>
        </p:nvSpPr>
        <p:spPr>
          <a:xfrm>
            <a:off x="41077" y="36119"/>
            <a:ext cx="490538" cy="589736"/>
          </a:xfrm>
          <a:prstGeom prst="rect">
            <a:avLst/>
          </a:prstGeom>
          <a:blipFill rotWithShape="1">
            <a:blip r:embed="rId10">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3300"/>
              <a:buFont typeface="Arial"/>
              <a:buNone/>
            </a:pPr>
            <a:r>
              <a:t/>
            </a:r>
            <a:endParaRPr b="0" i="0" sz="3300" u="none" cap="none" strike="noStrike">
              <a:solidFill>
                <a:schemeClr val="dk1"/>
              </a:solidFill>
              <a:latin typeface="Times New Roman"/>
              <a:ea typeface="Times New Roman"/>
              <a:cs typeface="Times New Roman"/>
              <a:sym typeface="Times New Roman"/>
            </a:endParaRPr>
          </a:p>
        </p:txBody>
      </p:sp>
      <p:cxnSp>
        <p:nvCxnSpPr>
          <p:cNvPr id="2741" name="Google Shape;2741;p160"/>
          <p:cNvCxnSpPr/>
          <p:nvPr/>
        </p:nvCxnSpPr>
        <p:spPr>
          <a:xfrm flipH="1" rot="10800000">
            <a:off x="-7737" y="611782"/>
            <a:ext cx="9144000" cy="20782"/>
          </a:xfrm>
          <a:prstGeom prst="straightConnector1">
            <a:avLst/>
          </a:prstGeom>
          <a:noFill/>
          <a:ln cap="flat" cmpd="sng" w="9525">
            <a:solidFill>
              <a:srgbClr val="00B050"/>
            </a:solidFill>
            <a:prstDash val="solid"/>
            <a:round/>
            <a:headEnd len="sm" w="sm" type="none"/>
            <a:tailEnd len="sm" w="sm" type="none"/>
          </a:ln>
        </p:spPr>
      </p:cxnSp>
      <p:sp>
        <p:nvSpPr>
          <p:cNvPr id="2742" name="Google Shape;2742;p160"/>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Times New Roman"/>
              <a:ea typeface="Times New Roman"/>
              <a:cs typeface="Times New Roman"/>
              <a:sym typeface="Times New Roman"/>
            </a:endParaRPr>
          </a:p>
        </p:txBody>
      </p:sp>
      <p:cxnSp>
        <p:nvCxnSpPr>
          <p:cNvPr id="2743" name="Google Shape;2743;p160"/>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2744" name="Google Shape;2744;p160"/>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spTree>
  </p:cSld>
  <p:clrMapOvr>
    <a:masterClrMapping/>
  </p:clrMapOvr>
</p:sld>
</file>

<file path=ppt/slides/slide1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0" name="Shape 2750"/>
        <p:cNvGrpSpPr/>
        <p:nvPr/>
      </p:nvGrpSpPr>
      <p:grpSpPr>
        <a:xfrm>
          <a:off x="0" y="0"/>
          <a:ext cx="0" cy="0"/>
          <a:chOff x="0" y="0"/>
          <a:chExt cx="0" cy="0"/>
        </a:xfrm>
      </p:grpSpPr>
      <p:sp>
        <p:nvSpPr>
          <p:cNvPr id="2751" name="Google Shape;2751;p161"/>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9/19/2022</a:t>
            </a:r>
            <a:endParaRPr b="1" sz="800">
              <a:solidFill>
                <a:schemeClr val="dk1"/>
              </a:solidFill>
              <a:latin typeface="Times New Roman"/>
              <a:ea typeface="Times New Roman"/>
              <a:cs typeface="Times New Roman"/>
              <a:sym typeface="Times New Roman"/>
            </a:endParaRPr>
          </a:p>
        </p:txBody>
      </p:sp>
      <p:sp>
        <p:nvSpPr>
          <p:cNvPr id="2752" name="Google Shape;2752;p161"/>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SY BTech         Computer Networks     Module 2    Sem 3     2022-23</a:t>
            </a:r>
            <a:endParaRPr b="1" sz="800">
              <a:solidFill>
                <a:schemeClr val="dk1"/>
              </a:solidFill>
              <a:latin typeface="Times New Roman"/>
              <a:ea typeface="Times New Roman"/>
              <a:cs typeface="Times New Roman"/>
              <a:sym typeface="Times New Roman"/>
            </a:endParaRPr>
          </a:p>
        </p:txBody>
      </p:sp>
      <p:sp>
        <p:nvSpPr>
          <p:cNvPr id="2753" name="Google Shape;2753;p161"/>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US" sz="900">
                <a:solidFill>
                  <a:srgbClr val="000000"/>
                </a:solidFill>
                <a:latin typeface="Times New Roman"/>
                <a:ea typeface="Times New Roman"/>
                <a:cs typeface="Times New Roman"/>
                <a:sym typeface="Times New Roman"/>
              </a:rPr>
              <a:t>‹#›</a:t>
            </a:fld>
            <a:endParaRPr sz="900">
              <a:solidFill>
                <a:srgbClr val="000000"/>
              </a:solidFill>
              <a:latin typeface="Times New Roman"/>
              <a:ea typeface="Times New Roman"/>
              <a:cs typeface="Times New Roman"/>
              <a:sym typeface="Times New Roman"/>
            </a:endParaRPr>
          </a:p>
        </p:txBody>
      </p:sp>
      <p:pic>
        <p:nvPicPr>
          <p:cNvPr id="2754" name="Google Shape;2754;p161"/>
          <p:cNvPicPr preferRelativeResize="0"/>
          <p:nvPr/>
        </p:nvPicPr>
        <p:blipFill rotWithShape="1">
          <a:blip r:embed="rId3">
            <a:alphaModFix/>
          </a:blip>
          <a:srcRect b="0" l="0" r="0" t="0"/>
          <a:stretch/>
        </p:blipFill>
        <p:spPr>
          <a:xfrm>
            <a:off x="41821" y="47020"/>
            <a:ext cx="952199" cy="900077"/>
          </a:xfrm>
          <a:prstGeom prst="rect">
            <a:avLst/>
          </a:prstGeom>
          <a:noFill/>
          <a:ln>
            <a:noFill/>
          </a:ln>
        </p:spPr>
      </p:pic>
      <p:sp>
        <p:nvSpPr>
          <p:cNvPr id="2755" name="Google Shape;2755;p161"/>
          <p:cNvSpPr/>
          <p:nvPr/>
        </p:nvSpPr>
        <p:spPr>
          <a:xfrm>
            <a:off x="994025" y="1079050"/>
            <a:ext cx="6978000" cy="1342800"/>
          </a:xfrm>
          <a:prstGeom prst="ellipseRibbon2">
            <a:avLst>
              <a:gd fmla="val 25000" name="adj1"/>
              <a:gd fmla="val 50000" name="adj2"/>
              <a:gd fmla="val 12500" name="adj3"/>
            </a:avLst>
          </a:prstGeom>
          <a:solidFill>
            <a:schemeClr val="lt2"/>
          </a:solidFill>
          <a:ln cap="flat" cmpd="sng" w="9525">
            <a:solidFill>
              <a:schemeClr val="dk2"/>
            </a:solidFill>
            <a:prstDash val="solid"/>
            <a:round/>
            <a:headEnd len="sm" w="sm" type="none"/>
            <a:tailEnd len="sm" w="sm" type="none"/>
          </a:ln>
          <a:effectLst>
            <a:outerShdw blurRad="442913" rotWithShape="0" algn="bl" dist="95250">
              <a:srgbClr val="000000">
                <a:alpha val="38823"/>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700"/>
              <a:buFont typeface="Arial"/>
              <a:buNone/>
            </a:pPr>
            <a:r>
              <a:rPr b="1" i="0" lang="en-US" sz="3700" u="none" cap="none" strike="noStrike">
                <a:solidFill>
                  <a:srgbClr val="000000"/>
                </a:solidFill>
                <a:latin typeface="Times New Roman"/>
                <a:ea typeface="Times New Roman"/>
                <a:cs typeface="Times New Roman"/>
                <a:sym typeface="Times New Roman"/>
              </a:rPr>
              <a:t>Thank You</a:t>
            </a:r>
            <a:endParaRPr b="1" i="0" sz="3700" u="none" cap="none" strike="noStrike">
              <a:solidFill>
                <a:srgbClr val="000000"/>
              </a:solidFill>
              <a:latin typeface="Times New Roman"/>
              <a:ea typeface="Times New Roman"/>
              <a:cs typeface="Times New Roman"/>
              <a:sym typeface="Times New Roman"/>
            </a:endParaRPr>
          </a:p>
        </p:txBody>
      </p:sp>
      <p:sp>
        <p:nvSpPr>
          <p:cNvPr id="2756" name="Google Shape;2756;p161"/>
          <p:cNvSpPr/>
          <p:nvPr/>
        </p:nvSpPr>
        <p:spPr>
          <a:xfrm>
            <a:off x="2829525" y="2529775"/>
            <a:ext cx="3417000" cy="8154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700"/>
              <a:buFont typeface="Arial"/>
              <a:buNone/>
            </a:pPr>
            <a:r>
              <a:rPr b="0" i="0" lang="en-US" sz="3700" u="none" cap="none" strike="noStrike">
                <a:solidFill>
                  <a:srgbClr val="000000"/>
                </a:solidFill>
                <a:latin typeface="Times New Roman"/>
                <a:ea typeface="Times New Roman"/>
                <a:cs typeface="Times New Roman"/>
                <a:sym typeface="Times New Roman"/>
              </a:rPr>
              <a:t>Any Questions</a:t>
            </a:r>
            <a:endParaRPr b="0" i="0" sz="3700" u="none" cap="none" strike="noStrike">
              <a:solidFill>
                <a:srgbClr val="000000"/>
              </a:solidFill>
              <a:latin typeface="Times New Roman"/>
              <a:ea typeface="Times New Roman"/>
              <a:cs typeface="Times New Roman"/>
              <a:sym typeface="Times New Roman"/>
            </a:endParaRPr>
          </a:p>
        </p:txBody>
      </p:sp>
    </p:spTree>
  </p:cSld>
  <p:clrMapOvr>
    <a:masterClrMapping/>
  </p:clrMapOvr>
</p:sld>
</file>

<file path=ppt/slides/slide1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0" name="Shape 2760"/>
        <p:cNvGrpSpPr/>
        <p:nvPr/>
      </p:nvGrpSpPr>
      <p:grpSpPr>
        <a:xfrm>
          <a:off x="0" y="0"/>
          <a:ext cx="0" cy="0"/>
          <a:chOff x="0" y="0"/>
          <a:chExt cx="0" cy="0"/>
        </a:xfrm>
      </p:grpSpPr>
      <p:sp>
        <p:nvSpPr>
          <p:cNvPr id="2761" name="Google Shape;2761;p162"/>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lang="en-US"/>
              <a:t>9/19/2022</a:t>
            </a:r>
            <a:endParaRPr/>
          </a:p>
        </p:txBody>
      </p:sp>
      <p:sp>
        <p:nvSpPr>
          <p:cNvPr id="2762" name="Google Shape;2762;p162"/>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lang="en-US"/>
              <a:t>SY BTech         Computer Networks     Module 2    Sem 3     2022-23</a:t>
            </a:r>
            <a:endParaRPr/>
          </a:p>
        </p:txBody>
      </p:sp>
      <p:sp>
        <p:nvSpPr>
          <p:cNvPr id="2763" name="Google Shape;2763;p162"/>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800"/>
              <a:buNone/>
            </a:pPr>
            <a:fld id="{00000000-1234-1234-1234-123412341234}" type="slidenum">
              <a:rPr lang="en-US"/>
              <a:t>‹#›</a:t>
            </a:fld>
            <a:endParaRPr/>
          </a:p>
        </p:txBody>
      </p:sp>
      <p:pic>
        <p:nvPicPr>
          <p:cNvPr id="2764" name="Google Shape;2764;p162"/>
          <p:cNvPicPr preferRelativeResize="0"/>
          <p:nvPr/>
        </p:nvPicPr>
        <p:blipFill rotWithShape="1">
          <a:blip r:embed="rId3">
            <a:alphaModFix/>
          </a:blip>
          <a:srcRect b="0" l="0" r="0" t="0"/>
          <a:stretch/>
        </p:blipFill>
        <p:spPr>
          <a:xfrm>
            <a:off x="202353" y="1111045"/>
            <a:ext cx="9075253" cy="3617759"/>
          </a:xfrm>
          <a:prstGeom prst="rect">
            <a:avLst/>
          </a:prstGeom>
          <a:noFill/>
          <a:ln>
            <a:noFill/>
          </a:ln>
        </p:spPr>
      </p:pic>
      <p:sp>
        <p:nvSpPr>
          <p:cNvPr id="2765" name="Google Shape;2765;p162"/>
          <p:cNvSpPr/>
          <p:nvPr/>
        </p:nvSpPr>
        <p:spPr>
          <a:xfrm>
            <a:off x="481699" y="268198"/>
            <a:ext cx="7592143"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800" u="none" cap="none" strike="noStrike">
                <a:solidFill>
                  <a:srgbClr val="002060"/>
                </a:solidFill>
                <a:latin typeface="Times New Roman"/>
                <a:ea typeface="Times New Roman"/>
                <a:cs typeface="Times New Roman"/>
                <a:sym typeface="Times New Roman"/>
              </a:rPr>
              <a:t>MAC Address is also called as Ethernet Address</a:t>
            </a:r>
            <a:endParaRPr b="0" i="0" sz="2800" u="none" cap="none" strike="noStrike">
              <a:solidFill>
                <a:srgbClr val="000000"/>
              </a:solidFill>
              <a:latin typeface="Arial"/>
              <a:ea typeface="Arial"/>
              <a:cs typeface="Arial"/>
              <a:sym typeface="Arial"/>
            </a:endParaRPr>
          </a:p>
        </p:txBody>
      </p:sp>
    </p:spTree>
  </p:cSld>
  <p:clrMapOvr>
    <a:masterClrMapping/>
  </p:clrMapOvr>
</p:sld>
</file>

<file path=ppt/slides/slide1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1" name="Shape 2771"/>
        <p:cNvGrpSpPr/>
        <p:nvPr/>
      </p:nvGrpSpPr>
      <p:grpSpPr>
        <a:xfrm>
          <a:off x="0" y="0"/>
          <a:ext cx="0" cy="0"/>
          <a:chOff x="0" y="0"/>
          <a:chExt cx="0" cy="0"/>
        </a:xfrm>
      </p:grpSpPr>
      <p:sp>
        <p:nvSpPr>
          <p:cNvPr id="2772" name="Google Shape;2772;p163"/>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9/19/2022</a:t>
            </a:r>
            <a:endParaRPr b="1" sz="800">
              <a:solidFill>
                <a:schemeClr val="dk1"/>
              </a:solidFill>
              <a:latin typeface="Times New Roman"/>
              <a:ea typeface="Times New Roman"/>
              <a:cs typeface="Times New Roman"/>
              <a:sym typeface="Times New Roman"/>
            </a:endParaRPr>
          </a:p>
        </p:txBody>
      </p:sp>
      <p:sp>
        <p:nvSpPr>
          <p:cNvPr id="2773" name="Google Shape;2773;p163"/>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SY BTech         Computer Networks     Module 2    Sem 3     2022-23</a:t>
            </a:r>
            <a:endParaRPr b="1" sz="800">
              <a:solidFill>
                <a:schemeClr val="dk1"/>
              </a:solidFill>
              <a:latin typeface="Times New Roman"/>
              <a:ea typeface="Times New Roman"/>
              <a:cs typeface="Times New Roman"/>
              <a:sym typeface="Times New Roman"/>
            </a:endParaRPr>
          </a:p>
        </p:txBody>
      </p:sp>
      <p:sp>
        <p:nvSpPr>
          <p:cNvPr id="2774" name="Google Shape;2774;p163"/>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US" sz="900">
                <a:solidFill>
                  <a:schemeClr val="dk1"/>
                </a:solidFill>
                <a:latin typeface="Times New Roman"/>
                <a:ea typeface="Times New Roman"/>
                <a:cs typeface="Times New Roman"/>
                <a:sym typeface="Times New Roman"/>
              </a:rPr>
              <a:t>‹#›</a:t>
            </a:fld>
            <a:endParaRPr sz="900">
              <a:solidFill>
                <a:schemeClr val="dk1"/>
              </a:solidFill>
              <a:latin typeface="Times New Roman"/>
              <a:ea typeface="Times New Roman"/>
              <a:cs typeface="Times New Roman"/>
              <a:sym typeface="Times New Roman"/>
            </a:endParaRPr>
          </a:p>
        </p:txBody>
      </p:sp>
      <p:sp>
        <p:nvSpPr>
          <p:cNvPr id="2775" name="Google Shape;2775;p163"/>
          <p:cNvSpPr txBox="1"/>
          <p:nvPr>
            <p:ph idx="4294967295" type="title"/>
          </p:nvPr>
        </p:nvSpPr>
        <p:spPr>
          <a:xfrm>
            <a:off x="2544763" y="465138"/>
            <a:ext cx="6599237" cy="4699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Clr>
                <a:srgbClr val="002060"/>
              </a:buClr>
              <a:buSzPts val="3200"/>
              <a:buNone/>
            </a:pPr>
            <a:r>
              <a:rPr b="1" lang="en-US" sz="3200">
                <a:solidFill>
                  <a:srgbClr val="002060"/>
                </a:solidFill>
                <a:latin typeface="Times New Roman"/>
                <a:ea typeface="Times New Roman"/>
                <a:cs typeface="Times New Roman"/>
                <a:sym typeface="Times New Roman"/>
              </a:rPr>
              <a:t>Network Layer</a:t>
            </a:r>
            <a:endParaRPr>
              <a:latin typeface="Times New Roman"/>
              <a:ea typeface="Times New Roman"/>
              <a:cs typeface="Times New Roman"/>
              <a:sym typeface="Times New Roman"/>
            </a:endParaRPr>
          </a:p>
        </p:txBody>
      </p:sp>
      <p:sp>
        <p:nvSpPr>
          <p:cNvPr id="2776" name="Google Shape;2776;p163"/>
          <p:cNvSpPr txBox="1"/>
          <p:nvPr>
            <p:ph idx="4294967295" type="body"/>
          </p:nvPr>
        </p:nvSpPr>
        <p:spPr>
          <a:xfrm>
            <a:off x="0" y="1290638"/>
            <a:ext cx="8139113" cy="2662237"/>
          </a:xfrm>
          <a:prstGeom prst="rect">
            <a:avLst/>
          </a:prstGeom>
          <a:noFill/>
          <a:ln>
            <a:noFill/>
          </a:ln>
        </p:spPr>
        <p:txBody>
          <a:bodyPr anchorCtr="0" anchor="t" bIns="34275" lIns="0" spcFirstLastPara="1" rIns="0" wrap="square" tIns="34275">
            <a:noAutofit/>
          </a:bodyPr>
          <a:lstStyle/>
          <a:p>
            <a:pPr indent="-323850" lvl="0" marL="457200" rtl="0" algn="l">
              <a:lnSpc>
                <a:spcPct val="90000"/>
              </a:lnSpc>
              <a:spcBef>
                <a:spcPts val="900"/>
              </a:spcBef>
              <a:spcAft>
                <a:spcPts val="0"/>
              </a:spcAft>
              <a:buSzPts val="1500"/>
              <a:buChar char=" "/>
            </a:pPr>
            <a:r>
              <a:rPr lang="en-US" sz="2000"/>
              <a:t>The network layer works for the </a:t>
            </a:r>
            <a:r>
              <a:rPr lang="en-US" sz="2000">
                <a:solidFill>
                  <a:srgbClr val="FF0000"/>
                </a:solidFill>
              </a:rPr>
              <a:t>transmission of data from one host to the other located in different networks. </a:t>
            </a:r>
            <a:endParaRPr sz="2000">
              <a:solidFill>
                <a:srgbClr val="FF0000"/>
              </a:solidFill>
            </a:endParaRPr>
          </a:p>
          <a:p>
            <a:pPr indent="-228600" lvl="0" marL="457200" rtl="0" algn="l">
              <a:lnSpc>
                <a:spcPct val="90000"/>
              </a:lnSpc>
              <a:spcBef>
                <a:spcPts val="900"/>
              </a:spcBef>
              <a:spcAft>
                <a:spcPts val="0"/>
              </a:spcAft>
              <a:buSzPts val="1500"/>
              <a:buNone/>
            </a:pPr>
            <a:r>
              <a:t/>
            </a:r>
            <a:endParaRPr sz="2000">
              <a:solidFill>
                <a:srgbClr val="FF0000"/>
              </a:solidFill>
            </a:endParaRPr>
          </a:p>
          <a:p>
            <a:pPr indent="-323850" lvl="0" marL="457200" rtl="0" algn="l">
              <a:lnSpc>
                <a:spcPct val="90000"/>
              </a:lnSpc>
              <a:spcBef>
                <a:spcPts val="900"/>
              </a:spcBef>
              <a:spcAft>
                <a:spcPts val="0"/>
              </a:spcAft>
              <a:buSzPts val="1500"/>
              <a:buChar char=" "/>
            </a:pPr>
            <a:r>
              <a:rPr lang="en-US" sz="2000"/>
              <a:t>It also takes care of </a:t>
            </a:r>
            <a:r>
              <a:rPr lang="en-US" sz="2000">
                <a:solidFill>
                  <a:srgbClr val="FF0000"/>
                </a:solidFill>
              </a:rPr>
              <a:t>packet routing </a:t>
            </a:r>
            <a:r>
              <a:rPr lang="en-US" sz="2000"/>
              <a:t>i.e. </a:t>
            </a:r>
            <a:r>
              <a:rPr lang="en-US" sz="2000">
                <a:solidFill>
                  <a:srgbClr val="FF0000"/>
                </a:solidFill>
              </a:rPr>
              <a:t>selection of the shortest path </a:t>
            </a:r>
            <a:r>
              <a:rPr lang="en-US" sz="2000"/>
              <a:t>to transmit the packet, from the number of routes available. </a:t>
            </a:r>
            <a:endParaRPr sz="2000"/>
          </a:p>
          <a:p>
            <a:pPr indent="-228600" lvl="0" marL="457200" rtl="0" algn="l">
              <a:lnSpc>
                <a:spcPct val="90000"/>
              </a:lnSpc>
              <a:spcBef>
                <a:spcPts val="900"/>
              </a:spcBef>
              <a:spcAft>
                <a:spcPts val="0"/>
              </a:spcAft>
              <a:buSzPts val="1500"/>
              <a:buNone/>
            </a:pPr>
            <a:r>
              <a:t/>
            </a:r>
            <a:endParaRPr sz="2000"/>
          </a:p>
          <a:p>
            <a:pPr indent="-323850" lvl="0" marL="457200" rtl="0" algn="l">
              <a:lnSpc>
                <a:spcPct val="90000"/>
              </a:lnSpc>
              <a:spcBef>
                <a:spcPts val="900"/>
              </a:spcBef>
              <a:spcAft>
                <a:spcPts val="0"/>
              </a:spcAft>
              <a:buSzPts val="1500"/>
              <a:buChar char=" "/>
            </a:pPr>
            <a:r>
              <a:rPr lang="en-US" sz="2000"/>
              <a:t>The </a:t>
            </a:r>
            <a:r>
              <a:rPr lang="en-US" sz="2000">
                <a:solidFill>
                  <a:srgbClr val="FF0000"/>
                </a:solidFill>
              </a:rPr>
              <a:t>sender &amp; receiver’s IP addresses are placed in the header </a:t>
            </a:r>
            <a:r>
              <a:rPr lang="en-US" sz="2000"/>
              <a:t>by the network layer. </a:t>
            </a:r>
            <a:br>
              <a:rPr lang="en-US" sz="2000"/>
            </a:br>
            <a:endParaRPr sz="2000"/>
          </a:p>
        </p:txBody>
      </p:sp>
      <p:pic>
        <p:nvPicPr>
          <p:cNvPr id="2777" name="Google Shape;2777;p163"/>
          <p:cNvPicPr preferRelativeResize="0"/>
          <p:nvPr/>
        </p:nvPicPr>
        <p:blipFill rotWithShape="1">
          <a:blip r:embed="rId3">
            <a:alphaModFix/>
          </a:blip>
          <a:srcRect b="0" l="0" r="0" t="0"/>
          <a:stretch/>
        </p:blipFill>
        <p:spPr>
          <a:xfrm>
            <a:off x="41821" y="47020"/>
            <a:ext cx="952199" cy="900077"/>
          </a:xfrm>
          <a:prstGeom prst="rect">
            <a:avLst/>
          </a:prstGeom>
          <a:noFill/>
          <a:ln>
            <a:noFill/>
          </a:ln>
        </p:spPr>
      </p:pic>
    </p:spTree>
  </p:cSld>
  <p:clrMapOvr>
    <a:masterClrMapping/>
  </p:clrMapOvr>
</p:sld>
</file>

<file path=ppt/slides/slide1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3" name="Shape 2783"/>
        <p:cNvGrpSpPr/>
        <p:nvPr/>
      </p:nvGrpSpPr>
      <p:grpSpPr>
        <a:xfrm>
          <a:off x="0" y="0"/>
          <a:ext cx="0" cy="0"/>
          <a:chOff x="0" y="0"/>
          <a:chExt cx="0" cy="0"/>
        </a:xfrm>
      </p:grpSpPr>
      <p:sp>
        <p:nvSpPr>
          <p:cNvPr id="2784" name="Google Shape;2784;p164"/>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9/19/2022</a:t>
            </a:r>
            <a:endParaRPr b="1" sz="800">
              <a:solidFill>
                <a:schemeClr val="dk1"/>
              </a:solidFill>
              <a:latin typeface="Times New Roman"/>
              <a:ea typeface="Times New Roman"/>
              <a:cs typeface="Times New Roman"/>
              <a:sym typeface="Times New Roman"/>
            </a:endParaRPr>
          </a:p>
        </p:txBody>
      </p:sp>
      <p:sp>
        <p:nvSpPr>
          <p:cNvPr id="2785" name="Google Shape;2785;p164"/>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SY BTech         Computer Networks     Module 2    Sem 3     2022-23</a:t>
            </a:r>
            <a:endParaRPr b="1" sz="800">
              <a:solidFill>
                <a:schemeClr val="dk1"/>
              </a:solidFill>
              <a:latin typeface="Times New Roman"/>
              <a:ea typeface="Times New Roman"/>
              <a:cs typeface="Times New Roman"/>
              <a:sym typeface="Times New Roman"/>
            </a:endParaRPr>
          </a:p>
        </p:txBody>
      </p:sp>
      <p:sp>
        <p:nvSpPr>
          <p:cNvPr id="2786" name="Google Shape;2786;p164"/>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US" sz="900">
                <a:solidFill>
                  <a:schemeClr val="dk1"/>
                </a:solidFill>
                <a:latin typeface="Times New Roman"/>
                <a:ea typeface="Times New Roman"/>
                <a:cs typeface="Times New Roman"/>
                <a:sym typeface="Times New Roman"/>
              </a:rPr>
              <a:t>‹#›</a:t>
            </a:fld>
            <a:endParaRPr sz="900">
              <a:solidFill>
                <a:schemeClr val="dk1"/>
              </a:solidFill>
              <a:latin typeface="Times New Roman"/>
              <a:ea typeface="Times New Roman"/>
              <a:cs typeface="Times New Roman"/>
              <a:sym typeface="Times New Roman"/>
            </a:endParaRPr>
          </a:p>
        </p:txBody>
      </p:sp>
      <p:sp>
        <p:nvSpPr>
          <p:cNvPr id="2787" name="Google Shape;2787;p164"/>
          <p:cNvSpPr txBox="1"/>
          <p:nvPr>
            <p:ph idx="4294967295" type="title"/>
          </p:nvPr>
        </p:nvSpPr>
        <p:spPr>
          <a:xfrm>
            <a:off x="2544763" y="385763"/>
            <a:ext cx="6599237" cy="4699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Clr>
                <a:srgbClr val="002060"/>
              </a:buClr>
              <a:buSzPts val="3200"/>
              <a:buNone/>
            </a:pPr>
            <a:r>
              <a:rPr b="1" lang="en-US" sz="3200">
                <a:solidFill>
                  <a:srgbClr val="002060"/>
                </a:solidFill>
                <a:latin typeface="Times New Roman"/>
                <a:ea typeface="Times New Roman"/>
                <a:cs typeface="Times New Roman"/>
                <a:sym typeface="Times New Roman"/>
              </a:rPr>
              <a:t>Functions of Network Layer</a:t>
            </a:r>
            <a:endParaRPr>
              <a:latin typeface="Times New Roman"/>
              <a:ea typeface="Times New Roman"/>
              <a:cs typeface="Times New Roman"/>
              <a:sym typeface="Times New Roman"/>
            </a:endParaRPr>
          </a:p>
        </p:txBody>
      </p:sp>
      <p:sp>
        <p:nvSpPr>
          <p:cNvPr id="2788" name="Google Shape;2788;p164"/>
          <p:cNvSpPr txBox="1"/>
          <p:nvPr>
            <p:ph idx="4294967295" type="body"/>
          </p:nvPr>
        </p:nvSpPr>
        <p:spPr>
          <a:xfrm>
            <a:off x="0" y="1033463"/>
            <a:ext cx="8139113" cy="2662237"/>
          </a:xfrm>
          <a:prstGeom prst="rect">
            <a:avLst/>
          </a:prstGeom>
          <a:noFill/>
          <a:ln>
            <a:noFill/>
          </a:ln>
        </p:spPr>
        <p:txBody>
          <a:bodyPr anchorCtr="0" anchor="t" bIns="34275" lIns="0" spcFirstLastPara="1" rIns="0" wrap="square" tIns="34275">
            <a:noAutofit/>
          </a:bodyPr>
          <a:lstStyle/>
          <a:p>
            <a:pPr indent="-323850" lvl="0" marL="457200" rtl="0" algn="l">
              <a:lnSpc>
                <a:spcPct val="90000"/>
              </a:lnSpc>
              <a:spcBef>
                <a:spcPts val="900"/>
              </a:spcBef>
              <a:spcAft>
                <a:spcPts val="0"/>
              </a:spcAft>
              <a:buSzPts val="1500"/>
              <a:buChar char=" "/>
            </a:pPr>
            <a:r>
              <a:rPr b="1" lang="en-US" sz="2400">
                <a:latin typeface="Times New Roman"/>
                <a:ea typeface="Times New Roman"/>
                <a:cs typeface="Times New Roman"/>
                <a:sym typeface="Times New Roman"/>
              </a:rPr>
              <a:t>Routing:</a:t>
            </a:r>
            <a:r>
              <a:rPr lang="en-US" sz="2400">
                <a:latin typeface="Times New Roman"/>
                <a:ea typeface="Times New Roman"/>
                <a:cs typeface="Times New Roman"/>
                <a:sym typeface="Times New Roman"/>
              </a:rPr>
              <a:t> </a:t>
            </a:r>
            <a:endParaRPr sz="2400">
              <a:latin typeface="Times New Roman"/>
              <a:ea typeface="Times New Roman"/>
              <a:cs typeface="Times New Roman"/>
              <a:sym typeface="Times New Roman"/>
            </a:endParaRPr>
          </a:p>
          <a:p>
            <a:pPr indent="-323850" lvl="0" marL="457200" rtl="0" algn="l">
              <a:lnSpc>
                <a:spcPct val="90000"/>
              </a:lnSpc>
              <a:spcBef>
                <a:spcPts val="900"/>
              </a:spcBef>
              <a:spcAft>
                <a:spcPts val="0"/>
              </a:spcAft>
              <a:buSzPts val="1500"/>
              <a:buChar char=" "/>
            </a:pPr>
            <a:r>
              <a:rPr lang="en-US" sz="1800">
                <a:latin typeface="Times New Roman"/>
                <a:ea typeface="Times New Roman"/>
                <a:cs typeface="Times New Roman"/>
                <a:sym typeface="Times New Roman"/>
              </a:rPr>
              <a:t>The network layer protocols determine </a:t>
            </a:r>
            <a:r>
              <a:rPr lang="en-US" sz="1800">
                <a:solidFill>
                  <a:srgbClr val="FF0000"/>
                </a:solidFill>
                <a:latin typeface="Times New Roman"/>
                <a:ea typeface="Times New Roman"/>
                <a:cs typeface="Times New Roman"/>
                <a:sym typeface="Times New Roman"/>
              </a:rPr>
              <a:t>which route is suitable from source to destination. </a:t>
            </a:r>
            <a:r>
              <a:rPr lang="en-US" sz="1800">
                <a:latin typeface="Times New Roman"/>
                <a:ea typeface="Times New Roman"/>
                <a:cs typeface="Times New Roman"/>
                <a:sym typeface="Times New Roman"/>
              </a:rPr>
              <a:t>This function of the network layer is known as routing.</a:t>
            </a:r>
            <a:endParaRPr/>
          </a:p>
          <a:p>
            <a:pPr indent="-323850" lvl="0" marL="457200" rtl="0" algn="l">
              <a:lnSpc>
                <a:spcPct val="90000"/>
              </a:lnSpc>
              <a:spcBef>
                <a:spcPts val="900"/>
              </a:spcBef>
              <a:spcAft>
                <a:spcPts val="0"/>
              </a:spcAft>
              <a:buSzPts val="1500"/>
              <a:buChar char=" "/>
            </a:pPr>
            <a:r>
              <a:rPr b="1" lang="en-US" sz="2000">
                <a:latin typeface="Times New Roman"/>
                <a:ea typeface="Times New Roman"/>
                <a:cs typeface="Times New Roman"/>
                <a:sym typeface="Times New Roman"/>
              </a:rPr>
              <a:t>Logical Addressing: </a:t>
            </a:r>
            <a:endParaRPr b="1" sz="2000">
              <a:latin typeface="Times New Roman"/>
              <a:ea typeface="Times New Roman"/>
              <a:cs typeface="Times New Roman"/>
              <a:sym typeface="Times New Roman"/>
            </a:endParaRPr>
          </a:p>
          <a:p>
            <a:pPr indent="-323850" lvl="0" marL="457200" rtl="0" algn="l">
              <a:lnSpc>
                <a:spcPct val="90000"/>
              </a:lnSpc>
              <a:spcBef>
                <a:spcPts val="900"/>
              </a:spcBef>
              <a:spcAft>
                <a:spcPts val="0"/>
              </a:spcAft>
              <a:buSzPts val="1500"/>
              <a:buFont typeface="Arial"/>
              <a:buChar char="•"/>
            </a:pPr>
            <a:r>
              <a:rPr lang="en-US" sz="1800">
                <a:latin typeface="Times New Roman"/>
                <a:ea typeface="Times New Roman"/>
                <a:cs typeface="Times New Roman"/>
                <a:sym typeface="Times New Roman"/>
              </a:rPr>
              <a:t>In order </a:t>
            </a:r>
            <a:r>
              <a:rPr lang="en-US" sz="1800">
                <a:solidFill>
                  <a:srgbClr val="FF0000"/>
                </a:solidFill>
                <a:latin typeface="Times New Roman"/>
                <a:ea typeface="Times New Roman"/>
                <a:cs typeface="Times New Roman"/>
                <a:sym typeface="Times New Roman"/>
              </a:rPr>
              <a:t>to identify each device on internetwork</a:t>
            </a:r>
            <a:r>
              <a:rPr lang="en-US" sz="1800">
                <a:latin typeface="Times New Roman"/>
                <a:ea typeface="Times New Roman"/>
                <a:cs typeface="Times New Roman"/>
                <a:sym typeface="Times New Roman"/>
              </a:rPr>
              <a:t> uniquely, the network layer defines an </a:t>
            </a:r>
            <a:r>
              <a:rPr lang="en-US" sz="1800">
                <a:solidFill>
                  <a:srgbClr val="FF0000"/>
                </a:solidFill>
                <a:latin typeface="Times New Roman"/>
                <a:ea typeface="Times New Roman"/>
                <a:cs typeface="Times New Roman"/>
                <a:sym typeface="Times New Roman"/>
              </a:rPr>
              <a:t>addressing scheme</a:t>
            </a:r>
            <a:r>
              <a:rPr lang="en-US" sz="1800">
                <a:latin typeface="Times New Roman"/>
                <a:ea typeface="Times New Roman"/>
                <a:cs typeface="Times New Roman"/>
                <a:sym typeface="Times New Roman"/>
              </a:rPr>
              <a:t>. </a:t>
            </a:r>
            <a:endParaRPr sz="1800">
              <a:latin typeface="Times New Roman"/>
              <a:ea typeface="Times New Roman"/>
              <a:cs typeface="Times New Roman"/>
              <a:sym typeface="Times New Roman"/>
            </a:endParaRPr>
          </a:p>
          <a:p>
            <a:pPr indent="-323850" lvl="0" marL="457200" rtl="0" algn="l">
              <a:lnSpc>
                <a:spcPct val="90000"/>
              </a:lnSpc>
              <a:spcBef>
                <a:spcPts val="900"/>
              </a:spcBef>
              <a:spcAft>
                <a:spcPts val="0"/>
              </a:spcAft>
              <a:buSzPts val="1500"/>
              <a:buFont typeface="Arial"/>
              <a:buChar char="•"/>
            </a:pPr>
            <a:r>
              <a:rPr lang="en-US" sz="1800">
                <a:latin typeface="Times New Roman"/>
                <a:ea typeface="Times New Roman"/>
                <a:cs typeface="Times New Roman"/>
                <a:sym typeface="Times New Roman"/>
              </a:rPr>
              <a:t>The sender &amp; receiver’s IP addresses are placed in the header by the network layer. Such an address distinguishes each device uniquely and universally.</a:t>
            </a:r>
            <a:endParaRPr/>
          </a:p>
          <a:p>
            <a:pPr indent="-323850" lvl="0" marL="457200" rtl="0" algn="l">
              <a:lnSpc>
                <a:spcPct val="100000"/>
              </a:lnSpc>
              <a:spcBef>
                <a:spcPts val="900"/>
              </a:spcBef>
              <a:spcAft>
                <a:spcPts val="0"/>
              </a:spcAft>
              <a:buSzPts val="1500"/>
              <a:buChar char=" "/>
            </a:pPr>
            <a:r>
              <a:rPr i="1" lang="en-US" sz="1600">
                <a:solidFill>
                  <a:srgbClr val="00B050"/>
                </a:solidFill>
                <a:latin typeface="Times New Roman"/>
                <a:ea typeface="Times New Roman"/>
                <a:cs typeface="Times New Roman"/>
                <a:sym typeface="Times New Roman"/>
              </a:rPr>
              <a:t>Segment </a:t>
            </a:r>
            <a:r>
              <a:rPr lang="en-US" sz="1600">
                <a:solidFill>
                  <a:srgbClr val="00B050"/>
                </a:solidFill>
                <a:latin typeface="Times New Roman"/>
                <a:ea typeface="Times New Roman"/>
                <a:cs typeface="Times New Roman"/>
                <a:sym typeface="Times New Roman"/>
              </a:rPr>
              <a:t>in Network layer is referred to as </a:t>
            </a:r>
            <a:r>
              <a:rPr b="1" lang="en-US" sz="1600">
                <a:solidFill>
                  <a:srgbClr val="FF0000"/>
                </a:solidFill>
                <a:latin typeface="Times New Roman"/>
                <a:ea typeface="Times New Roman"/>
                <a:cs typeface="Times New Roman"/>
                <a:sym typeface="Times New Roman"/>
              </a:rPr>
              <a:t>Packet</a:t>
            </a:r>
            <a:r>
              <a:rPr lang="en-US" sz="1600">
                <a:solidFill>
                  <a:srgbClr val="00B050"/>
                </a:solidFill>
                <a:latin typeface="Times New Roman"/>
                <a:ea typeface="Times New Roman"/>
                <a:cs typeface="Times New Roman"/>
                <a:sym typeface="Times New Roman"/>
              </a:rPr>
              <a:t>. Network layer is implemented by networking devices such as </a:t>
            </a:r>
            <a:r>
              <a:rPr b="1" lang="en-US" sz="1600">
                <a:solidFill>
                  <a:srgbClr val="FF0000"/>
                </a:solidFill>
                <a:latin typeface="Times New Roman"/>
                <a:ea typeface="Times New Roman"/>
                <a:cs typeface="Times New Roman"/>
                <a:sym typeface="Times New Roman"/>
              </a:rPr>
              <a:t>routers</a:t>
            </a:r>
            <a:r>
              <a:rPr lang="en-US" sz="1600">
                <a:solidFill>
                  <a:srgbClr val="00B050"/>
                </a:solidFill>
                <a:latin typeface="Times New Roman"/>
                <a:ea typeface="Times New Roman"/>
                <a:cs typeface="Times New Roman"/>
                <a:sym typeface="Times New Roman"/>
              </a:rPr>
              <a:t>.  </a:t>
            </a:r>
            <a:endParaRPr/>
          </a:p>
        </p:txBody>
      </p:sp>
      <p:pic>
        <p:nvPicPr>
          <p:cNvPr id="2789" name="Google Shape;2789;p164"/>
          <p:cNvPicPr preferRelativeResize="0"/>
          <p:nvPr/>
        </p:nvPicPr>
        <p:blipFill rotWithShape="1">
          <a:blip r:embed="rId3">
            <a:alphaModFix/>
          </a:blip>
          <a:srcRect b="0" l="0" r="0" t="0"/>
          <a:stretch/>
        </p:blipFill>
        <p:spPr>
          <a:xfrm>
            <a:off x="41821" y="47020"/>
            <a:ext cx="952199" cy="900077"/>
          </a:xfrm>
          <a:prstGeom prst="rect">
            <a:avLst/>
          </a:prstGeom>
          <a:noFill/>
          <a:ln>
            <a:noFill/>
          </a:ln>
        </p:spPr>
      </p:pic>
    </p:spTree>
  </p:cSld>
  <p:clrMapOvr>
    <a:masterClrMapping/>
  </p:clrMapOvr>
</p:sld>
</file>

<file path=ppt/slides/slide1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5" name="Shape 2795"/>
        <p:cNvGrpSpPr/>
        <p:nvPr/>
      </p:nvGrpSpPr>
      <p:grpSpPr>
        <a:xfrm>
          <a:off x="0" y="0"/>
          <a:ext cx="0" cy="0"/>
          <a:chOff x="0" y="0"/>
          <a:chExt cx="0" cy="0"/>
        </a:xfrm>
      </p:grpSpPr>
      <p:sp>
        <p:nvSpPr>
          <p:cNvPr id="2796" name="Google Shape;2796;p165"/>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9/19/2022</a:t>
            </a:r>
            <a:endParaRPr b="1" sz="800">
              <a:solidFill>
                <a:schemeClr val="dk1"/>
              </a:solidFill>
              <a:latin typeface="Times New Roman"/>
              <a:ea typeface="Times New Roman"/>
              <a:cs typeface="Times New Roman"/>
              <a:sym typeface="Times New Roman"/>
            </a:endParaRPr>
          </a:p>
        </p:txBody>
      </p:sp>
      <p:sp>
        <p:nvSpPr>
          <p:cNvPr id="2797" name="Google Shape;2797;p165"/>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SY BTech         Computer Networks     Module 2    Sem 3     2022-23</a:t>
            </a:r>
            <a:endParaRPr b="1" sz="800">
              <a:solidFill>
                <a:schemeClr val="dk1"/>
              </a:solidFill>
              <a:latin typeface="Times New Roman"/>
              <a:ea typeface="Times New Roman"/>
              <a:cs typeface="Times New Roman"/>
              <a:sym typeface="Times New Roman"/>
            </a:endParaRPr>
          </a:p>
        </p:txBody>
      </p:sp>
      <p:sp>
        <p:nvSpPr>
          <p:cNvPr id="2798" name="Google Shape;2798;p165"/>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US" sz="900">
                <a:solidFill>
                  <a:schemeClr val="dk1"/>
                </a:solidFill>
                <a:latin typeface="Times New Roman"/>
                <a:ea typeface="Times New Roman"/>
                <a:cs typeface="Times New Roman"/>
                <a:sym typeface="Times New Roman"/>
              </a:rPr>
              <a:t>‹#›</a:t>
            </a:fld>
            <a:endParaRPr sz="900">
              <a:solidFill>
                <a:schemeClr val="dk1"/>
              </a:solidFill>
              <a:latin typeface="Times New Roman"/>
              <a:ea typeface="Times New Roman"/>
              <a:cs typeface="Times New Roman"/>
              <a:sym typeface="Times New Roman"/>
            </a:endParaRPr>
          </a:p>
        </p:txBody>
      </p:sp>
      <p:sp>
        <p:nvSpPr>
          <p:cNvPr id="2799" name="Google Shape;2799;p165"/>
          <p:cNvSpPr txBox="1"/>
          <p:nvPr>
            <p:ph idx="4294967295" type="title"/>
          </p:nvPr>
        </p:nvSpPr>
        <p:spPr>
          <a:xfrm>
            <a:off x="2544763" y="465138"/>
            <a:ext cx="6599237" cy="4699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Clr>
                <a:srgbClr val="002060"/>
              </a:buClr>
              <a:buSzPts val="3200"/>
              <a:buNone/>
            </a:pPr>
            <a:r>
              <a:rPr b="1" lang="en-US" sz="3200">
                <a:solidFill>
                  <a:srgbClr val="002060"/>
                </a:solidFill>
                <a:latin typeface="Times New Roman"/>
                <a:ea typeface="Times New Roman"/>
                <a:cs typeface="Times New Roman"/>
                <a:sym typeface="Times New Roman"/>
              </a:rPr>
              <a:t>Transport  Layer</a:t>
            </a:r>
            <a:endParaRPr>
              <a:latin typeface="Times New Roman"/>
              <a:ea typeface="Times New Roman"/>
              <a:cs typeface="Times New Roman"/>
              <a:sym typeface="Times New Roman"/>
            </a:endParaRPr>
          </a:p>
        </p:txBody>
      </p:sp>
      <p:sp>
        <p:nvSpPr>
          <p:cNvPr id="2800" name="Google Shape;2800;p165"/>
          <p:cNvSpPr txBox="1"/>
          <p:nvPr>
            <p:ph idx="4294967295" type="body"/>
          </p:nvPr>
        </p:nvSpPr>
        <p:spPr>
          <a:xfrm>
            <a:off x="1003300" y="1231900"/>
            <a:ext cx="8140700" cy="2663825"/>
          </a:xfrm>
          <a:prstGeom prst="rect">
            <a:avLst/>
          </a:prstGeom>
          <a:noFill/>
          <a:ln>
            <a:noFill/>
          </a:ln>
        </p:spPr>
        <p:txBody>
          <a:bodyPr anchorCtr="0" anchor="t" bIns="34275" lIns="0" spcFirstLastPara="1" rIns="0" wrap="square" tIns="34275">
            <a:noAutofit/>
          </a:bodyPr>
          <a:lstStyle/>
          <a:p>
            <a:pPr indent="-323850" lvl="0" marL="457200" rtl="0" algn="l">
              <a:lnSpc>
                <a:spcPct val="100000"/>
              </a:lnSpc>
              <a:spcBef>
                <a:spcPts val="900"/>
              </a:spcBef>
              <a:spcAft>
                <a:spcPts val="0"/>
              </a:spcAft>
              <a:buSzPts val="1500"/>
              <a:buFont typeface="Noto Sans Symbols"/>
              <a:buChar char="▪"/>
            </a:pPr>
            <a:r>
              <a:rPr lang="en-US" sz="2000"/>
              <a:t>The transport layer </a:t>
            </a:r>
            <a:r>
              <a:rPr lang="en-US" sz="2000">
                <a:solidFill>
                  <a:srgbClr val="FF0000"/>
                </a:solidFill>
              </a:rPr>
              <a:t>provides services to the application layer </a:t>
            </a:r>
            <a:r>
              <a:rPr lang="en-US" sz="2000"/>
              <a:t>and </a:t>
            </a:r>
            <a:r>
              <a:rPr lang="en-US" sz="2000">
                <a:solidFill>
                  <a:srgbClr val="FF0000"/>
                </a:solidFill>
              </a:rPr>
              <a:t>takes services from the network layer. </a:t>
            </a:r>
            <a:endParaRPr sz="2000">
              <a:solidFill>
                <a:srgbClr val="FF0000"/>
              </a:solidFill>
            </a:endParaRPr>
          </a:p>
          <a:p>
            <a:pPr indent="-323850" lvl="0" marL="457200" rtl="0" algn="l">
              <a:lnSpc>
                <a:spcPct val="100000"/>
              </a:lnSpc>
              <a:spcBef>
                <a:spcPts val="900"/>
              </a:spcBef>
              <a:spcAft>
                <a:spcPts val="0"/>
              </a:spcAft>
              <a:buSzPts val="1500"/>
              <a:buFont typeface="Noto Sans Symbols"/>
              <a:buChar char="▪"/>
            </a:pPr>
            <a:r>
              <a:rPr lang="en-US" sz="2000"/>
              <a:t>The </a:t>
            </a:r>
            <a:r>
              <a:rPr lang="en-US" sz="2000">
                <a:solidFill>
                  <a:srgbClr val="FF0000"/>
                </a:solidFill>
              </a:rPr>
              <a:t>data</a:t>
            </a:r>
            <a:r>
              <a:rPr lang="en-US" sz="2000"/>
              <a:t> in the transport layer </a:t>
            </a:r>
            <a:r>
              <a:rPr lang="en-US" sz="2000">
                <a:solidFill>
                  <a:srgbClr val="FF0000"/>
                </a:solidFill>
              </a:rPr>
              <a:t>is referred </a:t>
            </a:r>
            <a:r>
              <a:rPr lang="en-US" sz="2000"/>
              <a:t>to as </a:t>
            </a:r>
            <a:r>
              <a:rPr i="1" lang="en-US" sz="2000">
                <a:solidFill>
                  <a:srgbClr val="FF0000"/>
                </a:solidFill>
              </a:rPr>
              <a:t>Segments</a:t>
            </a:r>
            <a:r>
              <a:rPr lang="en-US" sz="2000">
                <a:solidFill>
                  <a:srgbClr val="FF0000"/>
                </a:solidFill>
              </a:rPr>
              <a:t>. </a:t>
            </a:r>
            <a:endParaRPr sz="2000">
              <a:solidFill>
                <a:srgbClr val="FF0000"/>
              </a:solidFill>
            </a:endParaRPr>
          </a:p>
          <a:p>
            <a:pPr indent="-323850" lvl="0" marL="457200" rtl="0" algn="l">
              <a:lnSpc>
                <a:spcPct val="100000"/>
              </a:lnSpc>
              <a:spcBef>
                <a:spcPts val="900"/>
              </a:spcBef>
              <a:spcAft>
                <a:spcPts val="0"/>
              </a:spcAft>
              <a:buSzPts val="1500"/>
              <a:buFont typeface="Noto Sans Symbols"/>
              <a:buChar char="▪"/>
            </a:pPr>
            <a:r>
              <a:rPr lang="en-US" sz="2000"/>
              <a:t>It is </a:t>
            </a:r>
            <a:r>
              <a:rPr lang="en-US" sz="2000">
                <a:solidFill>
                  <a:srgbClr val="FF0000"/>
                </a:solidFill>
              </a:rPr>
              <a:t>responsible for the End to End Delivery </a:t>
            </a:r>
            <a:r>
              <a:rPr lang="en-US" sz="2000"/>
              <a:t>of the complete message. </a:t>
            </a:r>
            <a:endParaRPr sz="2000"/>
          </a:p>
          <a:p>
            <a:pPr indent="-323850" lvl="0" marL="457200" rtl="0" algn="l">
              <a:lnSpc>
                <a:spcPct val="100000"/>
              </a:lnSpc>
              <a:spcBef>
                <a:spcPts val="900"/>
              </a:spcBef>
              <a:spcAft>
                <a:spcPts val="0"/>
              </a:spcAft>
              <a:buSzPts val="1500"/>
              <a:buFont typeface="Noto Sans Symbols"/>
              <a:buChar char="▪"/>
            </a:pPr>
            <a:r>
              <a:rPr lang="en-US" sz="2000"/>
              <a:t>The transport layer also </a:t>
            </a:r>
            <a:r>
              <a:rPr lang="en-US" sz="2000">
                <a:solidFill>
                  <a:srgbClr val="FF0000"/>
                </a:solidFill>
              </a:rPr>
              <a:t>provides the acknowledgement </a:t>
            </a:r>
            <a:r>
              <a:rPr lang="en-US" sz="2000"/>
              <a:t>of the successful data transmission and </a:t>
            </a:r>
            <a:r>
              <a:rPr lang="en-US" sz="2000">
                <a:solidFill>
                  <a:srgbClr val="FF0000"/>
                </a:solidFill>
              </a:rPr>
              <a:t>re-transmits </a:t>
            </a:r>
            <a:r>
              <a:rPr lang="en-US" sz="2000"/>
              <a:t>the data if an error is found. </a:t>
            </a:r>
            <a:endParaRPr/>
          </a:p>
        </p:txBody>
      </p:sp>
      <p:pic>
        <p:nvPicPr>
          <p:cNvPr id="2801" name="Google Shape;2801;p165"/>
          <p:cNvPicPr preferRelativeResize="0"/>
          <p:nvPr/>
        </p:nvPicPr>
        <p:blipFill rotWithShape="1">
          <a:blip r:embed="rId3">
            <a:alphaModFix/>
          </a:blip>
          <a:srcRect b="0" l="0" r="0" t="0"/>
          <a:stretch/>
        </p:blipFill>
        <p:spPr>
          <a:xfrm>
            <a:off x="41821" y="47020"/>
            <a:ext cx="952199" cy="900077"/>
          </a:xfrm>
          <a:prstGeom prst="rect">
            <a:avLst/>
          </a:prstGeom>
          <a:noFill/>
          <a:ln>
            <a:noFill/>
          </a:ln>
        </p:spPr>
      </p:pic>
    </p:spTree>
  </p:cSld>
  <p:clrMapOvr>
    <a:masterClrMapping/>
  </p:clrMapOvr>
</p:sld>
</file>

<file path=ppt/slides/slide1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7" name="Shape 2807"/>
        <p:cNvGrpSpPr/>
        <p:nvPr/>
      </p:nvGrpSpPr>
      <p:grpSpPr>
        <a:xfrm>
          <a:off x="0" y="0"/>
          <a:ext cx="0" cy="0"/>
          <a:chOff x="0" y="0"/>
          <a:chExt cx="0" cy="0"/>
        </a:xfrm>
      </p:grpSpPr>
      <p:sp>
        <p:nvSpPr>
          <p:cNvPr id="2808" name="Google Shape;2808;p166"/>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9/19/2022</a:t>
            </a:r>
            <a:endParaRPr b="1" sz="800">
              <a:solidFill>
                <a:schemeClr val="dk1"/>
              </a:solidFill>
              <a:latin typeface="Times New Roman"/>
              <a:ea typeface="Times New Roman"/>
              <a:cs typeface="Times New Roman"/>
              <a:sym typeface="Times New Roman"/>
            </a:endParaRPr>
          </a:p>
        </p:txBody>
      </p:sp>
      <p:sp>
        <p:nvSpPr>
          <p:cNvPr id="2809" name="Google Shape;2809;p166"/>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SY BTech         Computer Networks     Module 2    Sem 3     2022-23</a:t>
            </a:r>
            <a:endParaRPr b="1" sz="800">
              <a:solidFill>
                <a:schemeClr val="dk1"/>
              </a:solidFill>
              <a:latin typeface="Times New Roman"/>
              <a:ea typeface="Times New Roman"/>
              <a:cs typeface="Times New Roman"/>
              <a:sym typeface="Times New Roman"/>
            </a:endParaRPr>
          </a:p>
        </p:txBody>
      </p:sp>
      <p:sp>
        <p:nvSpPr>
          <p:cNvPr id="2810" name="Google Shape;2810;p166"/>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US" sz="900">
                <a:solidFill>
                  <a:schemeClr val="dk1"/>
                </a:solidFill>
                <a:latin typeface="Times New Roman"/>
                <a:ea typeface="Times New Roman"/>
                <a:cs typeface="Times New Roman"/>
                <a:sym typeface="Times New Roman"/>
              </a:rPr>
              <a:t>‹#›</a:t>
            </a:fld>
            <a:endParaRPr sz="900">
              <a:solidFill>
                <a:schemeClr val="dk1"/>
              </a:solidFill>
              <a:latin typeface="Times New Roman"/>
              <a:ea typeface="Times New Roman"/>
              <a:cs typeface="Times New Roman"/>
              <a:sym typeface="Times New Roman"/>
            </a:endParaRPr>
          </a:p>
        </p:txBody>
      </p:sp>
      <p:sp>
        <p:nvSpPr>
          <p:cNvPr id="2811" name="Google Shape;2811;p166"/>
          <p:cNvSpPr txBox="1"/>
          <p:nvPr>
            <p:ph idx="4294967295" type="title"/>
          </p:nvPr>
        </p:nvSpPr>
        <p:spPr>
          <a:xfrm>
            <a:off x="2544763" y="465138"/>
            <a:ext cx="6599237" cy="4699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Clr>
                <a:srgbClr val="002060"/>
              </a:buClr>
              <a:buSzPts val="3200"/>
              <a:buNone/>
            </a:pPr>
            <a:r>
              <a:rPr b="1" lang="en-US" sz="3200">
                <a:solidFill>
                  <a:srgbClr val="002060"/>
                </a:solidFill>
                <a:latin typeface="Times New Roman"/>
                <a:ea typeface="Times New Roman"/>
                <a:cs typeface="Times New Roman"/>
                <a:sym typeface="Times New Roman"/>
              </a:rPr>
              <a:t>Transport  Layer</a:t>
            </a:r>
            <a:endParaRPr>
              <a:latin typeface="Times New Roman"/>
              <a:ea typeface="Times New Roman"/>
              <a:cs typeface="Times New Roman"/>
              <a:sym typeface="Times New Roman"/>
            </a:endParaRPr>
          </a:p>
        </p:txBody>
      </p:sp>
      <p:sp>
        <p:nvSpPr>
          <p:cNvPr id="2812" name="Google Shape;2812;p166"/>
          <p:cNvSpPr txBox="1"/>
          <p:nvPr>
            <p:ph idx="4294967295" type="body"/>
          </p:nvPr>
        </p:nvSpPr>
        <p:spPr>
          <a:xfrm>
            <a:off x="1003300" y="1231900"/>
            <a:ext cx="8140700" cy="2663825"/>
          </a:xfrm>
          <a:prstGeom prst="rect">
            <a:avLst/>
          </a:prstGeom>
          <a:noFill/>
          <a:ln>
            <a:noFill/>
          </a:ln>
        </p:spPr>
        <p:txBody>
          <a:bodyPr anchorCtr="0" anchor="t" bIns="34275" lIns="0" spcFirstLastPara="1" rIns="0" wrap="square" tIns="34275">
            <a:noAutofit/>
          </a:bodyPr>
          <a:lstStyle/>
          <a:p>
            <a:pPr indent="-323850" lvl="0" marL="457200" rtl="0" algn="l">
              <a:lnSpc>
                <a:spcPct val="90000"/>
              </a:lnSpc>
              <a:spcBef>
                <a:spcPts val="900"/>
              </a:spcBef>
              <a:spcAft>
                <a:spcPts val="0"/>
              </a:spcAft>
              <a:buSzPts val="1500"/>
              <a:buChar char=" "/>
            </a:pPr>
            <a:r>
              <a:rPr b="1" lang="en-US" sz="2400"/>
              <a:t> At sender’s side: </a:t>
            </a:r>
            <a:br>
              <a:rPr lang="en-US" sz="2400"/>
            </a:br>
            <a:r>
              <a:rPr lang="en-US" sz="1800"/>
              <a:t>Transport layer receives the formatted data from the upper layers, performs </a:t>
            </a:r>
            <a:r>
              <a:rPr b="1" lang="en-US" sz="1800">
                <a:solidFill>
                  <a:srgbClr val="FF0000"/>
                </a:solidFill>
              </a:rPr>
              <a:t>Segmentation</a:t>
            </a:r>
            <a:r>
              <a:rPr lang="en-US" sz="1800"/>
              <a:t>, and also implements </a:t>
            </a:r>
            <a:r>
              <a:rPr b="1" lang="en-US" sz="1800">
                <a:solidFill>
                  <a:srgbClr val="FF0000"/>
                </a:solidFill>
              </a:rPr>
              <a:t>Flow &amp; Error control</a:t>
            </a:r>
            <a:r>
              <a:rPr lang="en-US" sz="1800"/>
              <a:t> to ensure proper data transmission. </a:t>
            </a:r>
            <a:endParaRPr sz="1800"/>
          </a:p>
          <a:p>
            <a:pPr indent="-323850" lvl="0" marL="457200" rtl="0" algn="l">
              <a:lnSpc>
                <a:spcPct val="90000"/>
              </a:lnSpc>
              <a:spcBef>
                <a:spcPts val="900"/>
              </a:spcBef>
              <a:spcAft>
                <a:spcPts val="0"/>
              </a:spcAft>
              <a:buSzPts val="1500"/>
              <a:buChar char=" "/>
            </a:pPr>
            <a:r>
              <a:rPr lang="en-US" sz="1800"/>
              <a:t>It also </a:t>
            </a:r>
            <a:r>
              <a:rPr b="1" lang="en-US" sz="1800">
                <a:solidFill>
                  <a:srgbClr val="FF0000"/>
                </a:solidFill>
              </a:rPr>
              <a:t>adds Source and Destination port numbers </a:t>
            </a:r>
            <a:r>
              <a:rPr lang="en-US" sz="1800"/>
              <a:t>in its header and forwards the segmented data to the Network Layer. </a:t>
            </a:r>
            <a:endParaRPr sz="1800"/>
          </a:p>
          <a:p>
            <a:pPr indent="-323850" lvl="0" marL="457200" rtl="0" algn="l">
              <a:lnSpc>
                <a:spcPct val="90000"/>
              </a:lnSpc>
              <a:spcBef>
                <a:spcPts val="900"/>
              </a:spcBef>
              <a:spcAft>
                <a:spcPts val="0"/>
              </a:spcAft>
              <a:buSzPts val="1500"/>
              <a:buChar char=" "/>
            </a:pPr>
            <a:br>
              <a:rPr lang="en-US" sz="1800"/>
            </a:br>
            <a:r>
              <a:rPr lang="en-US" sz="1600" u="sng"/>
              <a:t>Note:</a:t>
            </a:r>
            <a:r>
              <a:rPr lang="en-US" sz="1600"/>
              <a:t> The sender needs to know the port number associated with the receiver’s application. Generally, this destination port number is configured, either by default or manually. For example, when a web application makes a request to a web server, it typically uses port number 80, because this is the default port assigned to web applications. Many applications have default ports assigned. </a:t>
            </a:r>
            <a:endParaRPr/>
          </a:p>
        </p:txBody>
      </p:sp>
      <p:pic>
        <p:nvPicPr>
          <p:cNvPr id="2813" name="Google Shape;2813;p166"/>
          <p:cNvPicPr preferRelativeResize="0"/>
          <p:nvPr/>
        </p:nvPicPr>
        <p:blipFill rotWithShape="1">
          <a:blip r:embed="rId3">
            <a:alphaModFix/>
          </a:blip>
          <a:srcRect b="0" l="0" r="0" t="0"/>
          <a:stretch/>
        </p:blipFill>
        <p:spPr>
          <a:xfrm>
            <a:off x="41821" y="47020"/>
            <a:ext cx="952199" cy="900077"/>
          </a:xfrm>
          <a:prstGeom prst="rect">
            <a:avLst/>
          </a:prstGeom>
          <a:noFill/>
          <a:ln>
            <a:noFill/>
          </a:ln>
        </p:spPr>
      </p:pic>
    </p:spTree>
  </p:cSld>
  <p:clrMapOvr>
    <a:masterClrMapping/>
  </p:clrMapOvr>
</p:sld>
</file>

<file path=ppt/slides/slide1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9" name="Shape 2819"/>
        <p:cNvGrpSpPr/>
        <p:nvPr/>
      </p:nvGrpSpPr>
      <p:grpSpPr>
        <a:xfrm>
          <a:off x="0" y="0"/>
          <a:ext cx="0" cy="0"/>
          <a:chOff x="0" y="0"/>
          <a:chExt cx="0" cy="0"/>
        </a:xfrm>
      </p:grpSpPr>
      <p:sp>
        <p:nvSpPr>
          <p:cNvPr id="2820" name="Google Shape;2820;p167"/>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9/19/2022</a:t>
            </a:r>
            <a:endParaRPr b="1" sz="800">
              <a:solidFill>
                <a:schemeClr val="dk1"/>
              </a:solidFill>
              <a:latin typeface="Times New Roman"/>
              <a:ea typeface="Times New Roman"/>
              <a:cs typeface="Times New Roman"/>
              <a:sym typeface="Times New Roman"/>
            </a:endParaRPr>
          </a:p>
        </p:txBody>
      </p:sp>
      <p:sp>
        <p:nvSpPr>
          <p:cNvPr id="2821" name="Google Shape;2821;p167"/>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SY BTech         Computer Networks     Module 2    Sem 3     2022-23</a:t>
            </a:r>
            <a:endParaRPr b="1" sz="800">
              <a:solidFill>
                <a:schemeClr val="dk1"/>
              </a:solidFill>
              <a:latin typeface="Times New Roman"/>
              <a:ea typeface="Times New Roman"/>
              <a:cs typeface="Times New Roman"/>
              <a:sym typeface="Times New Roman"/>
            </a:endParaRPr>
          </a:p>
        </p:txBody>
      </p:sp>
      <p:sp>
        <p:nvSpPr>
          <p:cNvPr id="2822" name="Google Shape;2822;p167"/>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US" sz="900">
                <a:solidFill>
                  <a:schemeClr val="dk1"/>
                </a:solidFill>
                <a:latin typeface="Times New Roman"/>
                <a:ea typeface="Times New Roman"/>
                <a:cs typeface="Times New Roman"/>
                <a:sym typeface="Times New Roman"/>
              </a:rPr>
              <a:t>‹#›</a:t>
            </a:fld>
            <a:endParaRPr sz="900">
              <a:solidFill>
                <a:schemeClr val="dk1"/>
              </a:solidFill>
              <a:latin typeface="Times New Roman"/>
              <a:ea typeface="Times New Roman"/>
              <a:cs typeface="Times New Roman"/>
              <a:sym typeface="Times New Roman"/>
            </a:endParaRPr>
          </a:p>
        </p:txBody>
      </p:sp>
      <p:sp>
        <p:nvSpPr>
          <p:cNvPr id="2823" name="Google Shape;2823;p167"/>
          <p:cNvSpPr txBox="1"/>
          <p:nvPr>
            <p:ph idx="4294967295" type="title"/>
          </p:nvPr>
        </p:nvSpPr>
        <p:spPr>
          <a:xfrm>
            <a:off x="2544763" y="465138"/>
            <a:ext cx="6599237" cy="4699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Clr>
                <a:srgbClr val="002060"/>
              </a:buClr>
              <a:buSzPts val="3200"/>
              <a:buNone/>
            </a:pPr>
            <a:r>
              <a:rPr b="1" lang="en-US" sz="3200">
                <a:solidFill>
                  <a:srgbClr val="002060"/>
                </a:solidFill>
                <a:latin typeface="Times New Roman"/>
                <a:ea typeface="Times New Roman"/>
                <a:cs typeface="Times New Roman"/>
                <a:sym typeface="Times New Roman"/>
              </a:rPr>
              <a:t>Transport  Layer</a:t>
            </a:r>
            <a:endParaRPr>
              <a:latin typeface="Times New Roman"/>
              <a:ea typeface="Times New Roman"/>
              <a:cs typeface="Times New Roman"/>
              <a:sym typeface="Times New Roman"/>
            </a:endParaRPr>
          </a:p>
        </p:txBody>
      </p:sp>
      <p:sp>
        <p:nvSpPr>
          <p:cNvPr id="2824" name="Google Shape;2824;p167"/>
          <p:cNvSpPr txBox="1"/>
          <p:nvPr>
            <p:ph idx="4294967295" type="body"/>
          </p:nvPr>
        </p:nvSpPr>
        <p:spPr>
          <a:xfrm>
            <a:off x="0" y="1231900"/>
            <a:ext cx="4959350" cy="2663825"/>
          </a:xfrm>
          <a:prstGeom prst="rect">
            <a:avLst/>
          </a:prstGeom>
          <a:noFill/>
          <a:ln>
            <a:noFill/>
          </a:ln>
        </p:spPr>
        <p:txBody>
          <a:bodyPr anchorCtr="0" anchor="t" bIns="34275" lIns="0" spcFirstLastPara="1" rIns="0" wrap="square" tIns="34275">
            <a:noAutofit/>
          </a:bodyPr>
          <a:lstStyle/>
          <a:p>
            <a:pPr indent="-323850" lvl="0" marL="457200" rtl="0" algn="l">
              <a:lnSpc>
                <a:spcPct val="90000"/>
              </a:lnSpc>
              <a:spcBef>
                <a:spcPts val="900"/>
              </a:spcBef>
              <a:spcAft>
                <a:spcPts val="0"/>
              </a:spcAft>
              <a:buSzPts val="1500"/>
              <a:buChar char=" "/>
            </a:pPr>
            <a:r>
              <a:rPr b="1" lang="en-US" sz="2400"/>
              <a:t>Receiver side:</a:t>
            </a:r>
            <a:r>
              <a:rPr lang="en-US" sz="2400"/>
              <a:t> </a:t>
            </a:r>
            <a:br>
              <a:rPr lang="en-US" sz="2400"/>
            </a:br>
            <a:r>
              <a:rPr lang="en-US" sz="1800"/>
              <a:t>Transport Layer </a:t>
            </a:r>
            <a:r>
              <a:rPr lang="en-US" sz="1800">
                <a:solidFill>
                  <a:srgbClr val="FF0000"/>
                </a:solidFill>
              </a:rPr>
              <a:t>reads the port number </a:t>
            </a:r>
            <a:r>
              <a:rPr lang="en-US" sz="1800"/>
              <a:t>from its header and forwards the Data which it has received to the respective application.</a:t>
            </a:r>
            <a:endParaRPr/>
          </a:p>
          <a:p>
            <a:pPr indent="-228600" lvl="0" marL="457200" rtl="0" algn="l">
              <a:lnSpc>
                <a:spcPct val="90000"/>
              </a:lnSpc>
              <a:spcBef>
                <a:spcPts val="900"/>
              </a:spcBef>
              <a:spcAft>
                <a:spcPts val="0"/>
              </a:spcAft>
              <a:buSzPts val="1500"/>
              <a:buNone/>
            </a:pPr>
            <a:r>
              <a:t/>
            </a:r>
            <a:endParaRPr sz="1800"/>
          </a:p>
          <a:p>
            <a:pPr indent="-323850" lvl="0" marL="457200" rtl="0" algn="l">
              <a:lnSpc>
                <a:spcPct val="90000"/>
              </a:lnSpc>
              <a:spcBef>
                <a:spcPts val="900"/>
              </a:spcBef>
              <a:spcAft>
                <a:spcPts val="0"/>
              </a:spcAft>
              <a:buSzPts val="1500"/>
              <a:buChar char=" "/>
            </a:pPr>
            <a:r>
              <a:rPr lang="en-US" sz="1800"/>
              <a:t>It also performs </a:t>
            </a:r>
            <a:r>
              <a:rPr b="1" lang="en-US" sz="1800">
                <a:solidFill>
                  <a:srgbClr val="FF0000"/>
                </a:solidFill>
              </a:rPr>
              <a:t>sequencing and reassembling of the segmented data. </a:t>
            </a:r>
            <a:endParaRPr/>
          </a:p>
        </p:txBody>
      </p:sp>
      <p:pic>
        <p:nvPicPr>
          <p:cNvPr id="2825" name="Google Shape;2825;p167"/>
          <p:cNvPicPr preferRelativeResize="0"/>
          <p:nvPr/>
        </p:nvPicPr>
        <p:blipFill rotWithShape="1">
          <a:blip r:embed="rId3">
            <a:alphaModFix/>
          </a:blip>
          <a:srcRect b="0" l="0" r="0" t="0"/>
          <a:stretch/>
        </p:blipFill>
        <p:spPr>
          <a:xfrm>
            <a:off x="41821" y="47020"/>
            <a:ext cx="952199" cy="900077"/>
          </a:xfrm>
          <a:prstGeom prst="rect">
            <a:avLst/>
          </a:prstGeom>
          <a:noFill/>
          <a:ln>
            <a:noFill/>
          </a:ln>
        </p:spPr>
      </p:pic>
      <p:pic>
        <p:nvPicPr>
          <p:cNvPr descr="Lightbox" id="2826" name="Google Shape;2826;p167"/>
          <p:cNvPicPr preferRelativeResize="0"/>
          <p:nvPr/>
        </p:nvPicPr>
        <p:blipFill rotWithShape="1">
          <a:blip r:embed="rId4">
            <a:alphaModFix/>
          </a:blip>
          <a:srcRect b="0" l="0" r="0" t="0"/>
          <a:stretch/>
        </p:blipFill>
        <p:spPr>
          <a:xfrm>
            <a:off x="5773920" y="476655"/>
            <a:ext cx="3068521" cy="3968885"/>
          </a:xfrm>
          <a:prstGeom prst="rect">
            <a:avLst/>
          </a:prstGeom>
          <a:noFill/>
          <a:ln>
            <a:noFill/>
          </a:ln>
        </p:spPr>
      </p:pic>
    </p:spTree>
  </p:cSld>
  <p:clrMapOvr>
    <a:masterClrMapping/>
  </p:clrMapOvr>
</p:sld>
</file>

<file path=ppt/slides/slide1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2" name="Shape 2832"/>
        <p:cNvGrpSpPr/>
        <p:nvPr/>
      </p:nvGrpSpPr>
      <p:grpSpPr>
        <a:xfrm>
          <a:off x="0" y="0"/>
          <a:ext cx="0" cy="0"/>
          <a:chOff x="0" y="0"/>
          <a:chExt cx="0" cy="0"/>
        </a:xfrm>
      </p:grpSpPr>
      <p:sp>
        <p:nvSpPr>
          <p:cNvPr id="2833" name="Google Shape;2833;p168"/>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9/19/2022</a:t>
            </a:r>
            <a:endParaRPr b="1" sz="800">
              <a:solidFill>
                <a:schemeClr val="dk1"/>
              </a:solidFill>
              <a:latin typeface="Times New Roman"/>
              <a:ea typeface="Times New Roman"/>
              <a:cs typeface="Times New Roman"/>
              <a:sym typeface="Times New Roman"/>
            </a:endParaRPr>
          </a:p>
        </p:txBody>
      </p:sp>
      <p:sp>
        <p:nvSpPr>
          <p:cNvPr id="2834" name="Google Shape;2834;p168"/>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SY BTech         Computer Networks     Module 2    Sem 3     2022-23</a:t>
            </a:r>
            <a:endParaRPr b="1" sz="800">
              <a:solidFill>
                <a:schemeClr val="dk1"/>
              </a:solidFill>
              <a:latin typeface="Times New Roman"/>
              <a:ea typeface="Times New Roman"/>
              <a:cs typeface="Times New Roman"/>
              <a:sym typeface="Times New Roman"/>
            </a:endParaRPr>
          </a:p>
        </p:txBody>
      </p:sp>
      <p:sp>
        <p:nvSpPr>
          <p:cNvPr id="2835" name="Google Shape;2835;p168"/>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US" sz="900">
                <a:solidFill>
                  <a:schemeClr val="dk1"/>
                </a:solidFill>
                <a:latin typeface="Times New Roman"/>
                <a:ea typeface="Times New Roman"/>
                <a:cs typeface="Times New Roman"/>
                <a:sym typeface="Times New Roman"/>
              </a:rPr>
              <a:t>‹#›</a:t>
            </a:fld>
            <a:endParaRPr sz="900">
              <a:solidFill>
                <a:schemeClr val="dk1"/>
              </a:solidFill>
              <a:latin typeface="Times New Roman"/>
              <a:ea typeface="Times New Roman"/>
              <a:cs typeface="Times New Roman"/>
              <a:sym typeface="Times New Roman"/>
            </a:endParaRPr>
          </a:p>
        </p:txBody>
      </p:sp>
      <p:sp>
        <p:nvSpPr>
          <p:cNvPr id="2836" name="Google Shape;2836;p168"/>
          <p:cNvSpPr txBox="1"/>
          <p:nvPr>
            <p:ph idx="4294967295" type="title"/>
          </p:nvPr>
        </p:nvSpPr>
        <p:spPr>
          <a:xfrm>
            <a:off x="2544763" y="465138"/>
            <a:ext cx="6599237" cy="4699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Clr>
                <a:srgbClr val="002060"/>
              </a:buClr>
              <a:buSzPts val="3200"/>
              <a:buNone/>
            </a:pPr>
            <a:r>
              <a:rPr b="1" lang="en-US" sz="3200">
                <a:solidFill>
                  <a:srgbClr val="002060"/>
                </a:solidFill>
                <a:latin typeface="Times New Roman"/>
                <a:ea typeface="Times New Roman"/>
                <a:cs typeface="Times New Roman"/>
                <a:sym typeface="Times New Roman"/>
              </a:rPr>
              <a:t>Functions of Transport Layer</a:t>
            </a:r>
            <a:endParaRPr>
              <a:latin typeface="Times New Roman"/>
              <a:ea typeface="Times New Roman"/>
              <a:cs typeface="Times New Roman"/>
              <a:sym typeface="Times New Roman"/>
            </a:endParaRPr>
          </a:p>
        </p:txBody>
      </p:sp>
      <p:sp>
        <p:nvSpPr>
          <p:cNvPr id="2837" name="Google Shape;2837;p168"/>
          <p:cNvSpPr txBox="1"/>
          <p:nvPr>
            <p:ph idx="4294967295" type="body"/>
          </p:nvPr>
        </p:nvSpPr>
        <p:spPr>
          <a:xfrm>
            <a:off x="1003300" y="1231900"/>
            <a:ext cx="8140700" cy="2663825"/>
          </a:xfrm>
          <a:prstGeom prst="rect">
            <a:avLst/>
          </a:prstGeom>
          <a:noFill/>
          <a:ln>
            <a:noFill/>
          </a:ln>
        </p:spPr>
        <p:txBody>
          <a:bodyPr anchorCtr="0" anchor="t" bIns="34275" lIns="0" spcFirstLastPara="1" rIns="0" wrap="square" tIns="34275">
            <a:noAutofit/>
          </a:bodyPr>
          <a:lstStyle/>
          <a:p>
            <a:pPr indent="-323850" lvl="0" marL="457200" rtl="0" algn="l">
              <a:lnSpc>
                <a:spcPct val="90000"/>
              </a:lnSpc>
              <a:spcBef>
                <a:spcPts val="900"/>
              </a:spcBef>
              <a:spcAft>
                <a:spcPts val="0"/>
              </a:spcAft>
              <a:buSzPts val="1500"/>
              <a:buChar char=" "/>
            </a:pPr>
            <a:r>
              <a:rPr b="1" lang="en-US" sz="2400">
                <a:solidFill>
                  <a:schemeClr val="dk1"/>
                </a:solidFill>
              </a:rPr>
              <a:t>Segmentation and Reassembly:</a:t>
            </a:r>
            <a:r>
              <a:rPr lang="en-US" sz="2400">
                <a:solidFill>
                  <a:srgbClr val="FF0000"/>
                </a:solidFill>
              </a:rPr>
              <a:t> </a:t>
            </a:r>
            <a:endParaRPr sz="2400">
              <a:solidFill>
                <a:srgbClr val="FF0000"/>
              </a:solidFill>
            </a:endParaRPr>
          </a:p>
          <a:p>
            <a:pPr indent="-323850" lvl="0" marL="457200" rtl="0" algn="l">
              <a:lnSpc>
                <a:spcPct val="90000"/>
              </a:lnSpc>
              <a:spcBef>
                <a:spcPts val="900"/>
              </a:spcBef>
              <a:spcAft>
                <a:spcPts val="0"/>
              </a:spcAft>
              <a:buSzPts val="1500"/>
              <a:buChar char=" "/>
            </a:pPr>
            <a:r>
              <a:rPr lang="en-US" sz="1800"/>
              <a:t>This layer accepts the message from the (session) layer, breaks the message into smaller units. </a:t>
            </a:r>
            <a:r>
              <a:rPr lang="en-US" sz="1800">
                <a:solidFill>
                  <a:srgbClr val="FF0000"/>
                </a:solidFill>
              </a:rPr>
              <a:t>Each of the segments produced has a header associated with it. </a:t>
            </a:r>
            <a:r>
              <a:rPr lang="en-US" sz="1800"/>
              <a:t>The transport layer at the destination station reassembles the message.</a:t>
            </a:r>
            <a:endParaRPr/>
          </a:p>
          <a:p>
            <a:pPr indent="-323850" lvl="0" marL="457200" rtl="0" algn="l">
              <a:lnSpc>
                <a:spcPct val="90000"/>
              </a:lnSpc>
              <a:spcBef>
                <a:spcPts val="900"/>
              </a:spcBef>
              <a:spcAft>
                <a:spcPts val="0"/>
              </a:spcAft>
              <a:buSzPts val="1500"/>
              <a:buChar char=" "/>
            </a:pPr>
            <a:r>
              <a:rPr b="1" lang="en-US" sz="2400">
                <a:solidFill>
                  <a:schemeClr val="dk1"/>
                </a:solidFill>
              </a:rPr>
              <a:t>Service Point Addressing:</a:t>
            </a:r>
            <a:r>
              <a:rPr lang="en-US" sz="2400"/>
              <a:t> </a:t>
            </a:r>
            <a:endParaRPr sz="2400"/>
          </a:p>
          <a:p>
            <a:pPr indent="-323850" lvl="0" marL="457200" rtl="0" algn="l">
              <a:lnSpc>
                <a:spcPct val="90000"/>
              </a:lnSpc>
              <a:spcBef>
                <a:spcPts val="900"/>
              </a:spcBef>
              <a:spcAft>
                <a:spcPts val="0"/>
              </a:spcAft>
              <a:buSzPts val="1500"/>
              <a:buChar char=" "/>
            </a:pPr>
            <a:r>
              <a:rPr lang="en-US" sz="1800"/>
              <a:t>In order to deliver the message to the correct process, the </a:t>
            </a:r>
            <a:r>
              <a:rPr lang="en-US" sz="1800">
                <a:solidFill>
                  <a:srgbClr val="FF0000"/>
                </a:solidFill>
              </a:rPr>
              <a:t>transport layer header includes a type of address called service point address or port address</a:t>
            </a:r>
            <a:r>
              <a:rPr lang="en-US" sz="1800"/>
              <a:t>. Thus by specifying this address, the transport layer makes sure that the message is delivered to the correct process.</a:t>
            </a:r>
            <a:endParaRPr/>
          </a:p>
          <a:p>
            <a:pPr indent="-228600" lvl="0" marL="457200" rtl="0" algn="l">
              <a:lnSpc>
                <a:spcPct val="90000"/>
              </a:lnSpc>
              <a:spcBef>
                <a:spcPts val="900"/>
              </a:spcBef>
              <a:spcAft>
                <a:spcPts val="0"/>
              </a:spcAft>
              <a:buSzPts val="1500"/>
              <a:buNone/>
            </a:pPr>
            <a:r>
              <a:t/>
            </a:r>
            <a:endParaRPr sz="1800"/>
          </a:p>
        </p:txBody>
      </p:sp>
      <p:pic>
        <p:nvPicPr>
          <p:cNvPr id="2838" name="Google Shape;2838;p168"/>
          <p:cNvPicPr preferRelativeResize="0"/>
          <p:nvPr/>
        </p:nvPicPr>
        <p:blipFill rotWithShape="1">
          <a:blip r:embed="rId3">
            <a:alphaModFix/>
          </a:blip>
          <a:srcRect b="0" l="0" r="0" t="0"/>
          <a:stretch/>
        </p:blipFill>
        <p:spPr>
          <a:xfrm>
            <a:off x="41821" y="47020"/>
            <a:ext cx="952199" cy="900077"/>
          </a:xfrm>
          <a:prstGeom prst="rect">
            <a:avLst/>
          </a:prstGeom>
          <a:noFill/>
          <a:ln>
            <a:noFill/>
          </a:ln>
        </p:spPr>
      </p:pic>
    </p:spTree>
  </p:cSld>
  <p:clrMapOvr>
    <a:masterClrMapping/>
  </p:clrMapOvr>
</p:sld>
</file>

<file path=ppt/slides/slide1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4" name="Shape 2844"/>
        <p:cNvGrpSpPr/>
        <p:nvPr/>
      </p:nvGrpSpPr>
      <p:grpSpPr>
        <a:xfrm>
          <a:off x="0" y="0"/>
          <a:ext cx="0" cy="0"/>
          <a:chOff x="0" y="0"/>
          <a:chExt cx="0" cy="0"/>
        </a:xfrm>
      </p:grpSpPr>
      <p:sp>
        <p:nvSpPr>
          <p:cNvPr id="2845" name="Google Shape;2845;p169"/>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9/19/2022</a:t>
            </a:r>
            <a:endParaRPr b="1" sz="800">
              <a:solidFill>
                <a:schemeClr val="dk1"/>
              </a:solidFill>
              <a:latin typeface="Times New Roman"/>
              <a:ea typeface="Times New Roman"/>
              <a:cs typeface="Times New Roman"/>
              <a:sym typeface="Times New Roman"/>
            </a:endParaRPr>
          </a:p>
        </p:txBody>
      </p:sp>
      <p:sp>
        <p:nvSpPr>
          <p:cNvPr id="2846" name="Google Shape;2846;p169"/>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SY BTech         Computer Networks     Module 2    Sem 3     2022-23</a:t>
            </a:r>
            <a:endParaRPr b="1" sz="800">
              <a:solidFill>
                <a:schemeClr val="dk1"/>
              </a:solidFill>
              <a:latin typeface="Times New Roman"/>
              <a:ea typeface="Times New Roman"/>
              <a:cs typeface="Times New Roman"/>
              <a:sym typeface="Times New Roman"/>
            </a:endParaRPr>
          </a:p>
        </p:txBody>
      </p:sp>
      <p:sp>
        <p:nvSpPr>
          <p:cNvPr id="2847" name="Google Shape;2847;p169"/>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US" sz="900">
                <a:solidFill>
                  <a:schemeClr val="dk1"/>
                </a:solidFill>
                <a:latin typeface="Times New Roman"/>
                <a:ea typeface="Times New Roman"/>
                <a:cs typeface="Times New Roman"/>
                <a:sym typeface="Times New Roman"/>
              </a:rPr>
              <a:t>‹#›</a:t>
            </a:fld>
            <a:endParaRPr sz="900">
              <a:solidFill>
                <a:schemeClr val="dk1"/>
              </a:solidFill>
              <a:latin typeface="Times New Roman"/>
              <a:ea typeface="Times New Roman"/>
              <a:cs typeface="Times New Roman"/>
              <a:sym typeface="Times New Roman"/>
            </a:endParaRPr>
          </a:p>
        </p:txBody>
      </p:sp>
      <p:sp>
        <p:nvSpPr>
          <p:cNvPr id="2848" name="Google Shape;2848;p169"/>
          <p:cNvSpPr txBox="1"/>
          <p:nvPr>
            <p:ph idx="4294967295" type="title"/>
          </p:nvPr>
        </p:nvSpPr>
        <p:spPr>
          <a:xfrm>
            <a:off x="2025650" y="465138"/>
            <a:ext cx="7118350" cy="4699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Clr>
                <a:srgbClr val="002060"/>
              </a:buClr>
              <a:buSzPts val="3200"/>
              <a:buNone/>
            </a:pPr>
            <a:r>
              <a:rPr b="1" lang="en-US" sz="3200">
                <a:solidFill>
                  <a:srgbClr val="002060"/>
                </a:solidFill>
                <a:latin typeface="Times New Roman"/>
                <a:ea typeface="Times New Roman"/>
                <a:cs typeface="Times New Roman"/>
                <a:sym typeface="Times New Roman"/>
              </a:rPr>
              <a:t>Services provided by Transport Layer</a:t>
            </a:r>
            <a:endParaRPr>
              <a:latin typeface="Times New Roman"/>
              <a:ea typeface="Times New Roman"/>
              <a:cs typeface="Times New Roman"/>
              <a:sym typeface="Times New Roman"/>
            </a:endParaRPr>
          </a:p>
        </p:txBody>
      </p:sp>
      <p:sp>
        <p:nvSpPr>
          <p:cNvPr id="2849" name="Google Shape;2849;p169"/>
          <p:cNvSpPr txBox="1"/>
          <p:nvPr>
            <p:ph idx="4294967295" type="body"/>
          </p:nvPr>
        </p:nvSpPr>
        <p:spPr>
          <a:xfrm>
            <a:off x="1003300" y="1231900"/>
            <a:ext cx="8140700" cy="2663825"/>
          </a:xfrm>
          <a:prstGeom prst="rect">
            <a:avLst/>
          </a:prstGeom>
          <a:noFill/>
          <a:ln>
            <a:noFill/>
          </a:ln>
        </p:spPr>
        <p:txBody>
          <a:bodyPr anchorCtr="0" anchor="t" bIns="34275" lIns="0" spcFirstLastPara="1" rIns="0" wrap="square" tIns="34275">
            <a:noAutofit/>
          </a:bodyPr>
          <a:lstStyle/>
          <a:p>
            <a:pPr indent="-323850" lvl="0" marL="457200" rtl="0" algn="l">
              <a:lnSpc>
                <a:spcPct val="90000"/>
              </a:lnSpc>
              <a:spcBef>
                <a:spcPts val="900"/>
              </a:spcBef>
              <a:spcAft>
                <a:spcPts val="0"/>
              </a:spcAft>
              <a:buSzPts val="1500"/>
              <a:buChar char=" "/>
            </a:pPr>
            <a:r>
              <a:rPr b="1" lang="en-US" sz="1800"/>
              <a:t>Connection-Oriented Service:</a:t>
            </a:r>
            <a:r>
              <a:rPr lang="en-US" sz="1800"/>
              <a:t> It is a </a:t>
            </a:r>
            <a:r>
              <a:rPr lang="en-US" sz="1800">
                <a:solidFill>
                  <a:srgbClr val="FF0000"/>
                </a:solidFill>
              </a:rPr>
              <a:t>three-phase process </a:t>
            </a:r>
            <a:r>
              <a:rPr lang="en-US" sz="1800"/>
              <a:t>that includes </a:t>
            </a:r>
            <a:br>
              <a:rPr lang="en-US" sz="1800"/>
            </a:br>
            <a:r>
              <a:rPr lang="en-US" sz="1800"/>
              <a:t>– </a:t>
            </a:r>
            <a:r>
              <a:rPr lang="en-US" sz="1800">
                <a:solidFill>
                  <a:srgbClr val="FF0000"/>
                </a:solidFill>
              </a:rPr>
              <a:t>Connection Establishment </a:t>
            </a:r>
            <a:br>
              <a:rPr lang="en-US" sz="1800">
                <a:solidFill>
                  <a:srgbClr val="FF0000"/>
                </a:solidFill>
              </a:rPr>
            </a:br>
            <a:r>
              <a:rPr lang="en-US" sz="1800">
                <a:solidFill>
                  <a:srgbClr val="FF0000"/>
                </a:solidFill>
              </a:rPr>
              <a:t>– Data Transfer </a:t>
            </a:r>
            <a:br>
              <a:rPr lang="en-US" sz="1800">
                <a:solidFill>
                  <a:srgbClr val="FF0000"/>
                </a:solidFill>
              </a:rPr>
            </a:br>
            <a:r>
              <a:rPr lang="en-US" sz="1800">
                <a:solidFill>
                  <a:srgbClr val="FF0000"/>
                </a:solidFill>
              </a:rPr>
              <a:t>– Termination / disconnection </a:t>
            </a:r>
            <a:br>
              <a:rPr lang="en-US" sz="1800">
                <a:solidFill>
                  <a:srgbClr val="FF0000"/>
                </a:solidFill>
              </a:rPr>
            </a:br>
            <a:r>
              <a:rPr lang="en-US" sz="1800"/>
              <a:t>In this type of transmission, the receiving device sends an </a:t>
            </a:r>
            <a:r>
              <a:rPr lang="en-US" sz="1800">
                <a:solidFill>
                  <a:srgbClr val="FF0000"/>
                </a:solidFill>
              </a:rPr>
              <a:t>acknowledgement</a:t>
            </a:r>
            <a:r>
              <a:rPr lang="en-US" sz="1800"/>
              <a:t>, back to the source after a packet or group of packets is received. This type of transmission is </a:t>
            </a:r>
            <a:r>
              <a:rPr lang="en-US" sz="1800">
                <a:solidFill>
                  <a:srgbClr val="FF0000"/>
                </a:solidFill>
              </a:rPr>
              <a:t>reliable and secure.</a:t>
            </a:r>
            <a:endParaRPr/>
          </a:p>
          <a:p>
            <a:pPr indent="-323850" lvl="0" marL="457200" rtl="0" algn="l">
              <a:lnSpc>
                <a:spcPct val="90000"/>
              </a:lnSpc>
              <a:spcBef>
                <a:spcPts val="900"/>
              </a:spcBef>
              <a:spcAft>
                <a:spcPts val="0"/>
              </a:spcAft>
              <a:buSzPts val="1500"/>
              <a:buChar char=" "/>
            </a:pPr>
            <a:r>
              <a:rPr b="1" lang="en-US" sz="1800"/>
              <a:t>Connectionless service:</a:t>
            </a:r>
            <a:r>
              <a:rPr lang="en-US" sz="1800"/>
              <a:t> It is a </a:t>
            </a:r>
            <a:r>
              <a:rPr lang="en-US" sz="1800">
                <a:solidFill>
                  <a:srgbClr val="FF0000"/>
                </a:solidFill>
              </a:rPr>
              <a:t>one-phase process </a:t>
            </a:r>
            <a:r>
              <a:rPr lang="en-US" sz="1800"/>
              <a:t>and includes Data Transfer. In this type of transmission, the receiver does </a:t>
            </a:r>
            <a:r>
              <a:rPr lang="en-US" sz="1800">
                <a:solidFill>
                  <a:srgbClr val="FF0000"/>
                </a:solidFill>
              </a:rPr>
              <a:t>not acknowledge receipt of a packet</a:t>
            </a:r>
            <a:r>
              <a:rPr lang="en-US" sz="1800"/>
              <a:t>. This approach allows for much faster communication between devices..</a:t>
            </a:r>
            <a:endParaRPr sz="1800"/>
          </a:p>
          <a:p>
            <a:pPr indent="-228600" lvl="0" marL="457200" rtl="0" algn="l">
              <a:lnSpc>
                <a:spcPct val="90000"/>
              </a:lnSpc>
              <a:spcBef>
                <a:spcPts val="900"/>
              </a:spcBef>
              <a:spcAft>
                <a:spcPts val="0"/>
              </a:spcAft>
              <a:buSzPts val="1500"/>
              <a:buNone/>
            </a:pPr>
            <a:r>
              <a:t/>
            </a:r>
            <a:endParaRPr sz="1800"/>
          </a:p>
        </p:txBody>
      </p:sp>
      <p:pic>
        <p:nvPicPr>
          <p:cNvPr id="2850" name="Google Shape;2850;p169"/>
          <p:cNvPicPr preferRelativeResize="0"/>
          <p:nvPr/>
        </p:nvPicPr>
        <p:blipFill rotWithShape="1">
          <a:blip r:embed="rId3">
            <a:alphaModFix/>
          </a:blip>
          <a:srcRect b="0" l="0" r="0" t="0"/>
          <a:stretch/>
        </p:blipFill>
        <p:spPr>
          <a:xfrm>
            <a:off x="41821" y="47020"/>
            <a:ext cx="952199" cy="900077"/>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17"/>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lang="en-US">
                <a:latin typeface="Times New Roman"/>
                <a:ea typeface="Times New Roman"/>
                <a:cs typeface="Times New Roman"/>
                <a:sym typeface="Times New Roman"/>
              </a:rPr>
              <a:t>9/19/2022</a:t>
            </a:r>
            <a:endParaRPr>
              <a:latin typeface="Times New Roman"/>
              <a:ea typeface="Times New Roman"/>
              <a:cs typeface="Times New Roman"/>
              <a:sym typeface="Times New Roman"/>
            </a:endParaRPr>
          </a:p>
        </p:txBody>
      </p:sp>
      <p:sp>
        <p:nvSpPr>
          <p:cNvPr id="339" name="Google Shape;339;p17"/>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lang="en-US">
                <a:latin typeface="Times New Roman"/>
                <a:ea typeface="Times New Roman"/>
                <a:cs typeface="Times New Roman"/>
                <a:sym typeface="Times New Roman"/>
              </a:rPr>
              <a:t>SY BTech         Computer Networks     Module 2    Sem 3     2022-23</a:t>
            </a:r>
            <a:endParaRPr>
              <a:latin typeface="Times New Roman"/>
              <a:ea typeface="Times New Roman"/>
              <a:cs typeface="Times New Roman"/>
              <a:sym typeface="Times New Roman"/>
            </a:endParaRPr>
          </a:p>
        </p:txBody>
      </p:sp>
      <p:sp>
        <p:nvSpPr>
          <p:cNvPr id="340" name="Google Shape;340;p17"/>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800"/>
              <a:buNone/>
            </a:pPr>
            <a:fld id="{00000000-1234-1234-1234-123412341234}" type="slidenum">
              <a:rPr lang="en-US">
                <a:latin typeface="Times New Roman"/>
                <a:ea typeface="Times New Roman"/>
                <a:cs typeface="Times New Roman"/>
                <a:sym typeface="Times New Roman"/>
              </a:rPr>
              <a:t>‹#›</a:t>
            </a:fld>
            <a:endParaRPr>
              <a:latin typeface="Times New Roman"/>
              <a:ea typeface="Times New Roman"/>
              <a:cs typeface="Times New Roman"/>
              <a:sym typeface="Times New Roman"/>
            </a:endParaRPr>
          </a:p>
        </p:txBody>
      </p:sp>
      <p:sp>
        <p:nvSpPr>
          <p:cNvPr id="341" name="Google Shape;341;p17"/>
          <p:cNvSpPr/>
          <p:nvPr/>
        </p:nvSpPr>
        <p:spPr>
          <a:xfrm>
            <a:off x="41077" y="55121"/>
            <a:ext cx="490538" cy="589736"/>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3300"/>
              <a:buFont typeface="Arial"/>
              <a:buNone/>
            </a:pPr>
            <a:r>
              <a:t/>
            </a:r>
            <a:endParaRPr b="0" i="0" sz="3300" u="none" cap="none" strike="noStrike">
              <a:solidFill>
                <a:schemeClr val="dk1"/>
              </a:solidFill>
              <a:latin typeface="Times New Roman"/>
              <a:ea typeface="Times New Roman"/>
              <a:cs typeface="Times New Roman"/>
              <a:sym typeface="Times New Roman"/>
            </a:endParaRPr>
          </a:p>
        </p:txBody>
      </p:sp>
      <p:cxnSp>
        <p:nvCxnSpPr>
          <p:cNvPr id="342" name="Google Shape;342;p17"/>
          <p:cNvCxnSpPr/>
          <p:nvPr/>
        </p:nvCxnSpPr>
        <p:spPr>
          <a:xfrm flipH="1" rot="10800000">
            <a:off x="-7737" y="611782"/>
            <a:ext cx="9144000" cy="20782"/>
          </a:xfrm>
          <a:prstGeom prst="straightConnector1">
            <a:avLst/>
          </a:prstGeom>
          <a:noFill/>
          <a:ln cap="flat" cmpd="sng" w="9525">
            <a:solidFill>
              <a:srgbClr val="00B050"/>
            </a:solidFill>
            <a:prstDash val="solid"/>
            <a:round/>
            <a:headEnd len="sm" w="sm" type="none"/>
            <a:tailEnd len="sm" w="sm" type="none"/>
          </a:ln>
        </p:spPr>
      </p:cxnSp>
      <p:sp>
        <p:nvSpPr>
          <p:cNvPr id="343" name="Google Shape;343;p17"/>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Times New Roman"/>
              <a:ea typeface="Times New Roman"/>
              <a:cs typeface="Times New Roman"/>
              <a:sym typeface="Times New Roman"/>
            </a:endParaRPr>
          </a:p>
        </p:txBody>
      </p:sp>
      <p:cxnSp>
        <p:nvCxnSpPr>
          <p:cNvPr id="344" name="Google Shape;344;p17"/>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345" name="Google Shape;345;p17"/>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sp>
        <p:nvSpPr>
          <p:cNvPr id="346" name="Google Shape;346;p17"/>
          <p:cNvSpPr txBox="1"/>
          <p:nvPr/>
        </p:nvSpPr>
        <p:spPr>
          <a:xfrm>
            <a:off x="827480" y="98552"/>
            <a:ext cx="6597864" cy="469800"/>
          </a:xfrm>
          <a:prstGeom prst="rect">
            <a:avLst/>
          </a:prstGeom>
          <a:noFill/>
          <a:ln>
            <a:noFill/>
          </a:ln>
        </p:spPr>
        <p:txBody>
          <a:bodyPr anchorCtr="0" anchor="b" bIns="34275" lIns="68575" spcFirstLastPara="1" rIns="68575" wrap="square" tIns="34275">
            <a:noAutofit/>
          </a:bodyPr>
          <a:lstStyle/>
          <a:p>
            <a:pPr indent="0" lvl="0" marL="0" marR="0" rtl="0" algn="l">
              <a:lnSpc>
                <a:spcPct val="100000"/>
              </a:lnSpc>
              <a:spcBef>
                <a:spcPts val="0"/>
              </a:spcBef>
              <a:spcAft>
                <a:spcPts val="0"/>
              </a:spcAft>
              <a:buNone/>
            </a:pPr>
            <a:r>
              <a:rPr b="1" i="0" lang="en-US" sz="3200" u="none" cap="none" strike="noStrike">
                <a:solidFill>
                  <a:srgbClr val="002060"/>
                </a:solidFill>
                <a:latin typeface="Times New Roman"/>
                <a:ea typeface="Times New Roman"/>
                <a:cs typeface="Times New Roman"/>
                <a:sym typeface="Times New Roman"/>
              </a:rPr>
              <a:t>Functions of Data Link Layer</a:t>
            </a:r>
            <a:endParaRPr b="0" i="0" sz="1400" u="none" cap="none" strike="noStrike">
              <a:solidFill>
                <a:srgbClr val="000000"/>
              </a:solidFill>
              <a:latin typeface="Times New Roman"/>
              <a:ea typeface="Times New Roman"/>
              <a:cs typeface="Times New Roman"/>
              <a:sym typeface="Times New Roman"/>
            </a:endParaRPr>
          </a:p>
        </p:txBody>
      </p:sp>
      <p:sp>
        <p:nvSpPr>
          <p:cNvPr id="347" name="Google Shape;347;p17"/>
          <p:cNvSpPr txBox="1"/>
          <p:nvPr/>
        </p:nvSpPr>
        <p:spPr>
          <a:xfrm>
            <a:off x="531615" y="643726"/>
            <a:ext cx="8366579" cy="4054480"/>
          </a:xfrm>
          <a:prstGeom prst="rect">
            <a:avLst/>
          </a:prstGeom>
          <a:noFill/>
          <a:ln>
            <a:noFill/>
          </a:ln>
        </p:spPr>
        <p:txBody>
          <a:bodyPr anchorCtr="0" anchor="t" bIns="45700" lIns="91425" spcFirstLastPara="1" rIns="91425" wrap="square" tIns="45700">
            <a:noAutofit/>
          </a:bodyPr>
          <a:lstStyle/>
          <a:p>
            <a:pPr indent="-342900" lvl="0" marL="342900" marR="0" rtl="0" algn="just">
              <a:lnSpc>
                <a:spcPct val="100000"/>
              </a:lnSpc>
              <a:spcBef>
                <a:spcPts val="0"/>
              </a:spcBef>
              <a:spcAft>
                <a:spcPts val="0"/>
              </a:spcAft>
              <a:buClr>
                <a:srgbClr val="000000"/>
              </a:buClr>
              <a:buSzPts val="2400"/>
              <a:buFont typeface="Noto Sans Symbols"/>
              <a:buChar char="⮚"/>
            </a:pPr>
            <a:r>
              <a:rPr b="1" i="0" lang="en-US" sz="2400" u="none" cap="none" strike="noStrike">
                <a:solidFill>
                  <a:srgbClr val="000000"/>
                </a:solidFill>
                <a:latin typeface="Times New Roman"/>
                <a:ea typeface="Times New Roman"/>
                <a:cs typeface="Times New Roman"/>
                <a:sym typeface="Times New Roman"/>
              </a:rPr>
              <a:t>Flow Control:</a:t>
            </a:r>
            <a:r>
              <a:rPr b="0" i="0" lang="en-US" sz="2100" u="none" cap="none" strike="noStrike">
                <a:solidFill>
                  <a:srgbClr val="000000"/>
                </a:solidFill>
                <a:latin typeface="Times New Roman"/>
                <a:ea typeface="Times New Roman"/>
                <a:cs typeface="Times New Roman"/>
                <a:sym typeface="Times New Roman"/>
              </a:rPr>
              <a:t> The </a:t>
            </a:r>
            <a:r>
              <a:rPr b="1" i="0" lang="en-US" sz="2100" u="none" cap="none" strike="noStrike">
                <a:solidFill>
                  <a:srgbClr val="C00000"/>
                </a:solidFill>
                <a:latin typeface="Times New Roman"/>
                <a:ea typeface="Times New Roman"/>
                <a:cs typeface="Times New Roman"/>
                <a:sym typeface="Times New Roman"/>
              </a:rPr>
              <a:t>data rate must be constant on both sides </a:t>
            </a:r>
            <a:r>
              <a:rPr b="0" i="0" lang="en-US" sz="2100" u="none" cap="none" strike="noStrike">
                <a:solidFill>
                  <a:srgbClr val="000000"/>
                </a:solidFill>
                <a:latin typeface="Times New Roman"/>
                <a:ea typeface="Times New Roman"/>
                <a:cs typeface="Times New Roman"/>
                <a:sym typeface="Times New Roman"/>
              </a:rPr>
              <a:t>else the data may get corrupted thus, flow control coordinates the amount of data that can be sent before receiving acknowledgement.</a:t>
            </a:r>
            <a:endParaRPr/>
          </a:p>
          <a:p>
            <a:pPr indent="-209550" lvl="0" marL="342900" marR="0" rtl="0" algn="just">
              <a:lnSpc>
                <a:spcPct val="100000"/>
              </a:lnSpc>
              <a:spcBef>
                <a:spcPts val="0"/>
              </a:spcBef>
              <a:spcAft>
                <a:spcPts val="0"/>
              </a:spcAft>
              <a:buClr>
                <a:srgbClr val="000000"/>
              </a:buClr>
              <a:buSzPts val="2100"/>
              <a:buFont typeface="Noto Sans Symbols"/>
              <a:buNone/>
            </a:pPr>
            <a:r>
              <a:t/>
            </a:r>
            <a:endParaRPr b="0" i="0" sz="2100" u="none" cap="none" strike="noStrike">
              <a:solidFill>
                <a:srgbClr val="000000"/>
              </a:solidFill>
              <a:latin typeface="Times New Roman"/>
              <a:ea typeface="Times New Roman"/>
              <a:cs typeface="Times New Roman"/>
              <a:sym typeface="Times New Roman"/>
            </a:endParaRPr>
          </a:p>
          <a:p>
            <a:pPr indent="-342900" lvl="0" marL="342900" marR="0" rtl="0" algn="just">
              <a:lnSpc>
                <a:spcPct val="100000"/>
              </a:lnSpc>
              <a:spcBef>
                <a:spcPts val="0"/>
              </a:spcBef>
              <a:spcAft>
                <a:spcPts val="0"/>
              </a:spcAft>
              <a:buClr>
                <a:srgbClr val="000000"/>
              </a:buClr>
              <a:buSzPts val="2400"/>
              <a:buFont typeface="Noto Sans Symbols"/>
              <a:buChar char="⮚"/>
            </a:pPr>
            <a:r>
              <a:rPr b="1" i="0" lang="en-US" sz="2400" u="none" cap="none" strike="noStrike">
                <a:solidFill>
                  <a:srgbClr val="000000"/>
                </a:solidFill>
                <a:latin typeface="Times New Roman"/>
                <a:ea typeface="Times New Roman"/>
                <a:cs typeface="Times New Roman"/>
                <a:sym typeface="Times New Roman"/>
              </a:rPr>
              <a:t>Access control: </a:t>
            </a:r>
            <a:r>
              <a:rPr b="0" i="0" lang="en-US" sz="2100" u="none" cap="none" strike="noStrike">
                <a:solidFill>
                  <a:srgbClr val="000000"/>
                </a:solidFill>
                <a:latin typeface="Times New Roman"/>
                <a:ea typeface="Times New Roman"/>
                <a:cs typeface="Times New Roman"/>
                <a:sym typeface="Times New Roman"/>
              </a:rPr>
              <a:t>When a </a:t>
            </a:r>
            <a:r>
              <a:rPr b="1" i="0" lang="en-US" sz="2100" u="none" cap="none" strike="noStrike">
                <a:solidFill>
                  <a:srgbClr val="C00000"/>
                </a:solidFill>
                <a:latin typeface="Times New Roman"/>
                <a:ea typeface="Times New Roman"/>
                <a:cs typeface="Times New Roman"/>
                <a:sym typeface="Times New Roman"/>
              </a:rPr>
              <a:t>single communication channel </a:t>
            </a:r>
            <a:r>
              <a:rPr b="0" i="0" lang="en-US" sz="2100" u="none" cap="none" strike="noStrike">
                <a:solidFill>
                  <a:srgbClr val="000000"/>
                </a:solidFill>
                <a:latin typeface="Times New Roman"/>
                <a:ea typeface="Times New Roman"/>
                <a:cs typeface="Times New Roman"/>
                <a:sym typeface="Times New Roman"/>
              </a:rPr>
              <a:t>is shared by multiple devices, the MAC sub-layer of the data link layer helps to determine </a:t>
            </a:r>
            <a:r>
              <a:rPr b="1" i="0" lang="en-US" sz="2100" u="none" cap="none" strike="noStrike">
                <a:solidFill>
                  <a:srgbClr val="00B050"/>
                </a:solidFill>
                <a:latin typeface="Times New Roman"/>
                <a:ea typeface="Times New Roman"/>
                <a:cs typeface="Times New Roman"/>
                <a:sym typeface="Times New Roman"/>
              </a:rPr>
              <a:t>which device has control over the channel at a given time.</a:t>
            </a:r>
            <a:endParaRPr/>
          </a:p>
          <a:p>
            <a:pPr indent="-342900" lvl="0" marL="342900" marR="0" rtl="0" algn="just">
              <a:lnSpc>
                <a:spcPct val="100000"/>
              </a:lnSpc>
              <a:spcBef>
                <a:spcPts val="0"/>
              </a:spcBef>
              <a:spcAft>
                <a:spcPts val="0"/>
              </a:spcAft>
              <a:buClr>
                <a:srgbClr val="000000"/>
              </a:buClr>
              <a:buSzPts val="2100"/>
              <a:buFont typeface="Noto Sans Symbols"/>
              <a:buChar char="⮚"/>
            </a:pPr>
            <a:r>
              <a:rPr b="0" i="0" lang="en-US" sz="2100" u="none" cap="none" strike="noStrike">
                <a:solidFill>
                  <a:srgbClr val="000000"/>
                </a:solidFill>
                <a:latin typeface="Times New Roman"/>
                <a:ea typeface="Times New Roman"/>
                <a:cs typeface="Times New Roman"/>
                <a:sym typeface="Times New Roman"/>
              </a:rPr>
              <a:t>Packet in Data Link layer is referred to as </a:t>
            </a:r>
            <a:r>
              <a:rPr b="1" i="0" lang="en-US" sz="2100" u="none" cap="none" strike="noStrike">
                <a:solidFill>
                  <a:srgbClr val="002060"/>
                </a:solidFill>
                <a:latin typeface="Times New Roman"/>
                <a:ea typeface="Times New Roman"/>
                <a:cs typeface="Times New Roman"/>
                <a:sym typeface="Times New Roman"/>
              </a:rPr>
              <a:t>Frame</a:t>
            </a:r>
            <a:r>
              <a:rPr b="0" i="0" lang="en-US" sz="2100" u="none" cap="none" strike="noStrike">
                <a:solidFill>
                  <a:srgbClr val="000000"/>
                </a:solidFill>
                <a:latin typeface="Times New Roman"/>
                <a:ea typeface="Times New Roman"/>
                <a:cs typeface="Times New Roman"/>
                <a:sym typeface="Times New Roman"/>
              </a:rPr>
              <a:t>. </a:t>
            </a:r>
            <a:endParaRPr/>
          </a:p>
          <a:p>
            <a:pPr indent="-342900" lvl="0" marL="342900" marR="0" rtl="0" algn="just">
              <a:lnSpc>
                <a:spcPct val="100000"/>
              </a:lnSpc>
              <a:spcBef>
                <a:spcPts val="0"/>
              </a:spcBef>
              <a:spcAft>
                <a:spcPts val="0"/>
              </a:spcAft>
              <a:buClr>
                <a:srgbClr val="000000"/>
              </a:buClr>
              <a:buSzPts val="2100"/>
              <a:buFont typeface="Noto Sans Symbols"/>
              <a:buChar char="⮚"/>
            </a:pPr>
            <a:r>
              <a:rPr b="0" i="0" lang="en-US" sz="2100" u="none" cap="none" strike="noStrike">
                <a:solidFill>
                  <a:srgbClr val="000000"/>
                </a:solidFill>
                <a:latin typeface="Times New Roman"/>
                <a:ea typeface="Times New Roman"/>
                <a:cs typeface="Times New Roman"/>
                <a:sym typeface="Times New Roman"/>
              </a:rPr>
              <a:t>Data Link layer is handled by the </a:t>
            </a:r>
            <a:r>
              <a:rPr b="1" i="0" lang="en-US" sz="2100" u="none" cap="none" strike="noStrike">
                <a:solidFill>
                  <a:srgbClr val="002060"/>
                </a:solidFill>
                <a:latin typeface="Times New Roman"/>
                <a:ea typeface="Times New Roman"/>
                <a:cs typeface="Times New Roman"/>
                <a:sym typeface="Times New Roman"/>
              </a:rPr>
              <a:t>NIC</a:t>
            </a:r>
            <a:r>
              <a:rPr b="0" i="0" lang="en-US" sz="2100" u="none" cap="none" strike="noStrike">
                <a:solidFill>
                  <a:srgbClr val="000000"/>
                </a:solidFill>
                <a:latin typeface="Times New Roman"/>
                <a:ea typeface="Times New Roman"/>
                <a:cs typeface="Times New Roman"/>
                <a:sym typeface="Times New Roman"/>
              </a:rPr>
              <a:t> (Network Interface Card) and device drivers of host machines. </a:t>
            </a:r>
            <a:endParaRPr/>
          </a:p>
          <a:p>
            <a:pPr indent="-342900" lvl="0" marL="342900" marR="0" rtl="0" algn="just">
              <a:lnSpc>
                <a:spcPct val="100000"/>
              </a:lnSpc>
              <a:spcBef>
                <a:spcPts val="0"/>
              </a:spcBef>
              <a:spcAft>
                <a:spcPts val="0"/>
              </a:spcAft>
              <a:buClr>
                <a:srgbClr val="000000"/>
              </a:buClr>
              <a:buSzPts val="2400"/>
              <a:buFont typeface="Noto Sans Symbols"/>
              <a:buChar char="⮚"/>
            </a:pPr>
            <a:r>
              <a:rPr b="1" i="0" lang="en-US" sz="2400" u="none" cap="none" strike="noStrike">
                <a:solidFill>
                  <a:srgbClr val="C00000"/>
                </a:solidFill>
                <a:latin typeface="Times New Roman"/>
                <a:ea typeface="Times New Roman"/>
                <a:cs typeface="Times New Roman"/>
                <a:sym typeface="Times New Roman"/>
              </a:rPr>
              <a:t>Switch &amp; Bridge </a:t>
            </a:r>
            <a:r>
              <a:rPr b="1" i="0" lang="en-US" sz="2400" u="none" cap="none" strike="noStrike">
                <a:solidFill>
                  <a:srgbClr val="000000"/>
                </a:solidFill>
                <a:latin typeface="Times New Roman"/>
                <a:ea typeface="Times New Roman"/>
                <a:cs typeface="Times New Roman"/>
                <a:sym typeface="Times New Roman"/>
              </a:rPr>
              <a:t>are Data Link Layer devices. </a:t>
            </a:r>
            <a:br>
              <a:rPr b="0" i="0" lang="en-US" sz="2100" u="none" cap="none" strike="noStrike">
                <a:solidFill>
                  <a:srgbClr val="000000"/>
                </a:solidFill>
                <a:latin typeface="Times New Roman"/>
                <a:ea typeface="Times New Roman"/>
                <a:cs typeface="Times New Roman"/>
                <a:sym typeface="Times New Roman"/>
              </a:rPr>
            </a:br>
            <a:endParaRPr b="1" i="0" sz="2400" u="none" cap="none" strike="noStrike">
              <a:solidFill>
                <a:srgbClr val="000000"/>
              </a:solidFill>
              <a:latin typeface="Times New Roman"/>
              <a:ea typeface="Times New Roman"/>
              <a:cs typeface="Times New Roman"/>
              <a:sym typeface="Times New Roman"/>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7">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7">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7">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7">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7">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7">
                                            <p:txEl>
                                              <p:pRg end="5" st="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6" name="Shape 2856"/>
        <p:cNvGrpSpPr/>
        <p:nvPr/>
      </p:nvGrpSpPr>
      <p:grpSpPr>
        <a:xfrm>
          <a:off x="0" y="0"/>
          <a:ext cx="0" cy="0"/>
          <a:chOff x="0" y="0"/>
          <a:chExt cx="0" cy="0"/>
        </a:xfrm>
      </p:grpSpPr>
      <p:sp>
        <p:nvSpPr>
          <p:cNvPr id="2857" name="Google Shape;2857;p170"/>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9/19/2022</a:t>
            </a:r>
            <a:endParaRPr b="1" sz="800">
              <a:solidFill>
                <a:schemeClr val="dk1"/>
              </a:solidFill>
              <a:latin typeface="Times New Roman"/>
              <a:ea typeface="Times New Roman"/>
              <a:cs typeface="Times New Roman"/>
              <a:sym typeface="Times New Roman"/>
            </a:endParaRPr>
          </a:p>
        </p:txBody>
      </p:sp>
      <p:sp>
        <p:nvSpPr>
          <p:cNvPr id="2858" name="Google Shape;2858;p170"/>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SY BTech         Computer Networks     Module 2    Sem 3     2022-23</a:t>
            </a:r>
            <a:endParaRPr b="1" sz="800">
              <a:solidFill>
                <a:schemeClr val="dk1"/>
              </a:solidFill>
              <a:latin typeface="Times New Roman"/>
              <a:ea typeface="Times New Roman"/>
              <a:cs typeface="Times New Roman"/>
              <a:sym typeface="Times New Roman"/>
            </a:endParaRPr>
          </a:p>
        </p:txBody>
      </p:sp>
      <p:sp>
        <p:nvSpPr>
          <p:cNvPr id="2859" name="Google Shape;2859;p170"/>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US" sz="900">
                <a:solidFill>
                  <a:schemeClr val="dk1"/>
                </a:solidFill>
                <a:latin typeface="Times New Roman"/>
                <a:ea typeface="Times New Roman"/>
                <a:cs typeface="Times New Roman"/>
                <a:sym typeface="Times New Roman"/>
              </a:rPr>
              <a:t>‹#›</a:t>
            </a:fld>
            <a:endParaRPr sz="900">
              <a:solidFill>
                <a:schemeClr val="dk1"/>
              </a:solidFill>
              <a:latin typeface="Times New Roman"/>
              <a:ea typeface="Times New Roman"/>
              <a:cs typeface="Times New Roman"/>
              <a:sym typeface="Times New Roman"/>
            </a:endParaRPr>
          </a:p>
        </p:txBody>
      </p:sp>
      <p:sp>
        <p:nvSpPr>
          <p:cNvPr id="2860" name="Google Shape;2860;p170"/>
          <p:cNvSpPr txBox="1"/>
          <p:nvPr>
            <p:ph idx="4294967295" type="title"/>
          </p:nvPr>
        </p:nvSpPr>
        <p:spPr>
          <a:xfrm>
            <a:off x="2025650" y="465138"/>
            <a:ext cx="7118350" cy="4699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Clr>
                <a:srgbClr val="002060"/>
              </a:buClr>
              <a:buSzPts val="3200"/>
              <a:buNone/>
            </a:pPr>
            <a:r>
              <a:rPr b="1" lang="en-US" sz="3200">
                <a:solidFill>
                  <a:srgbClr val="002060"/>
                </a:solidFill>
                <a:latin typeface="Times New Roman"/>
                <a:ea typeface="Times New Roman"/>
                <a:cs typeface="Times New Roman"/>
                <a:sym typeface="Times New Roman"/>
              </a:rPr>
              <a:t>Services provided by Transport Layer</a:t>
            </a:r>
            <a:endParaRPr>
              <a:latin typeface="Times New Roman"/>
              <a:ea typeface="Times New Roman"/>
              <a:cs typeface="Times New Roman"/>
              <a:sym typeface="Times New Roman"/>
            </a:endParaRPr>
          </a:p>
        </p:txBody>
      </p:sp>
      <p:sp>
        <p:nvSpPr>
          <p:cNvPr id="2861" name="Google Shape;2861;p170"/>
          <p:cNvSpPr txBox="1"/>
          <p:nvPr>
            <p:ph idx="4294967295" type="body"/>
          </p:nvPr>
        </p:nvSpPr>
        <p:spPr>
          <a:xfrm>
            <a:off x="1568450" y="1392238"/>
            <a:ext cx="7575550" cy="2663825"/>
          </a:xfrm>
          <a:prstGeom prst="rect">
            <a:avLst/>
          </a:prstGeom>
          <a:noFill/>
          <a:ln>
            <a:noFill/>
          </a:ln>
        </p:spPr>
        <p:txBody>
          <a:bodyPr anchorCtr="0" anchor="t" bIns="34275" lIns="0" spcFirstLastPara="1" rIns="0" wrap="square" tIns="34275">
            <a:noAutofit/>
          </a:bodyPr>
          <a:lstStyle/>
          <a:p>
            <a:pPr indent="-323850" lvl="0" marL="457200" rtl="0" algn="l">
              <a:lnSpc>
                <a:spcPct val="90000"/>
              </a:lnSpc>
              <a:spcBef>
                <a:spcPts val="900"/>
              </a:spcBef>
              <a:spcAft>
                <a:spcPts val="0"/>
              </a:spcAft>
              <a:buSzPts val="1500"/>
              <a:buFont typeface="Noto Sans Symbols"/>
              <a:buChar char="▪"/>
            </a:pPr>
            <a:r>
              <a:rPr lang="en-US" sz="2000"/>
              <a:t>Data in the Transport Layer is called as </a:t>
            </a:r>
            <a:r>
              <a:rPr b="1" lang="en-US" sz="2000"/>
              <a:t>Segments</a:t>
            </a:r>
            <a:r>
              <a:rPr lang="en-US" sz="2000"/>
              <a:t>. </a:t>
            </a:r>
            <a:endParaRPr sz="2000"/>
          </a:p>
          <a:p>
            <a:pPr indent="-323850" lvl="0" marL="457200" rtl="0" algn="l">
              <a:lnSpc>
                <a:spcPct val="90000"/>
              </a:lnSpc>
              <a:spcBef>
                <a:spcPts val="900"/>
              </a:spcBef>
              <a:spcAft>
                <a:spcPts val="0"/>
              </a:spcAft>
              <a:buSzPts val="1500"/>
              <a:buFont typeface="Noto Sans Symbols"/>
              <a:buChar char="▪"/>
            </a:pPr>
            <a:br>
              <a:rPr lang="en-US" sz="2000"/>
            </a:br>
            <a:r>
              <a:rPr lang="en-US" sz="2000"/>
              <a:t>Transport layer is operated by the Operating System. It is a part of the OS and communicates with the Application Layer by making system calls. </a:t>
            </a:r>
            <a:endParaRPr sz="2000"/>
          </a:p>
          <a:p>
            <a:pPr indent="-323850" lvl="0" marL="457200" rtl="0" algn="l">
              <a:lnSpc>
                <a:spcPct val="90000"/>
              </a:lnSpc>
              <a:spcBef>
                <a:spcPts val="900"/>
              </a:spcBef>
              <a:spcAft>
                <a:spcPts val="0"/>
              </a:spcAft>
              <a:buSzPts val="1500"/>
              <a:buFont typeface="Noto Sans Symbols"/>
              <a:buChar char="▪"/>
            </a:pPr>
            <a:br>
              <a:rPr lang="en-US" sz="2000"/>
            </a:br>
            <a:r>
              <a:rPr lang="en-US" sz="2000"/>
              <a:t>Transport Layer is called as </a:t>
            </a:r>
            <a:r>
              <a:rPr b="1" lang="en-US" sz="2000"/>
              <a:t>Heart of OSI</a:t>
            </a:r>
            <a:r>
              <a:rPr lang="en-US" sz="2000"/>
              <a:t> model</a:t>
            </a:r>
            <a:r>
              <a:rPr i="1" lang="en-US" sz="1800"/>
              <a:t>. </a:t>
            </a:r>
            <a:endParaRPr sz="1800"/>
          </a:p>
        </p:txBody>
      </p:sp>
      <p:pic>
        <p:nvPicPr>
          <p:cNvPr id="2862" name="Google Shape;2862;p170"/>
          <p:cNvPicPr preferRelativeResize="0"/>
          <p:nvPr/>
        </p:nvPicPr>
        <p:blipFill rotWithShape="1">
          <a:blip r:embed="rId3">
            <a:alphaModFix/>
          </a:blip>
          <a:srcRect b="0" l="0" r="0" t="0"/>
          <a:stretch/>
        </p:blipFill>
        <p:spPr>
          <a:xfrm>
            <a:off x="41821" y="47020"/>
            <a:ext cx="952199" cy="900077"/>
          </a:xfrm>
          <a:prstGeom prst="rect">
            <a:avLst/>
          </a:prstGeom>
          <a:noFill/>
          <a:ln>
            <a:noFill/>
          </a:ln>
        </p:spPr>
      </p:pic>
    </p:spTree>
  </p:cSld>
  <p:clrMapOvr>
    <a:masterClrMapping/>
  </p:clrMapOvr>
</p:sld>
</file>

<file path=ppt/slides/slide1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8" name="Shape 2868"/>
        <p:cNvGrpSpPr/>
        <p:nvPr/>
      </p:nvGrpSpPr>
      <p:grpSpPr>
        <a:xfrm>
          <a:off x="0" y="0"/>
          <a:ext cx="0" cy="0"/>
          <a:chOff x="0" y="0"/>
          <a:chExt cx="0" cy="0"/>
        </a:xfrm>
      </p:grpSpPr>
      <p:sp>
        <p:nvSpPr>
          <p:cNvPr id="2869" name="Google Shape;2869;p171"/>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9/19/2022</a:t>
            </a:r>
            <a:endParaRPr b="1" sz="800">
              <a:solidFill>
                <a:schemeClr val="dk1"/>
              </a:solidFill>
              <a:latin typeface="Times New Roman"/>
              <a:ea typeface="Times New Roman"/>
              <a:cs typeface="Times New Roman"/>
              <a:sym typeface="Times New Roman"/>
            </a:endParaRPr>
          </a:p>
        </p:txBody>
      </p:sp>
      <p:sp>
        <p:nvSpPr>
          <p:cNvPr id="2870" name="Google Shape;2870;p171"/>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SY BTech         Computer Networks     Module 2    Sem 3     2022-23</a:t>
            </a:r>
            <a:endParaRPr b="1" sz="800">
              <a:solidFill>
                <a:schemeClr val="dk1"/>
              </a:solidFill>
              <a:latin typeface="Times New Roman"/>
              <a:ea typeface="Times New Roman"/>
              <a:cs typeface="Times New Roman"/>
              <a:sym typeface="Times New Roman"/>
            </a:endParaRPr>
          </a:p>
        </p:txBody>
      </p:sp>
      <p:sp>
        <p:nvSpPr>
          <p:cNvPr id="2871" name="Google Shape;2871;p171"/>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US" sz="900">
                <a:solidFill>
                  <a:schemeClr val="dk1"/>
                </a:solidFill>
                <a:latin typeface="Times New Roman"/>
                <a:ea typeface="Times New Roman"/>
                <a:cs typeface="Times New Roman"/>
                <a:sym typeface="Times New Roman"/>
              </a:rPr>
              <a:t>‹#›</a:t>
            </a:fld>
            <a:endParaRPr sz="900">
              <a:solidFill>
                <a:schemeClr val="dk1"/>
              </a:solidFill>
              <a:latin typeface="Times New Roman"/>
              <a:ea typeface="Times New Roman"/>
              <a:cs typeface="Times New Roman"/>
              <a:sym typeface="Times New Roman"/>
            </a:endParaRPr>
          </a:p>
        </p:txBody>
      </p:sp>
      <p:sp>
        <p:nvSpPr>
          <p:cNvPr id="2872" name="Google Shape;2872;p171"/>
          <p:cNvSpPr txBox="1"/>
          <p:nvPr>
            <p:ph idx="4294967295" type="title"/>
          </p:nvPr>
        </p:nvSpPr>
        <p:spPr>
          <a:xfrm>
            <a:off x="2025650" y="465138"/>
            <a:ext cx="7118350" cy="4699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Clr>
                <a:srgbClr val="002060"/>
              </a:buClr>
              <a:buSzPts val="3200"/>
              <a:buNone/>
            </a:pPr>
            <a:r>
              <a:rPr b="1" lang="en-US" sz="3200">
                <a:solidFill>
                  <a:srgbClr val="002060"/>
                </a:solidFill>
                <a:latin typeface="Times New Roman"/>
                <a:ea typeface="Times New Roman"/>
                <a:cs typeface="Times New Roman"/>
                <a:sym typeface="Times New Roman"/>
              </a:rPr>
              <a:t>Session Layer</a:t>
            </a:r>
            <a:endParaRPr>
              <a:latin typeface="Times New Roman"/>
              <a:ea typeface="Times New Roman"/>
              <a:cs typeface="Times New Roman"/>
              <a:sym typeface="Times New Roman"/>
            </a:endParaRPr>
          </a:p>
        </p:txBody>
      </p:sp>
      <p:sp>
        <p:nvSpPr>
          <p:cNvPr id="2873" name="Google Shape;2873;p171"/>
          <p:cNvSpPr txBox="1"/>
          <p:nvPr>
            <p:ph idx="4294967295" type="body"/>
          </p:nvPr>
        </p:nvSpPr>
        <p:spPr>
          <a:xfrm>
            <a:off x="1003300" y="1231900"/>
            <a:ext cx="8140700" cy="2663825"/>
          </a:xfrm>
          <a:prstGeom prst="rect">
            <a:avLst/>
          </a:prstGeom>
          <a:noFill/>
          <a:ln>
            <a:noFill/>
          </a:ln>
        </p:spPr>
        <p:txBody>
          <a:bodyPr anchorCtr="0" anchor="t" bIns="34275" lIns="0" spcFirstLastPara="1" rIns="0" wrap="square" tIns="34275">
            <a:noAutofit/>
          </a:bodyPr>
          <a:lstStyle/>
          <a:p>
            <a:pPr indent="-323850" lvl="0" marL="457200" rtl="0" algn="l">
              <a:lnSpc>
                <a:spcPct val="90000"/>
              </a:lnSpc>
              <a:spcBef>
                <a:spcPts val="900"/>
              </a:spcBef>
              <a:spcAft>
                <a:spcPts val="0"/>
              </a:spcAft>
              <a:buSzPts val="1500"/>
              <a:buChar char=" "/>
            </a:pPr>
            <a:r>
              <a:rPr lang="en-US" sz="2400"/>
              <a:t>This layer is responsible for -</a:t>
            </a:r>
            <a:endParaRPr/>
          </a:p>
          <a:p>
            <a:pPr indent="-317500" lvl="1" marL="914400" rtl="0" algn="l">
              <a:lnSpc>
                <a:spcPct val="90000"/>
              </a:lnSpc>
              <a:spcBef>
                <a:spcPts val="200"/>
              </a:spcBef>
              <a:spcAft>
                <a:spcPts val="0"/>
              </a:spcAft>
              <a:buSzPts val="1400"/>
              <a:buChar char="◦"/>
            </a:pPr>
            <a:r>
              <a:rPr lang="en-US" sz="2000"/>
              <a:t>Establishment of connection, </a:t>
            </a:r>
            <a:endParaRPr/>
          </a:p>
          <a:p>
            <a:pPr indent="-317500" lvl="1" marL="914400" rtl="0" algn="l">
              <a:lnSpc>
                <a:spcPct val="90000"/>
              </a:lnSpc>
              <a:spcBef>
                <a:spcPts val="200"/>
              </a:spcBef>
              <a:spcAft>
                <a:spcPts val="0"/>
              </a:spcAft>
              <a:buSzPts val="1400"/>
              <a:buChar char="◦"/>
            </a:pPr>
            <a:r>
              <a:rPr lang="en-US" sz="2000"/>
              <a:t>Maintenance of sessions, </a:t>
            </a:r>
            <a:endParaRPr sz="2000"/>
          </a:p>
          <a:p>
            <a:pPr indent="-317500" lvl="1" marL="914400" rtl="0" algn="l">
              <a:lnSpc>
                <a:spcPct val="90000"/>
              </a:lnSpc>
              <a:spcBef>
                <a:spcPts val="200"/>
              </a:spcBef>
              <a:spcAft>
                <a:spcPts val="0"/>
              </a:spcAft>
              <a:buSzPts val="1400"/>
              <a:buChar char="◦"/>
            </a:pPr>
            <a:r>
              <a:rPr lang="en-US" sz="2000"/>
              <a:t>Authentication, and </a:t>
            </a:r>
            <a:endParaRPr sz="2000"/>
          </a:p>
          <a:p>
            <a:pPr indent="-317500" lvl="1" marL="914400" rtl="0" algn="l">
              <a:lnSpc>
                <a:spcPct val="90000"/>
              </a:lnSpc>
              <a:spcBef>
                <a:spcPts val="200"/>
              </a:spcBef>
              <a:spcAft>
                <a:spcPts val="0"/>
              </a:spcAft>
              <a:buSzPts val="1400"/>
              <a:buChar char="◦"/>
            </a:pPr>
            <a:r>
              <a:rPr lang="en-US" sz="2000"/>
              <a:t>Ensures security. </a:t>
            </a:r>
            <a:br>
              <a:rPr lang="en-US" sz="1800"/>
            </a:br>
            <a:endParaRPr sz="1800"/>
          </a:p>
        </p:txBody>
      </p:sp>
      <p:pic>
        <p:nvPicPr>
          <p:cNvPr id="2874" name="Google Shape;2874;p171"/>
          <p:cNvPicPr preferRelativeResize="0"/>
          <p:nvPr/>
        </p:nvPicPr>
        <p:blipFill rotWithShape="1">
          <a:blip r:embed="rId3">
            <a:alphaModFix/>
          </a:blip>
          <a:srcRect b="0" l="0" r="0" t="0"/>
          <a:stretch/>
        </p:blipFill>
        <p:spPr>
          <a:xfrm>
            <a:off x="41821" y="47020"/>
            <a:ext cx="952199" cy="900077"/>
          </a:xfrm>
          <a:prstGeom prst="rect">
            <a:avLst/>
          </a:prstGeom>
          <a:noFill/>
          <a:ln>
            <a:noFill/>
          </a:ln>
        </p:spPr>
      </p:pic>
    </p:spTree>
  </p:cSld>
  <p:clrMapOvr>
    <a:masterClrMapping/>
  </p:clrMapOvr>
</p:sld>
</file>

<file path=ppt/slides/slide1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0" name="Shape 2880"/>
        <p:cNvGrpSpPr/>
        <p:nvPr/>
      </p:nvGrpSpPr>
      <p:grpSpPr>
        <a:xfrm>
          <a:off x="0" y="0"/>
          <a:ext cx="0" cy="0"/>
          <a:chOff x="0" y="0"/>
          <a:chExt cx="0" cy="0"/>
        </a:xfrm>
      </p:grpSpPr>
      <p:sp>
        <p:nvSpPr>
          <p:cNvPr id="2881" name="Google Shape;2881;p172"/>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9/19/2022</a:t>
            </a:r>
            <a:endParaRPr b="1" sz="800">
              <a:solidFill>
                <a:schemeClr val="dk1"/>
              </a:solidFill>
              <a:latin typeface="Times New Roman"/>
              <a:ea typeface="Times New Roman"/>
              <a:cs typeface="Times New Roman"/>
              <a:sym typeface="Times New Roman"/>
            </a:endParaRPr>
          </a:p>
        </p:txBody>
      </p:sp>
      <p:sp>
        <p:nvSpPr>
          <p:cNvPr id="2882" name="Google Shape;2882;p172"/>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SY BTech         Computer Networks     Module 2    Sem 3     2022-23</a:t>
            </a:r>
            <a:endParaRPr b="1" sz="800">
              <a:solidFill>
                <a:schemeClr val="dk1"/>
              </a:solidFill>
              <a:latin typeface="Times New Roman"/>
              <a:ea typeface="Times New Roman"/>
              <a:cs typeface="Times New Roman"/>
              <a:sym typeface="Times New Roman"/>
            </a:endParaRPr>
          </a:p>
        </p:txBody>
      </p:sp>
      <p:sp>
        <p:nvSpPr>
          <p:cNvPr id="2883" name="Google Shape;2883;p172"/>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US" sz="900">
                <a:solidFill>
                  <a:schemeClr val="dk1"/>
                </a:solidFill>
                <a:latin typeface="Times New Roman"/>
                <a:ea typeface="Times New Roman"/>
                <a:cs typeface="Times New Roman"/>
                <a:sym typeface="Times New Roman"/>
              </a:rPr>
              <a:t>‹#›</a:t>
            </a:fld>
            <a:endParaRPr sz="900">
              <a:solidFill>
                <a:schemeClr val="dk1"/>
              </a:solidFill>
              <a:latin typeface="Times New Roman"/>
              <a:ea typeface="Times New Roman"/>
              <a:cs typeface="Times New Roman"/>
              <a:sym typeface="Times New Roman"/>
            </a:endParaRPr>
          </a:p>
        </p:txBody>
      </p:sp>
      <p:sp>
        <p:nvSpPr>
          <p:cNvPr id="2884" name="Google Shape;2884;p172"/>
          <p:cNvSpPr txBox="1"/>
          <p:nvPr>
            <p:ph idx="4294967295" type="title"/>
          </p:nvPr>
        </p:nvSpPr>
        <p:spPr>
          <a:xfrm>
            <a:off x="2025650" y="465138"/>
            <a:ext cx="7118350" cy="4699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Clr>
                <a:srgbClr val="002060"/>
              </a:buClr>
              <a:buSzPts val="3200"/>
              <a:buNone/>
            </a:pPr>
            <a:r>
              <a:rPr b="1" lang="en-US" sz="3200">
                <a:solidFill>
                  <a:srgbClr val="002060"/>
                </a:solidFill>
                <a:latin typeface="Times New Roman"/>
                <a:ea typeface="Times New Roman"/>
                <a:cs typeface="Times New Roman"/>
                <a:sym typeface="Times New Roman"/>
              </a:rPr>
              <a:t>Functions of Session Layer</a:t>
            </a:r>
            <a:endParaRPr>
              <a:latin typeface="Times New Roman"/>
              <a:ea typeface="Times New Roman"/>
              <a:cs typeface="Times New Roman"/>
              <a:sym typeface="Times New Roman"/>
            </a:endParaRPr>
          </a:p>
        </p:txBody>
      </p:sp>
      <p:sp>
        <p:nvSpPr>
          <p:cNvPr id="2885" name="Google Shape;2885;p172"/>
          <p:cNvSpPr txBox="1"/>
          <p:nvPr>
            <p:ph idx="4294967295" type="body"/>
          </p:nvPr>
        </p:nvSpPr>
        <p:spPr>
          <a:xfrm>
            <a:off x="1003300" y="1231900"/>
            <a:ext cx="8140700" cy="2663825"/>
          </a:xfrm>
          <a:prstGeom prst="rect">
            <a:avLst/>
          </a:prstGeom>
          <a:noFill/>
          <a:ln>
            <a:noFill/>
          </a:ln>
        </p:spPr>
        <p:txBody>
          <a:bodyPr anchorCtr="0" anchor="t" bIns="34275" lIns="0" spcFirstLastPara="1" rIns="0" wrap="square" tIns="34275">
            <a:noAutofit/>
          </a:bodyPr>
          <a:lstStyle/>
          <a:p>
            <a:pPr indent="-323850" lvl="0" marL="457200" rtl="0" algn="l">
              <a:lnSpc>
                <a:spcPct val="90000"/>
              </a:lnSpc>
              <a:spcBef>
                <a:spcPts val="900"/>
              </a:spcBef>
              <a:spcAft>
                <a:spcPts val="0"/>
              </a:spcAft>
              <a:buSzPts val="1500"/>
              <a:buChar char=" "/>
            </a:pPr>
            <a:r>
              <a:rPr b="1" lang="en-US" sz="1800"/>
              <a:t>Session establishment, maintenance, and termination:</a:t>
            </a:r>
            <a:r>
              <a:rPr lang="en-US" sz="1800"/>
              <a:t> The layer allows the two processes to establish, use and terminate a connection.</a:t>
            </a:r>
            <a:endParaRPr/>
          </a:p>
          <a:p>
            <a:pPr indent="-323850" lvl="0" marL="457200" rtl="0" algn="l">
              <a:lnSpc>
                <a:spcPct val="90000"/>
              </a:lnSpc>
              <a:spcBef>
                <a:spcPts val="900"/>
              </a:spcBef>
              <a:spcAft>
                <a:spcPts val="0"/>
              </a:spcAft>
              <a:buSzPts val="1500"/>
              <a:buChar char=" "/>
            </a:pPr>
            <a:r>
              <a:rPr b="1" lang="en-US" sz="1800"/>
              <a:t>Synchronization:</a:t>
            </a:r>
            <a:r>
              <a:rPr lang="en-US" sz="1800"/>
              <a:t> This layer allows a process to add checkpoints which are considered synchronization points into the data. These synchronization points help to identify the error so that the data is re-synchronized properly, and ends of the messages are not cut prematurely and data loss is avoided.</a:t>
            </a:r>
            <a:endParaRPr/>
          </a:p>
          <a:p>
            <a:pPr indent="-323850" lvl="0" marL="457200" rtl="0" algn="l">
              <a:lnSpc>
                <a:spcPct val="90000"/>
              </a:lnSpc>
              <a:spcBef>
                <a:spcPts val="900"/>
              </a:spcBef>
              <a:spcAft>
                <a:spcPts val="0"/>
              </a:spcAft>
              <a:buSzPts val="1500"/>
              <a:buChar char=" "/>
            </a:pPr>
            <a:r>
              <a:rPr b="1" lang="en-US" sz="1800"/>
              <a:t>Dialog Controller:</a:t>
            </a:r>
            <a:r>
              <a:rPr lang="en-US" sz="1800"/>
              <a:t> The session layer allows two systems to start communication with each other in half-duplex or full-duplex.</a:t>
            </a:r>
            <a:endParaRPr/>
          </a:p>
        </p:txBody>
      </p:sp>
      <p:pic>
        <p:nvPicPr>
          <p:cNvPr id="2886" name="Google Shape;2886;p172"/>
          <p:cNvPicPr preferRelativeResize="0"/>
          <p:nvPr/>
        </p:nvPicPr>
        <p:blipFill rotWithShape="1">
          <a:blip r:embed="rId3">
            <a:alphaModFix/>
          </a:blip>
          <a:srcRect b="0" l="0" r="0" t="0"/>
          <a:stretch/>
        </p:blipFill>
        <p:spPr>
          <a:xfrm>
            <a:off x="41821" y="47020"/>
            <a:ext cx="952199" cy="900077"/>
          </a:xfrm>
          <a:prstGeom prst="rect">
            <a:avLst/>
          </a:prstGeom>
          <a:noFill/>
          <a:ln>
            <a:noFill/>
          </a:ln>
        </p:spPr>
      </p:pic>
    </p:spTree>
  </p:cSld>
  <p:clrMapOvr>
    <a:masterClrMapping/>
  </p:clrMapOvr>
</p:sld>
</file>

<file path=ppt/slides/slide1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2" name="Shape 2892"/>
        <p:cNvGrpSpPr/>
        <p:nvPr/>
      </p:nvGrpSpPr>
      <p:grpSpPr>
        <a:xfrm>
          <a:off x="0" y="0"/>
          <a:ext cx="0" cy="0"/>
          <a:chOff x="0" y="0"/>
          <a:chExt cx="0" cy="0"/>
        </a:xfrm>
      </p:grpSpPr>
      <p:sp>
        <p:nvSpPr>
          <p:cNvPr id="2893" name="Google Shape;2893;p173"/>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9/19/2022</a:t>
            </a:r>
            <a:endParaRPr b="1" sz="800">
              <a:solidFill>
                <a:schemeClr val="dk1"/>
              </a:solidFill>
              <a:latin typeface="Times New Roman"/>
              <a:ea typeface="Times New Roman"/>
              <a:cs typeface="Times New Roman"/>
              <a:sym typeface="Times New Roman"/>
            </a:endParaRPr>
          </a:p>
        </p:txBody>
      </p:sp>
      <p:sp>
        <p:nvSpPr>
          <p:cNvPr id="2894" name="Google Shape;2894;p173"/>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SY BTech         Computer Networks     Module 2    Sem 3     2022-23</a:t>
            </a:r>
            <a:endParaRPr b="1" sz="800">
              <a:solidFill>
                <a:schemeClr val="dk1"/>
              </a:solidFill>
              <a:latin typeface="Times New Roman"/>
              <a:ea typeface="Times New Roman"/>
              <a:cs typeface="Times New Roman"/>
              <a:sym typeface="Times New Roman"/>
            </a:endParaRPr>
          </a:p>
        </p:txBody>
      </p:sp>
      <p:sp>
        <p:nvSpPr>
          <p:cNvPr id="2895" name="Google Shape;2895;p173"/>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US" sz="900">
                <a:solidFill>
                  <a:schemeClr val="dk1"/>
                </a:solidFill>
                <a:latin typeface="Times New Roman"/>
                <a:ea typeface="Times New Roman"/>
                <a:cs typeface="Times New Roman"/>
                <a:sym typeface="Times New Roman"/>
              </a:rPr>
              <a:t>‹#›</a:t>
            </a:fld>
            <a:endParaRPr sz="900">
              <a:solidFill>
                <a:schemeClr val="dk1"/>
              </a:solidFill>
              <a:latin typeface="Times New Roman"/>
              <a:ea typeface="Times New Roman"/>
              <a:cs typeface="Times New Roman"/>
              <a:sym typeface="Times New Roman"/>
            </a:endParaRPr>
          </a:p>
        </p:txBody>
      </p:sp>
      <p:sp>
        <p:nvSpPr>
          <p:cNvPr id="2896" name="Google Shape;2896;p173"/>
          <p:cNvSpPr txBox="1"/>
          <p:nvPr>
            <p:ph idx="4294967295" type="title"/>
          </p:nvPr>
        </p:nvSpPr>
        <p:spPr>
          <a:xfrm>
            <a:off x="2025650" y="465138"/>
            <a:ext cx="7118350" cy="4699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Clr>
                <a:srgbClr val="002060"/>
              </a:buClr>
              <a:buSzPts val="3200"/>
              <a:buNone/>
            </a:pPr>
            <a:r>
              <a:rPr b="1" lang="en-US" sz="3200">
                <a:solidFill>
                  <a:srgbClr val="002060"/>
                </a:solidFill>
                <a:latin typeface="Times New Roman"/>
                <a:ea typeface="Times New Roman"/>
                <a:cs typeface="Times New Roman"/>
                <a:sym typeface="Times New Roman"/>
              </a:rPr>
              <a:t>Functions of Session Layer</a:t>
            </a:r>
            <a:endParaRPr>
              <a:latin typeface="Times New Roman"/>
              <a:ea typeface="Times New Roman"/>
              <a:cs typeface="Times New Roman"/>
              <a:sym typeface="Times New Roman"/>
            </a:endParaRPr>
          </a:p>
        </p:txBody>
      </p:sp>
      <p:sp>
        <p:nvSpPr>
          <p:cNvPr id="2897" name="Google Shape;2897;p173"/>
          <p:cNvSpPr txBox="1"/>
          <p:nvPr>
            <p:ph idx="4294967295" type="body"/>
          </p:nvPr>
        </p:nvSpPr>
        <p:spPr>
          <a:xfrm>
            <a:off x="1004888" y="947738"/>
            <a:ext cx="8139112" cy="2662237"/>
          </a:xfrm>
          <a:prstGeom prst="rect">
            <a:avLst/>
          </a:prstGeom>
          <a:noFill/>
          <a:ln>
            <a:noFill/>
          </a:ln>
        </p:spPr>
        <p:txBody>
          <a:bodyPr anchorCtr="0" anchor="t" bIns="34275" lIns="0" spcFirstLastPara="1" rIns="0" wrap="square" tIns="34275">
            <a:noAutofit/>
          </a:bodyPr>
          <a:lstStyle/>
          <a:p>
            <a:pPr indent="-323850" lvl="0" marL="457200" rtl="0" algn="l">
              <a:lnSpc>
                <a:spcPct val="90000"/>
              </a:lnSpc>
              <a:spcBef>
                <a:spcPts val="900"/>
              </a:spcBef>
              <a:spcAft>
                <a:spcPts val="0"/>
              </a:spcAft>
              <a:buSzPts val="1500"/>
              <a:buChar char=" "/>
            </a:pPr>
            <a:r>
              <a:rPr lang="en-US" sz="1800" u="sng"/>
              <a:t>SCENARIO:</a:t>
            </a:r>
            <a:r>
              <a:rPr lang="en-US" sz="1800"/>
              <a:t> </a:t>
            </a:r>
            <a:br>
              <a:rPr lang="en-US" sz="1800"/>
            </a:br>
            <a:r>
              <a:rPr lang="en-US" sz="1800"/>
              <a:t>Let’s consider a scenario where a user wants to send a message through some Messenger application running in his browser. The “Messenger” here acts as the application layer which provides the user with an interface to create the data. This message or so-called Data is compressed, encrypted (if any secure data), and converted into bits (0’s and 1’s) so that it can be transmitted. </a:t>
            </a:r>
            <a:br>
              <a:rPr lang="en-US" sz="1800"/>
            </a:br>
            <a:r>
              <a:rPr lang="en-US" sz="1800"/>
              <a:t> </a:t>
            </a:r>
            <a:endParaRPr/>
          </a:p>
        </p:txBody>
      </p:sp>
      <p:pic>
        <p:nvPicPr>
          <p:cNvPr id="2898" name="Google Shape;2898;p173"/>
          <p:cNvPicPr preferRelativeResize="0"/>
          <p:nvPr/>
        </p:nvPicPr>
        <p:blipFill rotWithShape="1">
          <a:blip r:embed="rId3">
            <a:alphaModFix/>
          </a:blip>
          <a:srcRect b="0" l="0" r="0" t="0"/>
          <a:stretch/>
        </p:blipFill>
        <p:spPr>
          <a:xfrm>
            <a:off x="41822" y="47020"/>
            <a:ext cx="546758" cy="520539"/>
          </a:xfrm>
          <a:prstGeom prst="rect">
            <a:avLst/>
          </a:prstGeom>
          <a:noFill/>
          <a:ln>
            <a:noFill/>
          </a:ln>
        </p:spPr>
      </p:pic>
      <p:pic>
        <p:nvPicPr>
          <p:cNvPr descr="Lightbox" id="2899" name="Google Shape;2899;p173"/>
          <p:cNvPicPr preferRelativeResize="0"/>
          <p:nvPr/>
        </p:nvPicPr>
        <p:blipFill rotWithShape="1">
          <a:blip r:embed="rId4">
            <a:alphaModFix/>
          </a:blip>
          <a:srcRect b="0" l="0" r="0" t="0"/>
          <a:stretch/>
        </p:blipFill>
        <p:spPr>
          <a:xfrm>
            <a:off x="1872494" y="3068900"/>
            <a:ext cx="4260933" cy="1082360"/>
          </a:xfrm>
          <a:prstGeom prst="rect">
            <a:avLst/>
          </a:prstGeom>
          <a:noFill/>
          <a:ln>
            <a:noFill/>
          </a:ln>
        </p:spPr>
      </p:pic>
    </p:spTree>
  </p:cSld>
  <p:clrMapOvr>
    <a:masterClrMapping/>
  </p:clrMapOvr>
</p:sld>
</file>

<file path=ppt/slides/slide1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5" name="Shape 2905"/>
        <p:cNvGrpSpPr/>
        <p:nvPr/>
      </p:nvGrpSpPr>
      <p:grpSpPr>
        <a:xfrm>
          <a:off x="0" y="0"/>
          <a:ext cx="0" cy="0"/>
          <a:chOff x="0" y="0"/>
          <a:chExt cx="0" cy="0"/>
        </a:xfrm>
      </p:grpSpPr>
      <p:sp>
        <p:nvSpPr>
          <p:cNvPr id="2906" name="Google Shape;2906;p174"/>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9/19/2022</a:t>
            </a:r>
            <a:endParaRPr b="1" sz="800">
              <a:solidFill>
                <a:schemeClr val="dk1"/>
              </a:solidFill>
              <a:latin typeface="Times New Roman"/>
              <a:ea typeface="Times New Roman"/>
              <a:cs typeface="Times New Roman"/>
              <a:sym typeface="Times New Roman"/>
            </a:endParaRPr>
          </a:p>
        </p:txBody>
      </p:sp>
      <p:sp>
        <p:nvSpPr>
          <p:cNvPr id="2907" name="Google Shape;2907;p174"/>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SY BTech         Computer Networks     Module 2    Sem 3     2022-23</a:t>
            </a:r>
            <a:endParaRPr b="1" sz="800">
              <a:solidFill>
                <a:schemeClr val="dk1"/>
              </a:solidFill>
              <a:latin typeface="Times New Roman"/>
              <a:ea typeface="Times New Roman"/>
              <a:cs typeface="Times New Roman"/>
              <a:sym typeface="Times New Roman"/>
            </a:endParaRPr>
          </a:p>
        </p:txBody>
      </p:sp>
      <p:sp>
        <p:nvSpPr>
          <p:cNvPr id="2908" name="Google Shape;2908;p174"/>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US" sz="900">
                <a:solidFill>
                  <a:schemeClr val="dk1"/>
                </a:solidFill>
                <a:latin typeface="Times New Roman"/>
                <a:ea typeface="Times New Roman"/>
                <a:cs typeface="Times New Roman"/>
                <a:sym typeface="Times New Roman"/>
              </a:rPr>
              <a:t>‹#›</a:t>
            </a:fld>
            <a:endParaRPr sz="900">
              <a:solidFill>
                <a:schemeClr val="dk1"/>
              </a:solidFill>
              <a:latin typeface="Times New Roman"/>
              <a:ea typeface="Times New Roman"/>
              <a:cs typeface="Times New Roman"/>
              <a:sym typeface="Times New Roman"/>
            </a:endParaRPr>
          </a:p>
        </p:txBody>
      </p:sp>
      <p:sp>
        <p:nvSpPr>
          <p:cNvPr id="2909" name="Google Shape;2909;p174"/>
          <p:cNvSpPr txBox="1"/>
          <p:nvPr>
            <p:ph idx="4294967295" type="title"/>
          </p:nvPr>
        </p:nvSpPr>
        <p:spPr>
          <a:xfrm>
            <a:off x="2025650" y="465138"/>
            <a:ext cx="7118350" cy="4699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Clr>
                <a:srgbClr val="002060"/>
              </a:buClr>
              <a:buSzPts val="3200"/>
              <a:buNone/>
            </a:pPr>
            <a:r>
              <a:rPr b="1" lang="en-US" sz="3200">
                <a:solidFill>
                  <a:srgbClr val="002060"/>
                </a:solidFill>
                <a:latin typeface="Times New Roman"/>
                <a:ea typeface="Times New Roman"/>
                <a:cs typeface="Times New Roman"/>
                <a:sym typeface="Times New Roman"/>
              </a:rPr>
              <a:t>Presentation Layer</a:t>
            </a:r>
            <a:endParaRPr>
              <a:latin typeface="Times New Roman"/>
              <a:ea typeface="Times New Roman"/>
              <a:cs typeface="Times New Roman"/>
              <a:sym typeface="Times New Roman"/>
            </a:endParaRPr>
          </a:p>
        </p:txBody>
      </p:sp>
      <p:pic>
        <p:nvPicPr>
          <p:cNvPr id="2910" name="Google Shape;2910;p174"/>
          <p:cNvPicPr preferRelativeResize="0"/>
          <p:nvPr/>
        </p:nvPicPr>
        <p:blipFill rotWithShape="1">
          <a:blip r:embed="rId3">
            <a:alphaModFix/>
          </a:blip>
          <a:srcRect b="0" l="0" r="0" t="0"/>
          <a:stretch/>
        </p:blipFill>
        <p:spPr>
          <a:xfrm>
            <a:off x="41821" y="47020"/>
            <a:ext cx="952199" cy="900077"/>
          </a:xfrm>
          <a:prstGeom prst="rect">
            <a:avLst/>
          </a:prstGeom>
          <a:noFill/>
          <a:ln>
            <a:noFill/>
          </a:ln>
        </p:spPr>
      </p:pic>
      <p:sp>
        <p:nvSpPr>
          <p:cNvPr id="2911" name="Google Shape;2911;p174"/>
          <p:cNvSpPr/>
          <p:nvPr/>
        </p:nvSpPr>
        <p:spPr>
          <a:xfrm>
            <a:off x="815980" y="1524035"/>
            <a:ext cx="7514417" cy="267765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2400" u="none" cap="none" strike="noStrike">
                <a:solidFill>
                  <a:srgbClr val="273239"/>
                </a:solidFill>
                <a:latin typeface="Arial"/>
                <a:ea typeface="Arial"/>
                <a:cs typeface="Arial"/>
                <a:sym typeface="Arial"/>
              </a:rPr>
              <a:t>The presentation layer is also called the </a:t>
            </a:r>
            <a:r>
              <a:rPr b="1" i="0" lang="en-US" sz="2400" u="none" cap="none" strike="noStrike">
                <a:solidFill>
                  <a:srgbClr val="273239"/>
                </a:solidFill>
                <a:latin typeface="Arial"/>
                <a:ea typeface="Arial"/>
                <a:cs typeface="Arial"/>
                <a:sym typeface="Arial"/>
              </a:rPr>
              <a:t>Translation layer</a:t>
            </a:r>
            <a:r>
              <a:rPr b="0" i="0" lang="en-US" sz="2400" u="none" cap="none" strike="noStrike">
                <a:solidFill>
                  <a:srgbClr val="273239"/>
                </a:solidFill>
                <a:latin typeface="Arial"/>
                <a:ea typeface="Arial"/>
                <a:cs typeface="Arial"/>
                <a:sym typeface="Arial"/>
              </a:rPr>
              <a:t>. </a:t>
            </a:r>
            <a:endParaRPr b="0" i="0" sz="2400" u="none" cap="none" strike="noStrike">
              <a:solidFill>
                <a:srgbClr val="273239"/>
              </a:solidFill>
              <a:latin typeface="Arial"/>
              <a:ea typeface="Arial"/>
              <a:cs typeface="Arial"/>
              <a:sym typeface="Arial"/>
            </a:endParaRPr>
          </a:p>
          <a:p>
            <a:pPr indent="0" lvl="0" marL="0" marR="0" rtl="0" algn="l">
              <a:lnSpc>
                <a:spcPct val="100000"/>
              </a:lnSpc>
              <a:spcBef>
                <a:spcPts val="0"/>
              </a:spcBef>
              <a:spcAft>
                <a:spcPts val="0"/>
              </a:spcAft>
              <a:buNone/>
            </a:pPr>
            <a:r>
              <a:t/>
            </a:r>
            <a:endParaRPr b="0" i="0" sz="2400" u="none" cap="none" strike="noStrike">
              <a:solidFill>
                <a:srgbClr val="273239"/>
              </a:solidFill>
              <a:latin typeface="Arial"/>
              <a:ea typeface="Arial"/>
              <a:cs typeface="Arial"/>
              <a:sym typeface="Arial"/>
            </a:endParaRPr>
          </a:p>
          <a:p>
            <a:pPr indent="0" lvl="0" marL="0" marR="0" rtl="0" algn="l">
              <a:lnSpc>
                <a:spcPct val="100000"/>
              </a:lnSpc>
              <a:spcBef>
                <a:spcPts val="0"/>
              </a:spcBef>
              <a:spcAft>
                <a:spcPts val="0"/>
              </a:spcAft>
              <a:buNone/>
            </a:pPr>
            <a:r>
              <a:rPr b="0" i="0" lang="en-US" sz="2400" u="none" cap="none" strike="noStrike">
                <a:solidFill>
                  <a:srgbClr val="273239"/>
                </a:solidFill>
                <a:latin typeface="Arial"/>
                <a:ea typeface="Arial"/>
                <a:cs typeface="Arial"/>
                <a:sym typeface="Arial"/>
              </a:rPr>
              <a:t>The data from the application layer is extracted here and manipulated as per the required format to transmit over the network. </a:t>
            </a:r>
            <a:br>
              <a:rPr b="0" i="0" lang="en-US" sz="2400" u="none" cap="none" strike="noStrike">
                <a:solidFill>
                  <a:srgbClr val="273239"/>
                </a:solidFill>
                <a:latin typeface="Arial"/>
                <a:ea typeface="Arial"/>
                <a:cs typeface="Arial"/>
                <a:sym typeface="Arial"/>
              </a:rPr>
            </a:br>
            <a:endParaRPr b="0" i="0" sz="2400" u="none" cap="none" strike="noStrike">
              <a:solidFill>
                <a:srgbClr val="273239"/>
              </a:solidFill>
              <a:latin typeface="Arial"/>
              <a:ea typeface="Arial"/>
              <a:cs typeface="Arial"/>
              <a:sym typeface="Arial"/>
            </a:endParaRPr>
          </a:p>
        </p:txBody>
      </p:sp>
    </p:spTree>
  </p:cSld>
  <p:clrMapOvr>
    <a:masterClrMapping/>
  </p:clrMapOvr>
</p:sld>
</file>

<file path=ppt/slides/slide1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7" name="Shape 2917"/>
        <p:cNvGrpSpPr/>
        <p:nvPr/>
      </p:nvGrpSpPr>
      <p:grpSpPr>
        <a:xfrm>
          <a:off x="0" y="0"/>
          <a:ext cx="0" cy="0"/>
          <a:chOff x="0" y="0"/>
          <a:chExt cx="0" cy="0"/>
        </a:xfrm>
      </p:grpSpPr>
      <p:sp>
        <p:nvSpPr>
          <p:cNvPr id="2918" name="Google Shape;2918;p175"/>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9/19/2022</a:t>
            </a:r>
            <a:endParaRPr b="1" sz="800">
              <a:solidFill>
                <a:schemeClr val="dk1"/>
              </a:solidFill>
              <a:latin typeface="Times New Roman"/>
              <a:ea typeface="Times New Roman"/>
              <a:cs typeface="Times New Roman"/>
              <a:sym typeface="Times New Roman"/>
            </a:endParaRPr>
          </a:p>
        </p:txBody>
      </p:sp>
      <p:sp>
        <p:nvSpPr>
          <p:cNvPr id="2919" name="Google Shape;2919;p175"/>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SY BTech         Computer Networks     Module 2    Sem 3     2022-23</a:t>
            </a:r>
            <a:endParaRPr b="1" sz="800">
              <a:solidFill>
                <a:schemeClr val="dk1"/>
              </a:solidFill>
              <a:latin typeface="Times New Roman"/>
              <a:ea typeface="Times New Roman"/>
              <a:cs typeface="Times New Roman"/>
              <a:sym typeface="Times New Roman"/>
            </a:endParaRPr>
          </a:p>
        </p:txBody>
      </p:sp>
      <p:sp>
        <p:nvSpPr>
          <p:cNvPr id="2920" name="Google Shape;2920;p175"/>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US" sz="900">
                <a:solidFill>
                  <a:schemeClr val="dk1"/>
                </a:solidFill>
                <a:latin typeface="Times New Roman"/>
                <a:ea typeface="Times New Roman"/>
                <a:cs typeface="Times New Roman"/>
                <a:sym typeface="Times New Roman"/>
              </a:rPr>
              <a:t>‹#›</a:t>
            </a:fld>
            <a:endParaRPr sz="900">
              <a:solidFill>
                <a:schemeClr val="dk1"/>
              </a:solidFill>
              <a:latin typeface="Times New Roman"/>
              <a:ea typeface="Times New Roman"/>
              <a:cs typeface="Times New Roman"/>
              <a:sym typeface="Times New Roman"/>
            </a:endParaRPr>
          </a:p>
        </p:txBody>
      </p:sp>
      <p:sp>
        <p:nvSpPr>
          <p:cNvPr id="2921" name="Google Shape;2921;p175"/>
          <p:cNvSpPr txBox="1"/>
          <p:nvPr>
            <p:ph idx="4294967295" type="title"/>
          </p:nvPr>
        </p:nvSpPr>
        <p:spPr>
          <a:xfrm>
            <a:off x="2025650" y="465138"/>
            <a:ext cx="7118350" cy="4699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Clr>
                <a:srgbClr val="002060"/>
              </a:buClr>
              <a:buSzPts val="3200"/>
              <a:buNone/>
            </a:pPr>
            <a:r>
              <a:rPr b="1" lang="en-US" sz="3200">
                <a:solidFill>
                  <a:srgbClr val="002060"/>
                </a:solidFill>
                <a:latin typeface="Times New Roman"/>
                <a:ea typeface="Times New Roman"/>
                <a:cs typeface="Times New Roman"/>
                <a:sym typeface="Times New Roman"/>
              </a:rPr>
              <a:t>Functions of Presentation Layer</a:t>
            </a:r>
            <a:endParaRPr>
              <a:latin typeface="Times New Roman"/>
              <a:ea typeface="Times New Roman"/>
              <a:cs typeface="Times New Roman"/>
              <a:sym typeface="Times New Roman"/>
            </a:endParaRPr>
          </a:p>
        </p:txBody>
      </p:sp>
      <p:pic>
        <p:nvPicPr>
          <p:cNvPr id="2922" name="Google Shape;2922;p175"/>
          <p:cNvPicPr preferRelativeResize="0"/>
          <p:nvPr/>
        </p:nvPicPr>
        <p:blipFill rotWithShape="1">
          <a:blip r:embed="rId3">
            <a:alphaModFix/>
          </a:blip>
          <a:srcRect b="0" l="0" r="0" t="0"/>
          <a:stretch/>
        </p:blipFill>
        <p:spPr>
          <a:xfrm>
            <a:off x="41821" y="47020"/>
            <a:ext cx="952199" cy="900077"/>
          </a:xfrm>
          <a:prstGeom prst="rect">
            <a:avLst/>
          </a:prstGeom>
          <a:noFill/>
          <a:ln>
            <a:noFill/>
          </a:ln>
        </p:spPr>
      </p:pic>
      <p:sp>
        <p:nvSpPr>
          <p:cNvPr id="2923" name="Google Shape;2923;p175"/>
          <p:cNvSpPr/>
          <p:nvPr/>
        </p:nvSpPr>
        <p:spPr>
          <a:xfrm>
            <a:off x="815980" y="1426758"/>
            <a:ext cx="7514417" cy="2585323"/>
          </a:xfrm>
          <a:prstGeom prst="rect">
            <a:avLst/>
          </a:prstGeom>
          <a:noFill/>
          <a:ln>
            <a:noFill/>
          </a:ln>
        </p:spPr>
        <p:txBody>
          <a:bodyPr anchorCtr="0" anchor="t" bIns="45700" lIns="91425" spcFirstLastPara="1" rIns="91425" wrap="square" tIns="45700">
            <a:spAutoFit/>
          </a:bodyPr>
          <a:lstStyle/>
          <a:p>
            <a:pPr indent="-114300" lvl="0" marL="0" marR="0" rtl="0" algn="l">
              <a:lnSpc>
                <a:spcPct val="100000"/>
              </a:lnSpc>
              <a:spcBef>
                <a:spcPts val="0"/>
              </a:spcBef>
              <a:spcAft>
                <a:spcPts val="0"/>
              </a:spcAft>
              <a:buClr>
                <a:srgbClr val="000000"/>
              </a:buClr>
              <a:buSzPts val="1800"/>
              <a:buFont typeface="Arial"/>
              <a:buAutoNum type="arabicPeriod"/>
            </a:pPr>
            <a:r>
              <a:rPr b="1" i="0" lang="en-US" sz="1800" u="none" cap="none" strike="noStrike">
                <a:solidFill>
                  <a:srgbClr val="273239"/>
                </a:solidFill>
                <a:latin typeface="Arial"/>
                <a:ea typeface="Arial"/>
                <a:cs typeface="Arial"/>
                <a:sym typeface="Arial"/>
              </a:rPr>
              <a:t>Translation:</a:t>
            </a:r>
            <a:r>
              <a:rPr b="0" i="0" lang="en-US" sz="1800" u="none" cap="none" strike="noStrike">
                <a:solidFill>
                  <a:srgbClr val="273239"/>
                </a:solidFill>
                <a:latin typeface="Arial"/>
                <a:ea typeface="Arial"/>
                <a:cs typeface="Arial"/>
                <a:sym typeface="Arial"/>
              </a:rPr>
              <a:t> For example, ASCII to EBCDIC.</a:t>
            </a:r>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273239"/>
              </a:solidFill>
              <a:latin typeface="Arial"/>
              <a:ea typeface="Arial"/>
              <a:cs typeface="Arial"/>
              <a:sym typeface="Arial"/>
            </a:endParaRPr>
          </a:p>
          <a:p>
            <a:pPr indent="-114300" lvl="0" marL="0" marR="0" rtl="0" algn="l">
              <a:lnSpc>
                <a:spcPct val="100000"/>
              </a:lnSpc>
              <a:spcBef>
                <a:spcPts val="0"/>
              </a:spcBef>
              <a:spcAft>
                <a:spcPts val="0"/>
              </a:spcAft>
              <a:buClr>
                <a:srgbClr val="000000"/>
              </a:buClr>
              <a:buSzPts val="1800"/>
              <a:buFont typeface="Arial"/>
              <a:buAutoNum type="arabicPeriod"/>
            </a:pPr>
            <a:r>
              <a:rPr b="1" i="0" lang="en-US" sz="1800" u="none" cap="none" strike="noStrike">
                <a:solidFill>
                  <a:srgbClr val="273239"/>
                </a:solidFill>
                <a:latin typeface="Arial"/>
                <a:ea typeface="Arial"/>
                <a:cs typeface="Arial"/>
                <a:sym typeface="Arial"/>
              </a:rPr>
              <a:t>Encryption/ Decryption:</a:t>
            </a:r>
            <a:r>
              <a:rPr b="0" i="0" lang="en-US" sz="1800" u="none" cap="none" strike="noStrike">
                <a:solidFill>
                  <a:srgbClr val="273239"/>
                </a:solidFill>
                <a:latin typeface="Arial"/>
                <a:ea typeface="Arial"/>
                <a:cs typeface="Arial"/>
                <a:sym typeface="Arial"/>
              </a:rPr>
              <a:t> Data encryption translates the data into another form or code. The encrypted data is known as the ciphertext and the decrypted data is known as plain text. A key value is used for encrypting as well as decrypting data.</a:t>
            </a:r>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273239"/>
              </a:solidFill>
              <a:latin typeface="Arial"/>
              <a:ea typeface="Arial"/>
              <a:cs typeface="Arial"/>
              <a:sym typeface="Arial"/>
            </a:endParaRPr>
          </a:p>
          <a:p>
            <a:pPr indent="-114300" lvl="0" marL="0" marR="0" rtl="0" algn="l">
              <a:lnSpc>
                <a:spcPct val="100000"/>
              </a:lnSpc>
              <a:spcBef>
                <a:spcPts val="0"/>
              </a:spcBef>
              <a:spcAft>
                <a:spcPts val="0"/>
              </a:spcAft>
              <a:buClr>
                <a:srgbClr val="000000"/>
              </a:buClr>
              <a:buSzPts val="1800"/>
              <a:buFont typeface="Arial"/>
              <a:buAutoNum type="arabicPeriod"/>
            </a:pPr>
            <a:r>
              <a:rPr b="1" i="0" lang="en-US" sz="1800" u="none" cap="none" strike="noStrike">
                <a:solidFill>
                  <a:srgbClr val="273239"/>
                </a:solidFill>
                <a:latin typeface="Arial"/>
                <a:ea typeface="Arial"/>
                <a:cs typeface="Arial"/>
                <a:sym typeface="Arial"/>
              </a:rPr>
              <a:t>Compression:</a:t>
            </a:r>
            <a:r>
              <a:rPr b="0" i="0" lang="en-US" sz="1800" u="none" cap="none" strike="noStrike">
                <a:solidFill>
                  <a:srgbClr val="273239"/>
                </a:solidFill>
                <a:latin typeface="Arial"/>
                <a:ea typeface="Arial"/>
                <a:cs typeface="Arial"/>
                <a:sym typeface="Arial"/>
              </a:rPr>
              <a:t> Reduces the number of bits that need to be transmitted on the network.</a:t>
            </a:r>
            <a:endParaRPr/>
          </a:p>
        </p:txBody>
      </p:sp>
    </p:spTree>
  </p:cSld>
  <p:clrMapOvr>
    <a:masterClrMapping/>
  </p:clrMapOvr>
</p:sld>
</file>

<file path=ppt/slides/slide1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9" name="Shape 2929"/>
        <p:cNvGrpSpPr/>
        <p:nvPr/>
      </p:nvGrpSpPr>
      <p:grpSpPr>
        <a:xfrm>
          <a:off x="0" y="0"/>
          <a:ext cx="0" cy="0"/>
          <a:chOff x="0" y="0"/>
          <a:chExt cx="0" cy="0"/>
        </a:xfrm>
      </p:grpSpPr>
      <p:sp>
        <p:nvSpPr>
          <p:cNvPr id="2930" name="Google Shape;2930;p176"/>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9/19/2022</a:t>
            </a:r>
            <a:endParaRPr b="1" sz="800">
              <a:solidFill>
                <a:schemeClr val="dk1"/>
              </a:solidFill>
              <a:latin typeface="Times New Roman"/>
              <a:ea typeface="Times New Roman"/>
              <a:cs typeface="Times New Roman"/>
              <a:sym typeface="Times New Roman"/>
            </a:endParaRPr>
          </a:p>
        </p:txBody>
      </p:sp>
      <p:sp>
        <p:nvSpPr>
          <p:cNvPr id="2931" name="Google Shape;2931;p176"/>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SY BTech         Computer Networks     Module 2    Sem 3     2022-23</a:t>
            </a:r>
            <a:endParaRPr b="1" sz="800">
              <a:solidFill>
                <a:schemeClr val="dk1"/>
              </a:solidFill>
              <a:latin typeface="Times New Roman"/>
              <a:ea typeface="Times New Roman"/>
              <a:cs typeface="Times New Roman"/>
              <a:sym typeface="Times New Roman"/>
            </a:endParaRPr>
          </a:p>
        </p:txBody>
      </p:sp>
      <p:sp>
        <p:nvSpPr>
          <p:cNvPr id="2932" name="Google Shape;2932;p176"/>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US" sz="900">
                <a:solidFill>
                  <a:schemeClr val="dk1"/>
                </a:solidFill>
                <a:latin typeface="Times New Roman"/>
                <a:ea typeface="Times New Roman"/>
                <a:cs typeface="Times New Roman"/>
                <a:sym typeface="Times New Roman"/>
              </a:rPr>
              <a:t>‹#›</a:t>
            </a:fld>
            <a:endParaRPr sz="900">
              <a:solidFill>
                <a:schemeClr val="dk1"/>
              </a:solidFill>
              <a:latin typeface="Times New Roman"/>
              <a:ea typeface="Times New Roman"/>
              <a:cs typeface="Times New Roman"/>
              <a:sym typeface="Times New Roman"/>
            </a:endParaRPr>
          </a:p>
        </p:txBody>
      </p:sp>
      <p:sp>
        <p:nvSpPr>
          <p:cNvPr id="2933" name="Google Shape;2933;p176"/>
          <p:cNvSpPr txBox="1"/>
          <p:nvPr>
            <p:ph idx="4294967295" type="title"/>
          </p:nvPr>
        </p:nvSpPr>
        <p:spPr>
          <a:xfrm>
            <a:off x="2025650" y="465138"/>
            <a:ext cx="7118350" cy="4699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Clr>
                <a:srgbClr val="002060"/>
              </a:buClr>
              <a:buSzPts val="3200"/>
              <a:buNone/>
            </a:pPr>
            <a:r>
              <a:rPr b="1" lang="en-US" sz="3200">
                <a:solidFill>
                  <a:srgbClr val="002060"/>
                </a:solidFill>
                <a:latin typeface="Times New Roman"/>
                <a:ea typeface="Times New Roman"/>
                <a:cs typeface="Times New Roman"/>
                <a:sym typeface="Times New Roman"/>
              </a:rPr>
              <a:t>Application Layer</a:t>
            </a:r>
            <a:endParaRPr>
              <a:latin typeface="Times New Roman"/>
              <a:ea typeface="Times New Roman"/>
              <a:cs typeface="Times New Roman"/>
              <a:sym typeface="Times New Roman"/>
            </a:endParaRPr>
          </a:p>
        </p:txBody>
      </p:sp>
      <p:pic>
        <p:nvPicPr>
          <p:cNvPr id="2934" name="Google Shape;2934;p176"/>
          <p:cNvPicPr preferRelativeResize="0"/>
          <p:nvPr/>
        </p:nvPicPr>
        <p:blipFill rotWithShape="1">
          <a:blip r:embed="rId3">
            <a:alphaModFix/>
          </a:blip>
          <a:srcRect b="0" l="0" r="0" t="0"/>
          <a:stretch/>
        </p:blipFill>
        <p:spPr>
          <a:xfrm>
            <a:off x="41821" y="47020"/>
            <a:ext cx="952199" cy="900077"/>
          </a:xfrm>
          <a:prstGeom prst="rect">
            <a:avLst/>
          </a:prstGeom>
          <a:noFill/>
          <a:ln>
            <a:noFill/>
          </a:ln>
        </p:spPr>
      </p:pic>
      <p:sp>
        <p:nvSpPr>
          <p:cNvPr id="2935" name="Google Shape;2935;p176"/>
          <p:cNvSpPr/>
          <p:nvPr/>
        </p:nvSpPr>
        <p:spPr>
          <a:xfrm>
            <a:off x="815980" y="1387847"/>
            <a:ext cx="7514417" cy="313932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800" u="none" cap="none" strike="noStrike">
                <a:solidFill>
                  <a:srgbClr val="000000"/>
                </a:solidFill>
                <a:latin typeface="Arial"/>
                <a:ea typeface="Arial"/>
                <a:cs typeface="Arial"/>
                <a:sym typeface="Arial"/>
              </a:rPr>
              <a:t>At the very top of the OSI Reference Model stack of layers, we find the Application layer which is implemented by the network applications. </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n-US" sz="1800" u="none" cap="none" strike="noStrike">
                <a:solidFill>
                  <a:srgbClr val="000000"/>
                </a:solidFill>
                <a:latin typeface="Arial"/>
                <a:ea typeface="Arial"/>
                <a:cs typeface="Arial"/>
                <a:sym typeface="Arial"/>
              </a:rPr>
              <a:t>These applications produce the data, which has to be transferred over the network.</a:t>
            </a:r>
            <a:endParaRPr/>
          </a:p>
          <a:p>
            <a:pPr indent="0" lvl="0" marL="0" marR="0" rtl="0" algn="l">
              <a:lnSpc>
                <a:spcPct val="100000"/>
              </a:lnSpc>
              <a:spcBef>
                <a:spcPts val="0"/>
              </a:spcBef>
              <a:spcAft>
                <a:spcPts val="0"/>
              </a:spcAft>
              <a:buNone/>
            </a:pPr>
            <a:r>
              <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n-US" sz="1800" u="none" cap="none" strike="noStrike">
                <a:solidFill>
                  <a:srgbClr val="000000"/>
                </a:solidFill>
                <a:latin typeface="Arial"/>
                <a:ea typeface="Arial"/>
                <a:cs typeface="Arial"/>
                <a:sym typeface="Arial"/>
              </a:rPr>
              <a:t>This layer also serves as a window for the application services to access the network and for displaying the received information to the user. </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br>
              <a:rPr b="0" i="0" lang="en-US" sz="1800" u="none" cap="none" strike="noStrike">
                <a:solidFill>
                  <a:srgbClr val="000000"/>
                </a:solidFill>
                <a:latin typeface="Arial"/>
                <a:ea typeface="Arial"/>
                <a:cs typeface="Arial"/>
                <a:sym typeface="Arial"/>
              </a:rPr>
            </a:br>
            <a:r>
              <a:rPr b="0" i="0" lang="en-US" sz="1800" u="none" cap="none" strike="noStrike">
                <a:solidFill>
                  <a:srgbClr val="000000"/>
                </a:solidFill>
                <a:latin typeface="Arial"/>
                <a:ea typeface="Arial"/>
                <a:cs typeface="Arial"/>
                <a:sym typeface="Arial"/>
              </a:rPr>
              <a:t>Ex: Application – Browsers, Skype Messenger, etc. </a:t>
            </a:r>
            <a:br>
              <a:rPr b="0" i="0" lang="en-US" sz="1800" u="none" cap="none" strike="noStrike">
                <a:solidFill>
                  <a:srgbClr val="000000"/>
                </a:solidFill>
                <a:latin typeface="Arial"/>
                <a:ea typeface="Arial"/>
                <a:cs typeface="Arial"/>
                <a:sym typeface="Arial"/>
              </a:rPr>
            </a:br>
            <a:r>
              <a:rPr b="0" i="1" lang="en-US" sz="1800" u="none" cap="none" strike="noStrike">
                <a:solidFill>
                  <a:srgbClr val="000000"/>
                </a:solidFill>
                <a:latin typeface="Arial"/>
                <a:ea typeface="Arial"/>
                <a:cs typeface="Arial"/>
                <a:sym typeface="Arial"/>
              </a:rPr>
              <a:t>**Application Layer is also called </a:t>
            </a:r>
            <a:r>
              <a:rPr b="1" i="1" lang="en-US" sz="1800" u="none" cap="none" strike="noStrike">
                <a:solidFill>
                  <a:srgbClr val="FF0000"/>
                </a:solidFill>
                <a:latin typeface="Arial"/>
                <a:ea typeface="Arial"/>
                <a:cs typeface="Arial"/>
                <a:sym typeface="Arial"/>
              </a:rPr>
              <a:t>Desktop Layer</a:t>
            </a:r>
            <a:r>
              <a:rPr b="0" i="1" lang="en-US" sz="1800" u="none" cap="none" strike="noStrike">
                <a:solidFill>
                  <a:srgbClr val="000000"/>
                </a:solidFill>
                <a:latin typeface="Arial"/>
                <a:ea typeface="Arial"/>
                <a:cs typeface="Arial"/>
                <a:sym typeface="Arial"/>
              </a:rPr>
              <a:t>. </a:t>
            </a:r>
            <a:endParaRPr b="0" i="0" sz="1800" u="none" cap="none" strike="noStrike">
              <a:solidFill>
                <a:srgbClr val="273239"/>
              </a:solidFill>
              <a:latin typeface="Arial"/>
              <a:ea typeface="Arial"/>
              <a:cs typeface="Arial"/>
              <a:sym typeface="Arial"/>
            </a:endParaRPr>
          </a:p>
        </p:txBody>
      </p:sp>
    </p:spTree>
  </p:cSld>
  <p:clrMapOvr>
    <a:masterClrMapping/>
  </p:clrMapOvr>
</p:sld>
</file>

<file path=ppt/slides/slide1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1" name="Shape 2941"/>
        <p:cNvGrpSpPr/>
        <p:nvPr/>
      </p:nvGrpSpPr>
      <p:grpSpPr>
        <a:xfrm>
          <a:off x="0" y="0"/>
          <a:ext cx="0" cy="0"/>
          <a:chOff x="0" y="0"/>
          <a:chExt cx="0" cy="0"/>
        </a:xfrm>
      </p:grpSpPr>
      <p:sp>
        <p:nvSpPr>
          <p:cNvPr id="2942" name="Google Shape;2942;p177"/>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9/19/2022</a:t>
            </a:r>
            <a:endParaRPr b="1" sz="800">
              <a:solidFill>
                <a:schemeClr val="dk1"/>
              </a:solidFill>
              <a:latin typeface="Times New Roman"/>
              <a:ea typeface="Times New Roman"/>
              <a:cs typeface="Times New Roman"/>
              <a:sym typeface="Times New Roman"/>
            </a:endParaRPr>
          </a:p>
        </p:txBody>
      </p:sp>
      <p:sp>
        <p:nvSpPr>
          <p:cNvPr id="2943" name="Google Shape;2943;p177"/>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SY BTech         Computer Networks     Module 2    Sem 3     2022-23</a:t>
            </a:r>
            <a:endParaRPr b="1" sz="800">
              <a:solidFill>
                <a:schemeClr val="dk1"/>
              </a:solidFill>
              <a:latin typeface="Times New Roman"/>
              <a:ea typeface="Times New Roman"/>
              <a:cs typeface="Times New Roman"/>
              <a:sym typeface="Times New Roman"/>
            </a:endParaRPr>
          </a:p>
        </p:txBody>
      </p:sp>
      <p:sp>
        <p:nvSpPr>
          <p:cNvPr id="2944" name="Google Shape;2944;p177"/>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US" sz="900">
                <a:solidFill>
                  <a:schemeClr val="dk1"/>
                </a:solidFill>
                <a:latin typeface="Times New Roman"/>
                <a:ea typeface="Times New Roman"/>
                <a:cs typeface="Times New Roman"/>
                <a:sym typeface="Times New Roman"/>
              </a:rPr>
              <a:t>‹#›</a:t>
            </a:fld>
            <a:endParaRPr sz="900">
              <a:solidFill>
                <a:schemeClr val="dk1"/>
              </a:solidFill>
              <a:latin typeface="Times New Roman"/>
              <a:ea typeface="Times New Roman"/>
              <a:cs typeface="Times New Roman"/>
              <a:sym typeface="Times New Roman"/>
            </a:endParaRPr>
          </a:p>
        </p:txBody>
      </p:sp>
      <p:sp>
        <p:nvSpPr>
          <p:cNvPr id="2945" name="Google Shape;2945;p177"/>
          <p:cNvSpPr txBox="1"/>
          <p:nvPr>
            <p:ph idx="4294967295" type="title"/>
          </p:nvPr>
        </p:nvSpPr>
        <p:spPr>
          <a:xfrm>
            <a:off x="2025650" y="465138"/>
            <a:ext cx="7118350" cy="4699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Clr>
                <a:srgbClr val="002060"/>
              </a:buClr>
              <a:buSzPts val="3200"/>
              <a:buNone/>
            </a:pPr>
            <a:r>
              <a:rPr b="1" lang="en-US" sz="3200">
                <a:solidFill>
                  <a:srgbClr val="002060"/>
                </a:solidFill>
                <a:latin typeface="Times New Roman"/>
                <a:ea typeface="Times New Roman"/>
                <a:cs typeface="Times New Roman"/>
                <a:sym typeface="Times New Roman"/>
              </a:rPr>
              <a:t>Functions of Application Layer</a:t>
            </a:r>
            <a:endParaRPr>
              <a:latin typeface="Times New Roman"/>
              <a:ea typeface="Times New Roman"/>
              <a:cs typeface="Times New Roman"/>
              <a:sym typeface="Times New Roman"/>
            </a:endParaRPr>
          </a:p>
        </p:txBody>
      </p:sp>
      <p:pic>
        <p:nvPicPr>
          <p:cNvPr id="2946" name="Google Shape;2946;p177"/>
          <p:cNvPicPr preferRelativeResize="0"/>
          <p:nvPr/>
        </p:nvPicPr>
        <p:blipFill rotWithShape="1">
          <a:blip r:embed="rId3">
            <a:alphaModFix/>
          </a:blip>
          <a:srcRect b="0" l="0" r="0" t="0"/>
          <a:stretch/>
        </p:blipFill>
        <p:spPr>
          <a:xfrm>
            <a:off x="41821" y="47020"/>
            <a:ext cx="952199" cy="900077"/>
          </a:xfrm>
          <a:prstGeom prst="rect">
            <a:avLst/>
          </a:prstGeom>
          <a:noFill/>
          <a:ln>
            <a:noFill/>
          </a:ln>
        </p:spPr>
      </p:pic>
      <p:sp>
        <p:nvSpPr>
          <p:cNvPr id="2947" name="Google Shape;2947;p177"/>
          <p:cNvSpPr/>
          <p:nvPr/>
        </p:nvSpPr>
        <p:spPr>
          <a:xfrm>
            <a:off x="994020" y="1481137"/>
            <a:ext cx="6001966" cy="2246769"/>
          </a:xfrm>
          <a:prstGeom prst="rect">
            <a:avLst/>
          </a:prstGeom>
          <a:noFill/>
          <a:ln>
            <a:noFill/>
          </a:ln>
        </p:spPr>
        <p:txBody>
          <a:bodyPr anchorCtr="0" anchor="t" bIns="45700" lIns="91425" spcFirstLastPara="1" rIns="91425" wrap="square" tIns="45700">
            <a:spAutoFit/>
          </a:bodyPr>
          <a:lstStyle/>
          <a:p>
            <a:pPr indent="-127000" lvl="0" marL="0" marR="0" rtl="0" algn="l">
              <a:lnSpc>
                <a:spcPct val="100000"/>
              </a:lnSpc>
              <a:spcBef>
                <a:spcPts val="0"/>
              </a:spcBef>
              <a:spcAft>
                <a:spcPts val="0"/>
              </a:spcAft>
              <a:buClr>
                <a:srgbClr val="000000"/>
              </a:buClr>
              <a:buSzPts val="2000"/>
              <a:buFont typeface="Arial"/>
              <a:buAutoNum type="arabicPeriod"/>
            </a:pPr>
            <a:r>
              <a:rPr b="0" i="0" lang="en-US" sz="2000" u="none" cap="none" strike="noStrike">
                <a:solidFill>
                  <a:srgbClr val="273239"/>
                </a:solidFill>
                <a:latin typeface="Arial"/>
                <a:ea typeface="Arial"/>
                <a:cs typeface="Arial"/>
                <a:sym typeface="Arial"/>
              </a:rPr>
              <a:t>Network Virtual Terminal</a:t>
            </a:r>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273239"/>
              </a:solidFill>
              <a:latin typeface="Arial"/>
              <a:ea typeface="Arial"/>
              <a:cs typeface="Arial"/>
              <a:sym typeface="Arial"/>
            </a:endParaRPr>
          </a:p>
          <a:p>
            <a:pPr indent="-127000" lvl="0" marL="0" marR="0" rtl="0" algn="l">
              <a:lnSpc>
                <a:spcPct val="100000"/>
              </a:lnSpc>
              <a:spcBef>
                <a:spcPts val="0"/>
              </a:spcBef>
              <a:spcAft>
                <a:spcPts val="0"/>
              </a:spcAft>
              <a:buClr>
                <a:srgbClr val="000000"/>
              </a:buClr>
              <a:buSzPts val="2000"/>
              <a:buFont typeface="Arial"/>
              <a:buAutoNum type="arabicPeriod"/>
            </a:pPr>
            <a:r>
              <a:rPr b="0" i="0" lang="en-US" sz="2000" u="none" cap="none" strike="noStrike">
                <a:solidFill>
                  <a:srgbClr val="273239"/>
                </a:solidFill>
                <a:latin typeface="Arial"/>
                <a:ea typeface="Arial"/>
                <a:cs typeface="Arial"/>
                <a:sym typeface="Arial"/>
              </a:rPr>
              <a:t>FTAM-File transfer access and management</a:t>
            </a:r>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273239"/>
              </a:solidFill>
              <a:latin typeface="Arial"/>
              <a:ea typeface="Arial"/>
              <a:cs typeface="Arial"/>
              <a:sym typeface="Arial"/>
            </a:endParaRPr>
          </a:p>
          <a:p>
            <a:pPr indent="-127000" lvl="0" marL="0" marR="0" rtl="0" algn="l">
              <a:lnSpc>
                <a:spcPct val="100000"/>
              </a:lnSpc>
              <a:spcBef>
                <a:spcPts val="0"/>
              </a:spcBef>
              <a:spcAft>
                <a:spcPts val="0"/>
              </a:spcAft>
              <a:buClr>
                <a:srgbClr val="000000"/>
              </a:buClr>
              <a:buSzPts val="2000"/>
              <a:buFont typeface="Arial"/>
              <a:buAutoNum type="arabicPeriod"/>
            </a:pPr>
            <a:r>
              <a:rPr b="0" i="0" lang="en-US" sz="2000" u="none" cap="none" strike="noStrike">
                <a:solidFill>
                  <a:srgbClr val="273239"/>
                </a:solidFill>
                <a:latin typeface="Arial"/>
                <a:ea typeface="Arial"/>
                <a:cs typeface="Arial"/>
                <a:sym typeface="Arial"/>
              </a:rPr>
              <a:t>Mail Services</a:t>
            </a:r>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273239"/>
              </a:solidFill>
              <a:latin typeface="Arial"/>
              <a:ea typeface="Arial"/>
              <a:cs typeface="Arial"/>
              <a:sym typeface="Arial"/>
            </a:endParaRPr>
          </a:p>
          <a:p>
            <a:pPr indent="-127000" lvl="0" marL="0" marR="0" rtl="0" algn="l">
              <a:lnSpc>
                <a:spcPct val="100000"/>
              </a:lnSpc>
              <a:spcBef>
                <a:spcPts val="0"/>
              </a:spcBef>
              <a:spcAft>
                <a:spcPts val="0"/>
              </a:spcAft>
              <a:buClr>
                <a:srgbClr val="000000"/>
              </a:buClr>
              <a:buSzPts val="2000"/>
              <a:buFont typeface="Arial"/>
              <a:buAutoNum type="arabicPeriod"/>
            </a:pPr>
            <a:r>
              <a:rPr b="0" i="0" lang="en-US" sz="2000" u="none" cap="none" strike="noStrike">
                <a:solidFill>
                  <a:srgbClr val="273239"/>
                </a:solidFill>
                <a:latin typeface="Arial"/>
                <a:ea typeface="Arial"/>
                <a:cs typeface="Arial"/>
                <a:sym typeface="Arial"/>
              </a:rPr>
              <a:t>Directory Services</a:t>
            </a:r>
            <a:endParaRPr b="0" i="0" sz="1400" u="none" cap="none" strike="noStrike">
              <a:solidFill>
                <a:srgbClr val="273239"/>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18"/>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lang="en-US"/>
              <a:t>9/19/2022</a:t>
            </a:r>
            <a:endParaRPr/>
          </a:p>
        </p:txBody>
      </p:sp>
      <p:sp>
        <p:nvSpPr>
          <p:cNvPr id="353" name="Google Shape;353;p18"/>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lang="en-US"/>
              <a:t>SY BTech         Computer Networks     Module 2    Sem 3     2022-23</a:t>
            </a:r>
            <a:endParaRPr/>
          </a:p>
        </p:txBody>
      </p:sp>
      <p:sp>
        <p:nvSpPr>
          <p:cNvPr id="354" name="Google Shape;354;p18"/>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800"/>
              <a:buNone/>
            </a:pPr>
            <a:fld id="{00000000-1234-1234-1234-123412341234}" type="slidenum">
              <a:rPr lang="en-US"/>
              <a:t>‹#›</a:t>
            </a:fld>
            <a:endParaRPr/>
          </a:p>
        </p:txBody>
      </p:sp>
      <p:pic>
        <p:nvPicPr>
          <p:cNvPr id="355" name="Google Shape;355;p18"/>
          <p:cNvPicPr preferRelativeResize="0"/>
          <p:nvPr/>
        </p:nvPicPr>
        <p:blipFill rotWithShape="1">
          <a:blip r:embed="rId3">
            <a:alphaModFix/>
          </a:blip>
          <a:srcRect b="0" l="0" r="0" t="0"/>
          <a:stretch/>
        </p:blipFill>
        <p:spPr>
          <a:xfrm>
            <a:off x="619761" y="185612"/>
            <a:ext cx="7498079" cy="4531167"/>
          </a:xfrm>
          <a:prstGeom prst="rect">
            <a:avLst/>
          </a:prstGeom>
          <a:noFill/>
          <a:ln>
            <a:noFill/>
          </a:ln>
        </p:spPr>
      </p:pic>
      <p:sp>
        <p:nvSpPr>
          <p:cNvPr id="356" name="Google Shape;356;p18"/>
          <p:cNvSpPr/>
          <p:nvPr/>
        </p:nvSpPr>
        <p:spPr>
          <a:xfrm>
            <a:off x="41077" y="4588"/>
            <a:ext cx="490538" cy="589736"/>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3300"/>
              <a:buFont typeface="Arial"/>
              <a:buNone/>
            </a:pPr>
            <a:r>
              <a:t/>
            </a:r>
            <a:endParaRPr b="0" i="0" sz="3300" u="none" cap="none" strike="noStrike">
              <a:solidFill>
                <a:schemeClr val="dk1"/>
              </a:solidFill>
              <a:latin typeface="Times New Roman"/>
              <a:ea typeface="Times New Roman"/>
              <a:cs typeface="Times New Roman"/>
              <a:sym typeface="Times New Roman"/>
            </a:endParaRPr>
          </a:p>
        </p:txBody>
      </p:sp>
      <p:cxnSp>
        <p:nvCxnSpPr>
          <p:cNvPr id="357" name="Google Shape;357;p18"/>
          <p:cNvCxnSpPr/>
          <p:nvPr/>
        </p:nvCxnSpPr>
        <p:spPr>
          <a:xfrm flipH="1" rot="10800000">
            <a:off x="-7737" y="611782"/>
            <a:ext cx="9144000" cy="20782"/>
          </a:xfrm>
          <a:prstGeom prst="straightConnector1">
            <a:avLst/>
          </a:prstGeom>
          <a:noFill/>
          <a:ln cap="flat" cmpd="sng" w="9525">
            <a:solidFill>
              <a:srgbClr val="00B050"/>
            </a:solidFill>
            <a:prstDash val="solid"/>
            <a:round/>
            <a:headEnd len="sm" w="sm" type="none"/>
            <a:tailEnd len="sm" w="sm" type="none"/>
          </a:ln>
        </p:spPr>
      </p:cxnSp>
      <p:sp>
        <p:nvSpPr>
          <p:cNvPr id="358" name="Google Shape;358;p18"/>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Times New Roman"/>
              <a:ea typeface="Times New Roman"/>
              <a:cs typeface="Times New Roman"/>
              <a:sym typeface="Times New Roman"/>
            </a:endParaRPr>
          </a:p>
        </p:txBody>
      </p:sp>
      <p:cxnSp>
        <p:nvCxnSpPr>
          <p:cNvPr id="359" name="Google Shape;359;p18"/>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360" name="Google Shape;360;p18"/>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19"/>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lang="en-US"/>
              <a:t>9/19/2022</a:t>
            </a:r>
            <a:endParaRPr/>
          </a:p>
        </p:txBody>
      </p:sp>
      <p:sp>
        <p:nvSpPr>
          <p:cNvPr id="366" name="Google Shape;366;p19"/>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lang="en-US"/>
              <a:t>SY BTech         Computer Networks     Module 2    Sem 3     2022-23</a:t>
            </a:r>
            <a:endParaRPr/>
          </a:p>
        </p:txBody>
      </p:sp>
      <p:sp>
        <p:nvSpPr>
          <p:cNvPr id="367" name="Google Shape;367;p19"/>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800"/>
              <a:buNone/>
            </a:pPr>
            <a:fld id="{00000000-1234-1234-1234-123412341234}" type="slidenum">
              <a:rPr lang="en-US"/>
              <a:t>‹#›</a:t>
            </a:fld>
            <a:endParaRPr/>
          </a:p>
        </p:txBody>
      </p:sp>
      <p:pic>
        <p:nvPicPr>
          <p:cNvPr id="368" name="Google Shape;368;p19"/>
          <p:cNvPicPr preferRelativeResize="0"/>
          <p:nvPr/>
        </p:nvPicPr>
        <p:blipFill rotWithShape="1">
          <a:blip r:embed="rId3">
            <a:alphaModFix/>
          </a:blip>
          <a:srcRect b="0" l="0" r="0" t="0"/>
          <a:stretch/>
        </p:blipFill>
        <p:spPr>
          <a:xfrm>
            <a:off x="693683" y="499865"/>
            <a:ext cx="8283170" cy="3985028"/>
          </a:xfrm>
          <a:prstGeom prst="rect">
            <a:avLst/>
          </a:prstGeom>
          <a:noFill/>
          <a:ln>
            <a:noFill/>
          </a:ln>
        </p:spPr>
      </p:pic>
      <p:sp>
        <p:nvSpPr>
          <p:cNvPr id="369" name="Google Shape;369;p19"/>
          <p:cNvSpPr/>
          <p:nvPr/>
        </p:nvSpPr>
        <p:spPr>
          <a:xfrm>
            <a:off x="41077" y="4588"/>
            <a:ext cx="490538" cy="589736"/>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3300"/>
              <a:buFont typeface="Arial"/>
              <a:buNone/>
            </a:pPr>
            <a:r>
              <a:t/>
            </a:r>
            <a:endParaRPr b="0" i="0" sz="3300" u="none" cap="none" strike="noStrike">
              <a:solidFill>
                <a:schemeClr val="dk1"/>
              </a:solidFill>
              <a:latin typeface="Times New Roman"/>
              <a:ea typeface="Times New Roman"/>
              <a:cs typeface="Times New Roman"/>
              <a:sym typeface="Times New Roman"/>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2"/>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b="1" lang="en-US" sz="788">
                <a:solidFill>
                  <a:srgbClr val="000000"/>
                </a:solidFill>
                <a:latin typeface="Times New Roman"/>
                <a:ea typeface="Times New Roman"/>
                <a:cs typeface="Times New Roman"/>
                <a:sym typeface="Times New Roman"/>
              </a:rPr>
              <a:t>9/19/2022</a:t>
            </a:r>
            <a:endParaRPr b="1" sz="788">
              <a:solidFill>
                <a:srgbClr val="000000"/>
              </a:solidFill>
              <a:latin typeface="Times New Roman"/>
              <a:ea typeface="Times New Roman"/>
              <a:cs typeface="Times New Roman"/>
              <a:sym typeface="Times New Roman"/>
            </a:endParaRPr>
          </a:p>
        </p:txBody>
      </p:sp>
      <p:sp>
        <p:nvSpPr>
          <p:cNvPr id="124" name="Google Shape;124;p2"/>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lang="en-US"/>
              <a:t>SY BTech         Computer Networks     Module 2    Sem 3     2022-23</a:t>
            </a:r>
            <a:endParaRPr/>
          </a:p>
        </p:txBody>
      </p:sp>
      <p:sp>
        <p:nvSpPr>
          <p:cNvPr id="125" name="Google Shape;125;p2"/>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800"/>
              <a:buNone/>
            </a:pPr>
            <a:fld id="{00000000-1234-1234-1234-123412341234}" type="slidenum">
              <a:rPr lang="en-US"/>
              <a:t>‹#›</a:t>
            </a:fld>
            <a:endParaRPr/>
          </a:p>
        </p:txBody>
      </p:sp>
      <p:sp>
        <p:nvSpPr>
          <p:cNvPr id="126" name="Google Shape;126;p2"/>
          <p:cNvSpPr txBox="1"/>
          <p:nvPr>
            <p:ph idx="4294967295" type="title"/>
          </p:nvPr>
        </p:nvSpPr>
        <p:spPr>
          <a:xfrm>
            <a:off x="874713" y="9525"/>
            <a:ext cx="8269287" cy="587375"/>
          </a:xfrm>
          <a:prstGeom prst="rect">
            <a:avLst/>
          </a:prstGeom>
          <a:noFill/>
          <a:ln>
            <a:noFill/>
          </a:ln>
        </p:spPr>
        <p:txBody>
          <a:bodyPr anchorCtr="0" anchor="b" bIns="34275" lIns="68575" spcFirstLastPara="1" rIns="68575" wrap="square" tIns="34275">
            <a:noAutofit/>
          </a:bodyPr>
          <a:lstStyle/>
          <a:p>
            <a:pPr indent="0" lvl="0" marL="0" rtl="0" algn="ctr">
              <a:lnSpc>
                <a:spcPct val="85000"/>
              </a:lnSpc>
              <a:spcBef>
                <a:spcPts val="0"/>
              </a:spcBef>
              <a:spcAft>
                <a:spcPts val="0"/>
              </a:spcAft>
              <a:buSzPts val="3600"/>
              <a:buNone/>
            </a:pPr>
            <a:r>
              <a:rPr lang="en-US" sz="3200">
                <a:latin typeface="Times New Roman"/>
                <a:ea typeface="Times New Roman"/>
                <a:cs typeface="Times New Roman"/>
                <a:sym typeface="Times New Roman"/>
              </a:rPr>
              <a:t>Learning Resources: </a:t>
            </a:r>
            <a:r>
              <a:rPr lang="en-US" sz="3200">
                <a:solidFill>
                  <a:srgbClr val="C00000"/>
                </a:solidFill>
                <a:latin typeface="Times New Roman"/>
                <a:ea typeface="Times New Roman"/>
                <a:cs typeface="Times New Roman"/>
                <a:sym typeface="Times New Roman"/>
              </a:rPr>
              <a:t>Text &amp; Reference Books</a:t>
            </a:r>
            <a:endParaRPr/>
          </a:p>
        </p:txBody>
      </p:sp>
      <p:sp>
        <p:nvSpPr>
          <p:cNvPr id="127" name="Google Shape;127;p2"/>
          <p:cNvSpPr/>
          <p:nvPr/>
        </p:nvSpPr>
        <p:spPr>
          <a:xfrm>
            <a:off x="80962" y="9798"/>
            <a:ext cx="490538" cy="587828"/>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3300"/>
              <a:buFont typeface="Arial"/>
              <a:buNone/>
            </a:pPr>
            <a:r>
              <a:t/>
            </a:r>
            <a:endParaRPr b="0" i="0" sz="3300" u="none" cap="none" strike="noStrike">
              <a:solidFill>
                <a:schemeClr val="dk1"/>
              </a:solidFill>
              <a:latin typeface="Calibri"/>
              <a:ea typeface="Calibri"/>
              <a:cs typeface="Calibri"/>
              <a:sym typeface="Calibri"/>
            </a:endParaRPr>
          </a:p>
        </p:txBody>
      </p:sp>
      <p:cxnSp>
        <p:nvCxnSpPr>
          <p:cNvPr id="128" name="Google Shape;128;p2"/>
          <p:cNvCxnSpPr/>
          <p:nvPr/>
        </p:nvCxnSpPr>
        <p:spPr>
          <a:xfrm flipH="1" rot="10800000">
            <a:off x="0" y="639387"/>
            <a:ext cx="9144000" cy="20782"/>
          </a:xfrm>
          <a:prstGeom prst="straightConnector1">
            <a:avLst/>
          </a:prstGeom>
          <a:noFill/>
          <a:ln cap="flat" cmpd="sng" w="9525">
            <a:solidFill>
              <a:srgbClr val="00B050"/>
            </a:solidFill>
            <a:prstDash val="solid"/>
            <a:round/>
            <a:headEnd len="sm" w="sm" type="none"/>
            <a:tailEnd len="sm" w="sm" type="none"/>
          </a:ln>
        </p:spPr>
      </p:cxnSp>
      <p:sp>
        <p:nvSpPr>
          <p:cNvPr id="129" name="Google Shape;129;p2"/>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cxnSp>
        <p:nvCxnSpPr>
          <p:cNvPr id="130" name="Google Shape;130;p2"/>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131" name="Google Shape;131;p2"/>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graphicFrame>
        <p:nvGraphicFramePr>
          <p:cNvPr id="132" name="Google Shape;132;p2"/>
          <p:cNvGraphicFramePr/>
          <p:nvPr/>
        </p:nvGraphicFramePr>
        <p:xfrm>
          <a:off x="708420" y="701930"/>
          <a:ext cx="3000000" cy="3000000"/>
        </p:xfrm>
        <a:graphic>
          <a:graphicData uri="http://schemas.openxmlformats.org/drawingml/2006/table">
            <a:tbl>
              <a:tblPr>
                <a:noFill/>
                <a:tableStyleId>{54649D39-2450-452C-8324-794EEC37609D}</a:tableStyleId>
              </a:tblPr>
              <a:tblGrid>
                <a:gridCol w="8307750"/>
              </a:tblGrid>
              <a:tr h="3996275">
                <a:tc>
                  <a:txBody>
                    <a:bodyPr/>
                    <a:lstStyle/>
                    <a:p>
                      <a:pPr indent="0" lvl="0" marL="0" marR="0" rtl="0" algn="l">
                        <a:lnSpc>
                          <a:spcPct val="115000"/>
                        </a:lnSpc>
                        <a:spcBef>
                          <a:spcPts val="0"/>
                        </a:spcBef>
                        <a:spcAft>
                          <a:spcPts val="0"/>
                        </a:spcAft>
                        <a:buNone/>
                      </a:pPr>
                      <a:r>
                        <a:rPr lang="en-US" sz="1600" u="none" cap="none" strike="noStrike">
                          <a:latin typeface="Times New Roman"/>
                          <a:ea typeface="Times New Roman"/>
                          <a:cs typeface="Times New Roman"/>
                          <a:sym typeface="Times New Roman"/>
                        </a:rPr>
                        <a:t>Text Books:</a:t>
                      </a:r>
                      <a:endParaRPr/>
                    </a:p>
                    <a:p>
                      <a:pPr indent="-342900" lvl="0" marL="342900" marR="0" rtl="0" algn="l">
                        <a:lnSpc>
                          <a:spcPct val="115000"/>
                        </a:lnSpc>
                        <a:spcBef>
                          <a:spcPts val="0"/>
                        </a:spcBef>
                        <a:spcAft>
                          <a:spcPts val="0"/>
                        </a:spcAft>
                        <a:buClr>
                          <a:srgbClr val="000000"/>
                        </a:buClr>
                        <a:buSzPts val="1600"/>
                        <a:buFont typeface="Arial"/>
                        <a:buAutoNum type="arabicPeriod"/>
                      </a:pPr>
                      <a:r>
                        <a:rPr b="1" lang="en-US" sz="1600" u="none" cap="none" strike="noStrike">
                          <a:solidFill>
                            <a:srgbClr val="C00000"/>
                          </a:solidFill>
                          <a:latin typeface="Times New Roman"/>
                          <a:ea typeface="Times New Roman"/>
                          <a:cs typeface="Times New Roman"/>
                          <a:sym typeface="Times New Roman"/>
                        </a:rPr>
                        <a:t>Behrouz A. Forouzan</a:t>
                      </a:r>
                      <a:r>
                        <a:rPr lang="en-US" sz="1600" u="none" cap="none" strike="noStrike">
                          <a:solidFill>
                            <a:srgbClr val="C00000"/>
                          </a:solidFill>
                          <a:latin typeface="Times New Roman"/>
                          <a:ea typeface="Times New Roman"/>
                          <a:cs typeface="Times New Roman"/>
                          <a:sym typeface="Times New Roman"/>
                        </a:rPr>
                        <a:t>, </a:t>
                      </a:r>
                      <a:r>
                        <a:rPr lang="en-US" sz="1600" u="none" cap="none" strike="noStrike">
                          <a:latin typeface="Times New Roman"/>
                          <a:ea typeface="Times New Roman"/>
                          <a:cs typeface="Times New Roman"/>
                          <a:sym typeface="Times New Roman"/>
                        </a:rPr>
                        <a:t>‘Data Communications and Networking’, 5th Edition, McGraw-Hill Publishing Company, ISBN 978-0-07-337622-6</a:t>
                      </a:r>
                      <a:endParaRPr/>
                    </a:p>
                    <a:p>
                      <a:pPr indent="-342900" lvl="0" marL="342900" marR="0" rtl="0" algn="l">
                        <a:lnSpc>
                          <a:spcPct val="115000"/>
                        </a:lnSpc>
                        <a:spcBef>
                          <a:spcPts val="0"/>
                        </a:spcBef>
                        <a:spcAft>
                          <a:spcPts val="0"/>
                        </a:spcAft>
                        <a:buClr>
                          <a:srgbClr val="000000"/>
                        </a:buClr>
                        <a:buSzPts val="1600"/>
                        <a:buFont typeface="Arial"/>
                        <a:buAutoNum type="arabicPeriod"/>
                      </a:pPr>
                      <a:r>
                        <a:rPr b="1" lang="en-US" sz="1600" u="none" cap="none" strike="noStrike">
                          <a:solidFill>
                            <a:srgbClr val="C00000"/>
                          </a:solidFill>
                          <a:latin typeface="Times New Roman"/>
                          <a:ea typeface="Times New Roman"/>
                          <a:cs typeface="Times New Roman"/>
                          <a:sym typeface="Times New Roman"/>
                        </a:rPr>
                        <a:t>Tanenbaum A. S</a:t>
                      </a:r>
                      <a:r>
                        <a:rPr lang="en-US" sz="1600" u="none" cap="none" strike="noStrike">
                          <a:latin typeface="Times New Roman"/>
                          <a:ea typeface="Times New Roman"/>
                          <a:cs typeface="Times New Roman"/>
                          <a:sym typeface="Times New Roman"/>
                        </a:rPr>
                        <a:t>., ‘Computer Networks’, Pearson Education , 5th Edition, ISBN-978-0-13-212695-3</a:t>
                      </a:r>
                      <a:endParaRPr/>
                    </a:p>
                    <a:p>
                      <a:pPr indent="0" lvl="0" marL="0" marR="0" rtl="0" algn="l">
                        <a:lnSpc>
                          <a:spcPct val="115000"/>
                        </a:lnSpc>
                        <a:spcBef>
                          <a:spcPts val="0"/>
                        </a:spcBef>
                        <a:spcAft>
                          <a:spcPts val="0"/>
                        </a:spcAft>
                        <a:buNone/>
                      </a:pPr>
                      <a:r>
                        <a:rPr lang="en-US" sz="1600" u="none" cap="none" strike="noStrike">
                          <a:latin typeface="Times New Roman"/>
                          <a:ea typeface="Times New Roman"/>
                          <a:cs typeface="Times New Roman"/>
                          <a:sym typeface="Times New Roman"/>
                        </a:rPr>
                        <a:t>Reference Books:</a:t>
                      </a:r>
                      <a:endParaRPr/>
                    </a:p>
                    <a:p>
                      <a:pPr indent="-342900" lvl="0" marL="342900" marR="0" rtl="0" algn="l">
                        <a:lnSpc>
                          <a:spcPct val="115000"/>
                        </a:lnSpc>
                        <a:spcBef>
                          <a:spcPts val="0"/>
                        </a:spcBef>
                        <a:spcAft>
                          <a:spcPts val="0"/>
                        </a:spcAft>
                        <a:buClr>
                          <a:srgbClr val="000000"/>
                        </a:buClr>
                        <a:buSzPts val="1600"/>
                        <a:buFont typeface="Arial"/>
                        <a:buAutoNum type="arabicPeriod"/>
                      </a:pPr>
                      <a:r>
                        <a:rPr lang="en-US" sz="1600" u="none" cap="none" strike="noStrike">
                          <a:latin typeface="Times New Roman"/>
                          <a:ea typeface="Times New Roman"/>
                          <a:cs typeface="Times New Roman"/>
                          <a:sym typeface="Times New Roman"/>
                        </a:rPr>
                        <a:t>James F. Kurose and Keith W Ross ‘Computer Networking, A Top-Down Approach’, 5th Edition, Pearson Education, ISBN- 978-81-317-9054-0</a:t>
                      </a:r>
                      <a:endParaRPr/>
                    </a:p>
                    <a:p>
                      <a:pPr indent="-342900" lvl="0" marL="342900" marR="0" rtl="0" algn="l">
                        <a:lnSpc>
                          <a:spcPct val="115000"/>
                        </a:lnSpc>
                        <a:spcBef>
                          <a:spcPts val="0"/>
                        </a:spcBef>
                        <a:spcAft>
                          <a:spcPts val="0"/>
                        </a:spcAft>
                        <a:buClr>
                          <a:srgbClr val="000000"/>
                        </a:buClr>
                        <a:buSzPts val="1600"/>
                        <a:buFont typeface="Arial"/>
                        <a:buAutoNum type="arabicPeriod"/>
                      </a:pPr>
                      <a:r>
                        <a:rPr lang="en-US" sz="1600" u="none" cap="none" strike="noStrike">
                          <a:latin typeface="Times New Roman"/>
                          <a:ea typeface="Times New Roman"/>
                          <a:cs typeface="Times New Roman"/>
                          <a:sym typeface="Times New Roman"/>
                        </a:rPr>
                        <a:t>W. Richard Stevens, Unix Network Programming, The Sockets Networking API, Vol 1, 3rd Edition, PHI Learning Pvt. Ltd.</a:t>
                      </a:r>
                      <a:endParaRPr/>
                    </a:p>
                    <a:p>
                      <a:pPr indent="0" lvl="0" marL="0" marR="0" rtl="0" algn="l">
                        <a:lnSpc>
                          <a:spcPct val="115000"/>
                        </a:lnSpc>
                        <a:spcBef>
                          <a:spcPts val="0"/>
                        </a:spcBef>
                        <a:spcAft>
                          <a:spcPts val="0"/>
                        </a:spcAft>
                        <a:buNone/>
                      </a:pPr>
                      <a:r>
                        <a:rPr lang="en-US" sz="700" u="none" cap="none" strike="noStrike">
                          <a:latin typeface="Times New Roman"/>
                          <a:ea typeface="Times New Roman"/>
                          <a:cs typeface="Times New Roman"/>
                          <a:sym typeface="Times New Roman"/>
                        </a:rPr>
                        <a:t>Supplementary Reading:</a:t>
                      </a:r>
                      <a:endParaRPr/>
                    </a:p>
                    <a:p>
                      <a:pPr indent="-342900" lvl="0" marL="342900" marR="0" rtl="0" algn="l">
                        <a:lnSpc>
                          <a:spcPct val="115000"/>
                        </a:lnSpc>
                        <a:spcBef>
                          <a:spcPts val="0"/>
                        </a:spcBef>
                        <a:spcAft>
                          <a:spcPts val="0"/>
                        </a:spcAft>
                        <a:buClr>
                          <a:srgbClr val="000000"/>
                        </a:buClr>
                        <a:buSzPts val="700"/>
                        <a:buFont typeface="Arial"/>
                        <a:buAutoNum type="arabicPeriod"/>
                      </a:pPr>
                      <a:r>
                        <a:rPr lang="en-US" sz="700" u="none" cap="none" strike="noStrike">
                          <a:latin typeface="Times New Roman"/>
                          <a:ea typeface="Times New Roman"/>
                          <a:cs typeface="Times New Roman"/>
                          <a:sym typeface="Times New Roman"/>
                        </a:rPr>
                        <a:t>William Stallings, ‘Data and Computer Communications’, 6th Edition, Prentice Hall of India Pvt.</a:t>
                      </a:r>
                      <a:endParaRPr sz="700" u="none" cap="none" strike="noStrike">
                        <a:latin typeface="Times New Roman"/>
                        <a:ea typeface="Times New Roman"/>
                        <a:cs typeface="Times New Roman"/>
                        <a:sym typeface="Times New Roman"/>
                      </a:endParaRPr>
                    </a:p>
                    <a:p>
                      <a:pPr indent="0" lvl="0" marL="0" marR="0" rtl="0" algn="l">
                        <a:lnSpc>
                          <a:spcPct val="115000"/>
                        </a:lnSpc>
                        <a:spcBef>
                          <a:spcPts val="0"/>
                        </a:spcBef>
                        <a:spcAft>
                          <a:spcPts val="0"/>
                        </a:spcAft>
                        <a:buNone/>
                      </a:pPr>
                      <a:r>
                        <a:rPr lang="en-US" sz="500" u="none" cap="none" strike="noStrike">
                          <a:latin typeface="Times New Roman"/>
                          <a:ea typeface="Times New Roman"/>
                          <a:cs typeface="Times New Roman"/>
                          <a:sym typeface="Times New Roman"/>
                        </a:rPr>
                        <a:t>Web Resources:</a:t>
                      </a:r>
                      <a:endParaRPr/>
                    </a:p>
                    <a:p>
                      <a:pPr indent="-342900" lvl="0" marL="342900" marR="0" rtl="0" algn="l">
                        <a:lnSpc>
                          <a:spcPct val="115000"/>
                        </a:lnSpc>
                        <a:spcBef>
                          <a:spcPts val="0"/>
                        </a:spcBef>
                        <a:spcAft>
                          <a:spcPts val="0"/>
                        </a:spcAft>
                        <a:buClr>
                          <a:srgbClr val="000000"/>
                        </a:buClr>
                        <a:buSzPts val="500"/>
                        <a:buFont typeface="Arial"/>
                        <a:buAutoNum type="arabicPeriod"/>
                      </a:pPr>
                      <a:r>
                        <a:rPr lang="en-US" sz="500" u="sng" cap="none" strike="noStrike">
                          <a:solidFill>
                            <a:schemeClr val="hlink"/>
                          </a:solidFill>
                          <a:latin typeface="Times New Roman"/>
                          <a:ea typeface="Times New Roman"/>
                          <a:cs typeface="Times New Roman"/>
                          <a:sym typeface="Times New Roman"/>
                          <a:hlinkClick r:id="rId4"/>
                        </a:rPr>
                        <a:t>https://nptel.ac.in/courses/106/105/106105080/</a:t>
                      </a:r>
                      <a:endParaRPr sz="500" u="none" cap="none" strike="noStrike">
                        <a:latin typeface="Times New Roman"/>
                        <a:ea typeface="Times New Roman"/>
                        <a:cs typeface="Times New Roman"/>
                        <a:sym typeface="Times New Roman"/>
                      </a:endParaRPr>
                    </a:p>
                    <a:p>
                      <a:pPr indent="-342900" lvl="0" marL="342900" marR="0" rtl="0" algn="l">
                        <a:lnSpc>
                          <a:spcPct val="115000"/>
                        </a:lnSpc>
                        <a:spcBef>
                          <a:spcPts val="0"/>
                        </a:spcBef>
                        <a:spcAft>
                          <a:spcPts val="0"/>
                        </a:spcAft>
                        <a:buClr>
                          <a:srgbClr val="000000"/>
                        </a:buClr>
                        <a:buSzPts val="500"/>
                        <a:buFont typeface="Arial"/>
                        <a:buAutoNum type="arabicPeriod"/>
                      </a:pPr>
                      <a:r>
                        <a:rPr lang="en-US" sz="500" u="sng" cap="none" strike="noStrike">
                          <a:solidFill>
                            <a:schemeClr val="hlink"/>
                          </a:solidFill>
                          <a:latin typeface="Times New Roman"/>
                          <a:ea typeface="Times New Roman"/>
                          <a:cs typeface="Times New Roman"/>
                          <a:sym typeface="Times New Roman"/>
                          <a:hlinkClick r:id="rId5"/>
                        </a:rPr>
                        <a:t>https://nptel.ac.in/courses/106/106/106106091/</a:t>
                      </a:r>
                      <a:endParaRPr sz="500" u="none" cap="none" strike="noStrike">
                        <a:latin typeface="Times New Roman"/>
                        <a:ea typeface="Times New Roman"/>
                        <a:cs typeface="Times New Roman"/>
                        <a:sym typeface="Times New Roman"/>
                      </a:endParaRPr>
                    </a:p>
                    <a:p>
                      <a:pPr indent="0" lvl="0" marL="0" marR="0" rtl="0" algn="l">
                        <a:lnSpc>
                          <a:spcPct val="115000"/>
                        </a:lnSpc>
                        <a:spcBef>
                          <a:spcPts val="0"/>
                        </a:spcBef>
                        <a:spcAft>
                          <a:spcPts val="0"/>
                        </a:spcAft>
                        <a:buNone/>
                      </a:pPr>
                      <a:r>
                        <a:rPr lang="en-US" sz="500" u="none" cap="none" strike="noStrike">
                          <a:latin typeface="Times New Roman"/>
                          <a:ea typeface="Times New Roman"/>
                          <a:cs typeface="Times New Roman"/>
                          <a:sym typeface="Times New Roman"/>
                        </a:rPr>
                        <a:t>Web links:</a:t>
                      </a:r>
                      <a:endParaRPr/>
                    </a:p>
                    <a:p>
                      <a:pPr indent="-342900" lvl="0" marL="342900" marR="0" rtl="0" algn="l">
                        <a:lnSpc>
                          <a:spcPct val="115000"/>
                        </a:lnSpc>
                        <a:spcBef>
                          <a:spcPts val="0"/>
                        </a:spcBef>
                        <a:spcAft>
                          <a:spcPts val="0"/>
                        </a:spcAft>
                        <a:buClr>
                          <a:srgbClr val="000000"/>
                        </a:buClr>
                        <a:buSzPts val="500"/>
                        <a:buFont typeface="Arial"/>
                        <a:buAutoNum type="arabicPeriod"/>
                      </a:pPr>
                      <a:r>
                        <a:rPr lang="en-US" sz="500" u="sng" cap="none" strike="noStrike">
                          <a:solidFill>
                            <a:schemeClr val="hlink"/>
                          </a:solidFill>
                          <a:latin typeface="Times New Roman"/>
                          <a:ea typeface="Times New Roman"/>
                          <a:cs typeface="Times New Roman"/>
                          <a:sym typeface="Times New Roman"/>
                          <a:hlinkClick r:id="rId6"/>
                        </a:rPr>
                        <a:t>https://nptel.ac.in/courses/106/105/106105081/</a:t>
                      </a:r>
                      <a:endParaRPr sz="500" u="none" cap="none" strike="noStrike">
                        <a:latin typeface="Times New Roman"/>
                        <a:ea typeface="Times New Roman"/>
                        <a:cs typeface="Times New Roman"/>
                        <a:sym typeface="Times New Roman"/>
                      </a:endParaRPr>
                    </a:p>
                    <a:p>
                      <a:pPr indent="-342900" lvl="0" marL="342900" marR="0" rtl="0" algn="l">
                        <a:lnSpc>
                          <a:spcPct val="115000"/>
                        </a:lnSpc>
                        <a:spcBef>
                          <a:spcPts val="0"/>
                        </a:spcBef>
                        <a:spcAft>
                          <a:spcPts val="0"/>
                        </a:spcAft>
                        <a:buClr>
                          <a:srgbClr val="000000"/>
                        </a:buClr>
                        <a:buSzPts val="500"/>
                        <a:buFont typeface="Arial"/>
                        <a:buAutoNum type="arabicPeriod"/>
                      </a:pPr>
                      <a:r>
                        <a:rPr lang="en-US" sz="500" u="sng" cap="none" strike="noStrike">
                          <a:solidFill>
                            <a:schemeClr val="hlink"/>
                          </a:solidFill>
                          <a:latin typeface="Times New Roman"/>
                          <a:ea typeface="Times New Roman"/>
                          <a:cs typeface="Times New Roman"/>
                          <a:sym typeface="Times New Roman"/>
                          <a:hlinkClick r:id="rId7"/>
                        </a:rPr>
                        <a:t>https://nptel.ac.in/courses/106/105/106105183/</a:t>
                      </a:r>
                      <a:endParaRPr sz="500" u="none" cap="none" strike="noStrike">
                        <a:latin typeface="Times New Roman"/>
                        <a:ea typeface="Times New Roman"/>
                        <a:cs typeface="Times New Roman"/>
                        <a:sym typeface="Times New Roman"/>
                      </a:endParaRPr>
                    </a:p>
                    <a:p>
                      <a:pPr indent="-342900" lvl="0" marL="342900" marR="0" rtl="0" algn="l">
                        <a:lnSpc>
                          <a:spcPct val="115000"/>
                        </a:lnSpc>
                        <a:spcBef>
                          <a:spcPts val="0"/>
                        </a:spcBef>
                        <a:spcAft>
                          <a:spcPts val="0"/>
                        </a:spcAft>
                        <a:buClr>
                          <a:srgbClr val="000000"/>
                        </a:buClr>
                        <a:buSzPts val="500"/>
                        <a:buFont typeface="Arial"/>
                        <a:buAutoNum type="arabicPeriod"/>
                      </a:pPr>
                      <a:r>
                        <a:rPr lang="en-US" sz="500" u="sng" cap="none" strike="noStrike">
                          <a:solidFill>
                            <a:schemeClr val="hlink"/>
                          </a:solidFill>
                          <a:latin typeface="Times New Roman"/>
                          <a:ea typeface="Times New Roman"/>
                          <a:cs typeface="Times New Roman"/>
                          <a:sym typeface="Times New Roman"/>
                          <a:hlinkClick r:id="rId8"/>
                        </a:rPr>
                        <a:t>https://ocw.mit.edu/courses/electrical-engineering-and-computer-science/6-829-computer-networks-fall-2002/index.htm</a:t>
                      </a:r>
                      <a:endParaRPr sz="500" u="none" cap="none" strike="noStrike">
                        <a:latin typeface="Times New Roman"/>
                        <a:ea typeface="Times New Roman"/>
                        <a:cs typeface="Times New Roman"/>
                        <a:sym typeface="Times New Roman"/>
                      </a:endParaRPr>
                    </a:p>
                    <a:p>
                      <a:pPr indent="0" lvl="0" marL="0" marR="0" rtl="0" algn="l">
                        <a:lnSpc>
                          <a:spcPct val="115000"/>
                        </a:lnSpc>
                        <a:spcBef>
                          <a:spcPts val="0"/>
                        </a:spcBef>
                        <a:spcAft>
                          <a:spcPts val="0"/>
                        </a:spcAft>
                        <a:buNone/>
                      </a:pPr>
                      <a:r>
                        <a:rPr lang="en-US" sz="500" u="none" cap="none" strike="noStrike">
                          <a:latin typeface="Times New Roman"/>
                          <a:ea typeface="Times New Roman"/>
                          <a:cs typeface="Times New Roman"/>
                          <a:sym typeface="Times New Roman"/>
                        </a:rPr>
                        <a:t>MOOCs:</a:t>
                      </a:r>
                      <a:endParaRPr/>
                    </a:p>
                    <a:p>
                      <a:pPr indent="-342900" lvl="0" marL="342900" marR="0" rtl="0" algn="l">
                        <a:lnSpc>
                          <a:spcPct val="115000"/>
                        </a:lnSpc>
                        <a:spcBef>
                          <a:spcPts val="0"/>
                        </a:spcBef>
                        <a:spcAft>
                          <a:spcPts val="0"/>
                        </a:spcAft>
                        <a:buClr>
                          <a:srgbClr val="000000"/>
                        </a:buClr>
                        <a:buSzPts val="500"/>
                        <a:buFont typeface="Arial"/>
                        <a:buAutoNum type="arabicPeriod"/>
                      </a:pPr>
                      <a:r>
                        <a:rPr lang="en-US" sz="500" u="sng" cap="none" strike="noStrike">
                          <a:solidFill>
                            <a:schemeClr val="hlink"/>
                          </a:solidFill>
                          <a:latin typeface="Times New Roman"/>
                          <a:ea typeface="Times New Roman"/>
                          <a:cs typeface="Times New Roman"/>
                          <a:sym typeface="Times New Roman"/>
                          <a:hlinkClick r:id="rId9"/>
                        </a:rPr>
                        <a:t>https://www.coursera.org/learn/computer-networking</a:t>
                      </a:r>
                      <a:endParaRPr sz="500" u="none" cap="none" strike="noStrike">
                        <a:latin typeface="Times New Roman"/>
                        <a:ea typeface="Times New Roman"/>
                        <a:cs typeface="Times New Roman"/>
                        <a:sym typeface="Times New Roman"/>
                      </a:endParaRPr>
                    </a:p>
                    <a:p>
                      <a:pPr indent="-342900" lvl="0" marL="342900" marR="0" rtl="0" algn="l">
                        <a:lnSpc>
                          <a:spcPct val="115000"/>
                        </a:lnSpc>
                        <a:spcBef>
                          <a:spcPts val="0"/>
                        </a:spcBef>
                        <a:spcAft>
                          <a:spcPts val="0"/>
                        </a:spcAft>
                        <a:buClr>
                          <a:srgbClr val="000000"/>
                        </a:buClr>
                        <a:buSzPts val="500"/>
                        <a:buFont typeface="Arial"/>
                        <a:buAutoNum type="arabicPeriod"/>
                      </a:pPr>
                      <a:r>
                        <a:rPr lang="en-US" sz="500" u="sng" cap="none" strike="noStrike">
                          <a:solidFill>
                            <a:schemeClr val="hlink"/>
                          </a:solidFill>
                          <a:latin typeface="Times New Roman"/>
                          <a:ea typeface="Times New Roman"/>
                          <a:cs typeface="Times New Roman"/>
                          <a:sym typeface="Times New Roman"/>
                          <a:hlinkClick r:id="rId10"/>
                        </a:rPr>
                        <a:t>https://www.edx.org/course/introduction-to-networking?index=product&amp;queryID=0befdc538866babf2facfdc2dce06204&amp;position=1</a:t>
                      </a:r>
                      <a:endParaRPr sz="500" u="none" cap="none" strike="noStrike">
                        <a:latin typeface="Times New Roman"/>
                        <a:ea typeface="Times New Roman"/>
                        <a:cs typeface="Times New Roman"/>
                        <a:sym typeface="Times New Roman"/>
                      </a:endParaRPr>
                    </a:p>
                  </a:txBody>
                  <a:tcPr marT="34250" marB="34250" marR="34250" marL="34250"/>
                </a:tc>
              </a:tr>
            </a:tbl>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20"/>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lang="en-US">
                <a:latin typeface="Times New Roman"/>
                <a:ea typeface="Times New Roman"/>
                <a:cs typeface="Times New Roman"/>
                <a:sym typeface="Times New Roman"/>
              </a:rPr>
              <a:t>9/19/2022</a:t>
            </a:r>
            <a:endParaRPr>
              <a:latin typeface="Times New Roman"/>
              <a:ea typeface="Times New Roman"/>
              <a:cs typeface="Times New Roman"/>
              <a:sym typeface="Times New Roman"/>
            </a:endParaRPr>
          </a:p>
        </p:txBody>
      </p:sp>
      <p:sp>
        <p:nvSpPr>
          <p:cNvPr id="375" name="Google Shape;375;p20"/>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lang="en-US">
                <a:latin typeface="Times New Roman"/>
                <a:ea typeface="Times New Roman"/>
                <a:cs typeface="Times New Roman"/>
                <a:sym typeface="Times New Roman"/>
              </a:rPr>
              <a:t>SY BTech         Computer Networks     Module 2    Sem 3     2022-23</a:t>
            </a:r>
            <a:endParaRPr>
              <a:latin typeface="Times New Roman"/>
              <a:ea typeface="Times New Roman"/>
              <a:cs typeface="Times New Roman"/>
              <a:sym typeface="Times New Roman"/>
            </a:endParaRPr>
          </a:p>
        </p:txBody>
      </p:sp>
      <p:sp>
        <p:nvSpPr>
          <p:cNvPr id="376" name="Google Shape;376;p20"/>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800"/>
              <a:buNone/>
            </a:pPr>
            <a:fld id="{00000000-1234-1234-1234-123412341234}" type="slidenum">
              <a:rPr lang="en-US">
                <a:latin typeface="Times New Roman"/>
                <a:ea typeface="Times New Roman"/>
                <a:cs typeface="Times New Roman"/>
                <a:sym typeface="Times New Roman"/>
              </a:rPr>
              <a:t>‹#›</a:t>
            </a:fld>
            <a:endParaRPr>
              <a:latin typeface="Times New Roman"/>
              <a:ea typeface="Times New Roman"/>
              <a:cs typeface="Times New Roman"/>
              <a:sym typeface="Times New Roman"/>
            </a:endParaRPr>
          </a:p>
        </p:txBody>
      </p:sp>
      <p:sp>
        <p:nvSpPr>
          <p:cNvPr id="377" name="Google Shape;377;p20"/>
          <p:cNvSpPr txBox="1"/>
          <p:nvPr>
            <p:ph idx="4294967295" type="title"/>
          </p:nvPr>
        </p:nvSpPr>
        <p:spPr>
          <a:xfrm>
            <a:off x="0" y="114300"/>
            <a:ext cx="5681663" cy="514350"/>
          </a:xfrm>
          <a:prstGeom prst="rect">
            <a:avLst/>
          </a:prstGeom>
          <a:noFill/>
          <a:ln>
            <a:noFill/>
          </a:ln>
        </p:spPr>
        <p:txBody>
          <a:bodyPr anchorCtr="0" anchor="b" bIns="34275" lIns="68575" spcFirstLastPara="1" rIns="68575" wrap="square" tIns="34275">
            <a:normAutofit fontScale="90000"/>
          </a:bodyPr>
          <a:lstStyle/>
          <a:p>
            <a:pPr indent="0" lvl="0" marL="0" marR="0" rtl="0" algn="l">
              <a:lnSpc>
                <a:spcPct val="85000"/>
              </a:lnSpc>
              <a:spcBef>
                <a:spcPts val="0"/>
              </a:spcBef>
              <a:spcAft>
                <a:spcPts val="0"/>
              </a:spcAft>
              <a:buClr>
                <a:srgbClr val="3F3F3F"/>
              </a:buClr>
              <a:buSzPct val="111111"/>
              <a:buFont typeface="Calibri"/>
              <a:buNone/>
            </a:pPr>
            <a:r>
              <a:rPr lang="en-US">
                <a:latin typeface="Times New Roman"/>
                <a:ea typeface="Times New Roman"/>
                <a:cs typeface="Times New Roman"/>
                <a:sym typeface="Times New Roman"/>
              </a:rPr>
              <a:t>Just a Minute -  Quiz</a:t>
            </a:r>
            <a:endParaRPr>
              <a:latin typeface="Times New Roman"/>
              <a:ea typeface="Times New Roman"/>
              <a:cs typeface="Times New Roman"/>
              <a:sym typeface="Times New Roman"/>
            </a:endParaRPr>
          </a:p>
        </p:txBody>
      </p:sp>
      <p:sp>
        <p:nvSpPr>
          <p:cNvPr id="378" name="Google Shape;378;p20"/>
          <p:cNvSpPr txBox="1"/>
          <p:nvPr>
            <p:ph idx="4294967295" type="body"/>
          </p:nvPr>
        </p:nvSpPr>
        <p:spPr>
          <a:xfrm>
            <a:off x="0" y="628650"/>
            <a:ext cx="8239125" cy="3589338"/>
          </a:xfrm>
          <a:prstGeom prst="rect">
            <a:avLst/>
          </a:prstGeom>
          <a:noFill/>
          <a:ln>
            <a:noFill/>
          </a:ln>
        </p:spPr>
        <p:txBody>
          <a:bodyPr anchorCtr="0" anchor="t" bIns="34275" lIns="0" spcFirstLastPara="1" rIns="0" wrap="square" tIns="34275">
            <a:noAutofit/>
          </a:bodyPr>
          <a:lstStyle/>
          <a:p>
            <a:pPr indent="-323850" lvl="0" marL="457200" marR="0" rtl="0" algn="l">
              <a:lnSpc>
                <a:spcPct val="90000"/>
              </a:lnSpc>
              <a:spcBef>
                <a:spcPts val="900"/>
              </a:spcBef>
              <a:spcAft>
                <a:spcPts val="0"/>
              </a:spcAft>
              <a:buClr>
                <a:schemeClr val="accent1"/>
              </a:buClr>
              <a:buSzPts val="1500"/>
              <a:buFont typeface="Calibri"/>
              <a:buChar char=" "/>
            </a:pPr>
            <a:r>
              <a:rPr b="1" lang="en-US" sz="1600">
                <a:solidFill>
                  <a:srgbClr val="C00000"/>
                </a:solidFill>
                <a:latin typeface="Times New Roman"/>
                <a:ea typeface="Times New Roman"/>
                <a:cs typeface="Times New Roman"/>
                <a:sym typeface="Times New Roman"/>
              </a:rPr>
              <a:t>1. No. of layers in OSI Model</a:t>
            </a:r>
            <a:endParaRPr/>
          </a:p>
          <a:p>
            <a:pPr indent="-323850" lvl="0" marL="457200" marR="0" rtl="0" algn="l">
              <a:lnSpc>
                <a:spcPct val="90000"/>
              </a:lnSpc>
              <a:spcBef>
                <a:spcPts val="900"/>
              </a:spcBef>
              <a:spcAft>
                <a:spcPts val="0"/>
              </a:spcAft>
              <a:buClr>
                <a:schemeClr val="accent1"/>
              </a:buClr>
              <a:buSzPts val="1500"/>
              <a:buFont typeface="Calibri"/>
              <a:buChar char=" "/>
            </a:pPr>
            <a:r>
              <a:rPr b="1" lang="en-US" sz="1400">
                <a:latin typeface="Times New Roman"/>
                <a:ea typeface="Times New Roman"/>
                <a:cs typeface="Times New Roman"/>
                <a:sym typeface="Times New Roman"/>
              </a:rPr>
              <a:t>(a)  5  	 (b)  7          	(c )     3        	  (d)   4</a:t>
            </a:r>
            <a:endParaRPr b="1" sz="1400">
              <a:latin typeface="Times New Roman"/>
              <a:ea typeface="Times New Roman"/>
              <a:cs typeface="Times New Roman"/>
              <a:sym typeface="Times New Roman"/>
            </a:endParaRPr>
          </a:p>
          <a:p>
            <a:pPr indent="-323850" lvl="0" marL="457200" marR="0" rtl="0" algn="l">
              <a:lnSpc>
                <a:spcPct val="90000"/>
              </a:lnSpc>
              <a:spcBef>
                <a:spcPts val="900"/>
              </a:spcBef>
              <a:spcAft>
                <a:spcPts val="0"/>
              </a:spcAft>
              <a:buClr>
                <a:schemeClr val="accent1"/>
              </a:buClr>
              <a:buSzPts val="1500"/>
              <a:buFont typeface="Calibri"/>
              <a:buChar char=" "/>
            </a:pPr>
            <a:r>
              <a:rPr b="1" lang="en-US" sz="1600">
                <a:solidFill>
                  <a:srgbClr val="C00000"/>
                </a:solidFill>
                <a:latin typeface="Times New Roman"/>
                <a:ea typeface="Times New Roman"/>
                <a:cs typeface="Times New Roman"/>
                <a:sym typeface="Times New Roman"/>
              </a:rPr>
              <a:t>2.  Term Frame is referred at </a:t>
            </a:r>
            <a:endParaRPr b="1" sz="1600">
              <a:solidFill>
                <a:srgbClr val="C00000"/>
              </a:solidFill>
              <a:latin typeface="Times New Roman"/>
              <a:ea typeface="Times New Roman"/>
              <a:cs typeface="Times New Roman"/>
              <a:sym typeface="Times New Roman"/>
            </a:endParaRPr>
          </a:p>
          <a:p>
            <a:pPr indent="-323850" lvl="0" marL="457200" marR="0" rtl="0" algn="l">
              <a:lnSpc>
                <a:spcPct val="90000"/>
              </a:lnSpc>
              <a:spcBef>
                <a:spcPts val="900"/>
              </a:spcBef>
              <a:spcAft>
                <a:spcPts val="0"/>
              </a:spcAft>
              <a:buClr>
                <a:schemeClr val="accent1"/>
              </a:buClr>
              <a:buSzPts val="1500"/>
              <a:buFont typeface="Calibri"/>
              <a:buChar char=" "/>
            </a:pPr>
            <a:r>
              <a:rPr b="1" lang="en-US" sz="1400">
                <a:latin typeface="Times New Roman"/>
                <a:ea typeface="Times New Roman"/>
                <a:cs typeface="Times New Roman"/>
                <a:sym typeface="Times New Roman"/>
              </a:rPr>
              <a:t>(a)  Data Link Layer   (b)  Physical Layer          	(c )     Network Layer       	  (d)   None</a:t>
            </a:r>
            <a:endParaRPr b="1" sz="1400">
              <a:latin typeface="Times New Roman"/>
              <a:ea typeface="Times New Roman"/>
              <a:cs typeface="Times New Roman"/>
              <a:sym typeface="Times New Roman"/>
            </a:endParaRPr>
          </a:p>
          <a:p>
            <a:pPr indent="-323850" lvl="0" marL="457200" marR="0" rtl="0" algn="l">
              <a:lnSpc>
                <a:spcPct val="90000"/>
              </a:lnSpc>
              <a:spcBef>
                <a:spcPts val="900"/>
              </a:spcBef>
              <a:spcAft>
                <a:spcPts val="0"/>
              </a:spcAft>
              <a:buClr>
                <a:schemeClr val="accent1"/>
              </a:buClr>
              <a:buSzPts val="1500"/>
              <a:buFont typeface="Calibri"/>
              <a:buChar char=" "/>
            </a:pPr>
            <a:r>
              <a:rPr b="1" lang="en-US" sz="1600">
                <a:solidFill>
                  <a:srgbClr val="C00000"/>
                </a:solidFill>
                <a:latin typeface="Times New Roman"/>
                <a:ea typeface="Times New Roman"/>
                <a:cs typeface="Times New Roman"/>
                <a:sym typeface="Times New Roman"/>
              </a:rPr>
              <a:t>3. Term packer  is referred at </a:t>
            </a:r>
            <a:endParaRPr/>
          </a:p>
          <a:p>
            <a:pPr indent="-323850" lvl="0" marL="457200" marR="0" rtl="0" algn="l">
              <a:lnSpc>
                <a:spcPct val="90000"/>
              </a:lnSpc>
              <a:spcBef>
                <a:spcPts val="900"/>
              </a:spcBef>
              <a:spcAft>
                <a:spcPts val="0"/>
              </a:spcAft>
              <a:buClr>
                <a:schemeClr val="accent1"/>
              </a:buClr>
              <a:buSzPts val="1500"/>
              <a:buFont typeface="Calibri"/>
              <a:buChar char=" "/>
            </a:pPr>
            <a:r>
              <a:rPr b="1" lang="en-US" sz="1400">
                <a:latin typeface="Times New Roman"/>
                <a:ea typeface="Times New Roman"/>
                <a:cs typeface="Times New Roman"/>
                <a:sym typeface="Times New Roman"/>
              </a:rPr>
              <a:t>(a)  Data Link Layer   (b)  Physical Layer          	(c )     Network Layer       	  (d)   None</a:t>
            </a:r>
            <a:endParaRPr/>
          </a:p>
          <a:p>
            <a:pPr indent="-323850" lvl="0" marL="457200" marR="0" rtl="0" algn="l">
              <a:lnSpc>
                <a:spcPct val="90000"/>
              </a:lnSpc>
              <a:spcBef>
                <a:spcPts val="900"/>
              </a:spcBef>
              <a:spcAft>
                <a:spcPts val="0"/>
              </a:spcAft>
              <a:buClr>
                <a:schemeClr val="accent1"/>
              </a:buClr>
              <a:buSzPts val="1500"/>
              <a:buFont typeface="Calibri"/>
              <a:buChar char=" "/>
            </a:pPr>
            <a:r>
              <a:rPr b="1" lang="en-US" sz="1600">
                <a:solidFill>
                  <a:srgbClr val="C00000"/>
                </a:solidFill>
                <a:latin typeface="Times New Roman"/>
                <a:ea typeface="Times New Roman"/>
                <a:cs typeface="Times New Roman"/>
                <a:sym typeface="Times New Roman"/>
              </a:rPr>
              <a:t>4. Routers are used at  </a:t>
            </a:r>
            <a:endParaRPr b="1" sz="1600">
              <a:solidFill>
                <a:srgbClr val="C00000"/>
              </a:solidFill>
              <a:latin typeface="Times New Roman"/>
              <a:ea typeface="Times New Roman"/>
              <a:cs typeface="Times New Roman"/>
              <a:sym typeface="Times New Roman"/>
            </a:endParaRPr>
          </a:p>
          <a:p>
            <a:pPr indent="-323850" lvl="0" marL="457200" marR="0" rtl="0" algn="l">
              <a:lnSpc>
                <a:spcPct val="90000"/>
              </a:lnSpc>
              <a:spcBef>
                <a:spcPts val="900"/>
              </a:spcBef>
              <a:spcAft>
                <a:spcPts val="0"/>
              </a:spcAft>
              <a:buClr>
                <a:schemeClr val="accent1"/>
              </a:buClr>
              <a:buSzPts val="1500"/>
              <a:buFont typeface="Calibri"/>
              <a:buChar char=" "/>
            </a:pPr>
            <a:r>
              <a:rPr b="1" lang="en-US" sz="1400">
                <a:latin typeface="Times New Roman"/>
                <a:ea typeface="Times New Roman"/>
                <a:cs typeface="Times New Roman"/>
                <a:sym typeface="Times New Roman"/>
              </a:rPr>
              <a:t>(a)  Data Link Layer   (b)  Physical Layer          	(c )     Network Layer       	  (d)   None</a:t>
            </a:r>
            <a:endParaRPr/>
          </a:p>
          <a:p>
            <a:pPr indent="-323850" lvl="0" marL="457200" marR="0" rtl="0" algn="l">
              <a:lnSpc>
                <a:spcPct val="90000"/>
              </a:lnSpc>
              <a:spcBef>
                <a:spcPts val="900"/>
              </a:spcBef>
              <a:spcAft>
                <a:spcPts val="0"/>
              </a:spcAft>
              <a:buClr>
                <a:schemeClr val="accent1"/>
              </a:buClr>
              <a:buSzPts val="1500"/>
              <a:buFont typeface="Calibri"/>
              <a:buChar char=" "/>
            </a:pPr>
            <a:r>
              <a:rPr b="1" lang="en-US" sz="1600">
                <a:solidFill>
                  <a:srgbClr val="C00000"/>
                </a:solidFill>
                <a:latin typeface="Times New Roman"/>
                <a:ea typeface="Times New Roman"/>
                <a:cs typeface="Times New Roman"/>
                <a:sym typeface="Times New Roman"/>
              </a:rPr>
              <a:t>5. Switches are used at </a:t>
            </a:r>
            <a:endParaRPr b="1" sz="1600">
              <a:solidFill>
                <a:srgbClr val="C00000"/>
              </a:solidFill>
              <a:latin typeface="Times New Roman"/>
              <a:ea typeface="Times New Roman"/>
              <a:cs typeface="Times New Roman"/>
              <a:sym typeface="Times New Roman"/>
            </a:endParaRPr>
          </a:p>
          <a:p>
            <a:pPr indent="-323850" lvl="0" marL="457200" marR="0" rtl="0" algn="l">
              <a:lnSpc>
                <a:spcPct val="90000"/>
              </a:lnSpc>
              <a:spcBef>
                <a:spcPts val="900"/>
              </a:spcBef>
              <a:spcAft>
                <a:spcPts val="0"/>
              </a:spcAft>
              <a:buClr>
                <a:schemeClr val="accent1"/>
              </a:buClr>
              <a:buSzPts val="1500"/>
              <a:buFont typeface="Calibri"/>
              <a:buChar char=" "/>
            </a:pPr>
            <a:r>
              <a:rPr b="1" lang="en-US" sz="1400">
                <a:latin typeface="Times New Roman"/>
                <a:ea typeface="Times New Roman"/>
                <a:cs typeface="Times New Roman"/>
                <a:sym typeface="Times New Roman"/>
              </a:rPr>
              <a:t>(a)  Data Link Layer   (b)  Physical Layer          	(c )     Network Layer       	  (d)   None</a:t>
            </a:r>
            <a:endParaRPr/>
          </a:p>
          <a:p>
            <a:pPr indent="-228600" lvl="0" marL="457200" marR="0" rtl="0" algn="l">
              <a:lnSpc>
                <a:spcPct val="90000"/>
              </a:lnSpc>
              <a:spcBef>
                <a:spcPts val="900"/>
              </a:spcBef>
              <a:spcAft>
                <a:spcPts val="0"/>
              </a:spcAft>
              <a:buClr>
                <a:schemeClr val="accent1"/>
              </a:buClr>
              <a:buSzPts val="1500"/>
              <a:buFont typeface="Calibri"/>
              <a:buNone/>
            </a:pPr>
            <a:r>
              <a:t/>
            </a:r>
            <a:endParaRPr b="1" sz="1400">
              <a:latin typeface="Times New Roman"/>
              <a:ea typeface="Times New Roman"/>
              <a:cs typeface="Times New Roman"/>
              <a:sym typeface="Times New Roman"/>
            </a:endParaRPr>
          </a:p>
        </p:txBody>
      </p:sp>
      <p:sp>
        <p:nvSpPr>
          <p:cNvPr id="379" name="Google Shape;379;p20"/>
          <p:cNvSpPr/>
          <p:nvPr/>
        </p:nvSpPr>
        <p:spPr>
          <a:xfrm>
            <a:off x="41077" y="53706"/>
            <a:ext cx="490538" cy="589736"/>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3300"/>
              <a:buFont typeface="Arial"/>
              <a:buNone/>
            </a:pPr>
            <a:r>
              <a:t/>
            </a:r>
            <a:endParaRPr b="0" i="0" sz="3300" u="none" cap="none" strike="noStrike">
              <a:solidFill>
                <a:schemeClr val="dk1"/>
              </a:solidFill>
              <a:latin typeface="Times New Roman"/>
              <a:ea typeface="Times New Roman"/>
              <a:cs typeface="Times New Roman"/>
              <a:sym typeface="Times New Roman"/>
            </a:endParaRPr>
          </a:p>
        </p:txBody>
      </p:sp>
      <p:cxnSp>
        <p:nvCxnSpPr>
          <p:cNvPr id="380" name="Google Shape;380;p20"/>
          <p:cNvCxnSpPr/>
          <p:nvPr/>
        </p:nvCxnSpPr>
        <p:spPr>
          <a:xfrm flipH="1" rot="10800000">
            <a:off x="-7737" y="629369"/>
            <a:ext cx="9144000" cy="20782"/>
          </a:xfrm>
          <a:prstGeom prst="straightConnector1">
            <a:avLst/>
          </a:prstGeom>
          <a:noFill/>
          <a:ln cap="flat" cmpd="sng" w="9525">
            <a:solidFill>
              <a:srgbClr val="00B050"/>
            </a:solidFill>
            <a:prstDash val="solid"/>
            <a:round/>
            <a:headEnd len="sm" w="sm" type="none"/>
            <a:tailEnd len="sm" w="sm" type="none"/>
          </a:ln>
        </p:spPr>
      </p:cxnSp>
      <p:sp>
        <p:nvSpPr>
          <p:cNvPr id="381" name="Google Shape;381;p20"/>
          <p:cNvSpPr/>
          <p:nvPr/>
        </p:nvSpPr>
        <p:spPr>
          <a:xfrm>
            <a:off x="109539" y="4784850"/>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Times New Roman"/>
              <a:ea typeface="Times New Roman"/>
              <a:cs typeface="Times New Roman"/>
              <a:sym typeface="Times New Roman"/>
            </a:endParaRPr>
          </a:p>
        </p:txBody>
      </p:sp>
      <p:cxnSp>
        <p:nvCxnSpPr>
          <p:cNvPr id="382" name="Google Shape;382;p20"/>
          <p:cNvCxnSpPr/>
          <p:nvPr/>
        </p:nvCxnSpPr>
        <p:spPr>
          <a:xfrm flipH="1">
            <a:off x="580429" y="27385"/>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383" name="Google Shape;383;p20"/>
          <p:cNvCxnSpPr/>
          <p:nvPr/>
        </p:nvCxnSpPr>
        <p:spPr>
          <a:xfrm>
            <a:off x="-7737" y="4715793"/>
            <a:ext cx="9144000" cy="0"/>
          </a:xfrm>
          <a:prstGeom prst="straightConnector1">
            <a:avLst/>
          </a:prstGeom>
          <a:noFill/>
          <a:ln cap="flat" cmpd="sng" w="15875">
            <a:solidFill>
              <a:srgbClr val="00B050"/>
            </a:solidFill>
            <a:prstDash val="solid"/>
            <a:round/>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8">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8">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8">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8">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8">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8">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8">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8">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8">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8">
                                            <p:txEl>
                                              <p:pRg end="9" st="9"/>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8">
                                            <p:txEl>
                                              <p:pRg end="10" st="10"/>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21"/>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9/19/2022</a:t>
            </a:r>
            <a:endParaRPr b="1" sz="800">
              <a:solidFill>
                <a:schemeClr val="dk1"/>
              </a:solidFill>
              <a:latin typeface="Times New Roman"/>
              <a:ea typeface="Times New Roman"/>
              <a:cs typeface="Times New Roman"/>
              <a:sym typeface="Times New Roman"/>
            </a:endParaRPr>
          </a:p>
        </p:txBody>
      </p:sp>
      <p:sp>
        <p:nvSpPr>
          <p:cNvPr id="391" name="Google Shape;391;p21"/>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SY BTech         Computer Networks     Module 2    Sem 3     2022-23</a:t>
            </a:r>
            <a:endParaRPr b="1" sz="800">
              <a:solidFill>
                <a:schemeClr val="dk1"/>
              </a:solidFill>
              <a:latin typeface="Times New Roman"/>
              <a:ea typeface="Times New Roman"/>
              <a:cs typeface="Times New Roman"/>
              <a:sym typeface="Times New Roman"/>
            </a:endParaRPr>
          </a:p>
        </p:txBody>
      </p:sp>
      <p:sp>
        <p:nvSpPr>
          <p:cNvPr id="392" name="Google Shape;392;p21"/>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US" sz="900">
                <a:solidFill>
                  <a:schemeClr val="dk1"/>
                </a:solidFill>
                <a:latin typeface="Times New Roman"/>
                <a:ea typeface="Times New Roman"/>
                <a:cs typeface="Times New Roman"/>
                <a:sym typeface="Times New Roman"/>
              </a:rPr>
              <a:t>‹#›</a:t>
            </a:fld>
            <a:endParaRPr sz="900">
              <a:solidFill>
                <a:schemeClr val="dk1"/>
              </a:solidFill>
              <a:latin typeface="Times New Roman"/>
              <a:ea typeface="Times New Roman"/>
              <a:cs typeface="Times New Roman"/>
              <a:sym typeface="Times New Roman"/>
            </a:endParaRPr>
          </a:p>
        </p:txBody>
      </p:sp>
      <p:sp>
        <p:nvSpPr>
          <p:cNvPr id="393" name="Google Shape;393;p21"/>
          <p:cNvSpPr txBox="1"/>
          <p:nvPr>
            <p:ph idx="4294967295" type="title"/>
          </p:nvPr>
        </p:nvSpPr>
        <p:spPr>
          <a:xfrm>
            <a:off x="1296988" y="95250"/>
            <a:ext cx="7847012" cy="4699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Clr>
                <a:srgbClr val="002060"/>
              </a:buClr>
              <a:buSzPts val="3200"/>
              <a:buNone/>
            </a:pPr>
            <a:r>
              <a:rPr b="1" lang="en-US" sz="3200">
                <a:solidFill>
                  <a:srgbClr val="002060"/>
                </a:solidFill>
                <a:latin typeface="Times New Roman"/>
                <a:ea typeface="Times New Roman"/>
                <a:cs typeface="Times New Roman"/>
                <a:sym typeface="Times New Roman"/>
              </a:rPr>
              <a:t>Addresses in TCP/IP Network</a:t>
            </a:r>
            <a:endParaRPr>
              <a:latin typeface="Times New Roman"/>
              <a:ea typeface="Times New Roman"/>
              <a:cs typeface="Times New Roman"/>
              <a:sym typeface="Times New Roman"/>
            </a:endParaRPr>
          </a:p>
        </p:txBody>
      </p:sp>
      <p:pic>
        <p:nvPicPr>
          <p:cNvPr id="394" name="Google Shape;394;p21"/>
          <p:cNvPicPr preferRelativeResize="0"/>
          <p:nvPr/>
        </p:nvPicPr>
        <p:blipFill rotWithShape="1">
          <a:blip r:embed="rId3">
            <a:alphaModFix/>
          </a:blip>
          <a:srcRect b="0" l="0" r="0" t="0"/>
          <a:stretch/>
        </p:blipFill>
        <p:spPr>
          <a:xfrm>
            <a:off x="639960" y="901790"/>
            <a:ext cx="8167710" cy="2193228"/>
          </a:xfrm>
          <a:prstGeom prst="rect">
            <a:avLst/>
          </a:prstGeom>
          <a:noFill/>
          <a:ln>
            <a:noFill/>
          </a:ln>
        </p:spPr>
      </p:pic>
      <p:sp>
        <p:nvSpPr>
          <p:cNvPr id="395" name="Google Shape;395;p21"/>
          <p:cNvSpPr/>
          <p:nvPr/>
        </p:nvSpPr>
        <p:spPr>
          <a:xfrm>
            <a:off x="41077" y="36119"/>
            <a:ext cx="490538" cy="589736"/>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3300"/>
              <a:buFont typeface="Arial"/>
              <a:buNone/>
            </a:pPr>
            <a:r>
              <a:t/>
            </a:r>
            <a:endParaRPr b="0" i="0" sz="3300" u="none" cap="none" strike="noStrike">
              <a:solidFill>
                <a:schemeClr val="dk1"/>
              </a:solidFill>
              <a:latin typeface="Times New Roman"/>
              <a:ea typeface="Times New Roman"/>
              <a:cs typeface="Times New Roman"/>
              <a:sym typeface="Times New Roman"/>
            </a:endParaRPr>
          </a:p>
        </p:txBody>
      </p:sp>
      <p:cxnSp>
        <p:nvCxnSpPr>
          <p:cNvPr id="396" name="Google Shape;396;p21"/>
          <p:cNvCxnSpPr/>
          <p:nvPr/>
        </p:nvCxnSpPr>
        <p:spPr>
          <a:xfrm flipH="1" rot="10800000">
            <a:off x="-7737" y="611782"/>
            <a:ext cx="9144000" cy="20782"/>
          </a:xfrm>
          <a:prstGeom prst="straightConnector1">
            <a:avLst/>
          </a:prstGeom>
          <a:noFill/>
          <a:ln cap="flat" cmpd="sng" w="9525">
            <a:solidFill>
              <a:srgbClr val="00B050"/>
            </a:solidFill>
            <a:prstDash val="solid"/>
            <a:round/>
            <a:headEnd len="sm" w="sm" type="none"/>
            <a:tailEnd len="sm" w="sm" type="none"/>
          </a:ln>
        </p:spPr>
      </p:cxnSp>
      <p:sp>
        <p:nvSpPr>
          <p:cNvPr id="397" name="Google Shape;397;p21"/>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Times New Roman"/>
              <a:ea typeface="Times New Roman"/>
              <a:cs typeface="Times New Roman"/>
              <a:sym typeface="Times New Roman"/>
            </a:endParaRPr>
          </a:p>
        </p:txBody>
      </p:sp>
      <p:cxnSp>
        <p:nvCxnSpPr>
          <p:cNvPr id="398" name="Google Shape;398;p21"/>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399" name="Google Shape;399;p21"/>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p22"/>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9/19/2022</a:t>
            </a:r>
            <a:endParaRPr b="1" sz="800">
              <a:solidFill>
                <a:schemeClr val="dk1"/>
              </a:solidFill>
              <a:latin typeface="Times New Roman"/>
              <a:ea typeface="Times New Roman"/>
              <a:cs typeface="Times New Roman"/>
              <a:sym typeface="Times New Roman"/>
            </a:endParaRPr>
          </a:p>
        </p:txBody>
      </p:sp>
      <p:sp>
        <p:nvSpPr>
          <p:cNvPr id="407" name="Google Shape;407;p22"/>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SY BTech         Computer Networks     Module 2    Sem 3     2022-23</a:t>
            </a:r>
            <a:endParaRPr b="1" sz="800">
              <a:solidFill>
                <a:schemeClr val="dk1"/>
              </a:solidFill>
              <a:latin typeface="Times New Roman"/>
              <a:ea typeface="Times New Roman"/>
              <a:cs typeface="Times New Roman"/>
              <a:sym typeface="Times New Roman"/>
            </a:endParaRPr>
          </a:p>
        </p:txBody>
      </p:sp>
      <p:sp>
        <p:nvSpPr>
          <p:cNvPr id="408" name="Google Shape;408;p22"/>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US" sz="900">
                <a:solidFill>
                  <a:schemeClr val="dk1"/>
                </a:solidFill>
                <a:latin typeface="Times New Roman"/>
                <a:ea typeface="Times New Roman"/>
                <a:cs typeface="Times New Roman"/>
                <a:sym typeface="Times New Roman"/>
              </a:rPr>
              <a:t>‹#›</a:t>
            </a:fld>
            <a:endParaRPr sz="900">
              <a:solidFill>
                <a:schemeClr val="dk1"/>
              </a:solidFill>
              <a:latin typeface="Times New Roman"/>
              <a:ea typeface="Times New Roman"/>
              <a:cs typeface="Times New Roman"/>
              <a:sym typeface="Times New Roman"/>
            </a:endParaRPr>
          </a:p>
        </p:txBody>
      </p:sp>
      <p:sp>
        <p:nvSpPr>
          <p:cNvPr id="409" name="Google Shape;409;p22"/>
          <p:cNvSpPr txBox="1"/>
          <p:nvPr>
            <p:ph idx="4294967295" type="title"/>
          </p:nvPr>
        </p:nvSpPr>
        <p:spPr>
          <a:xfrm>
            <a:off x="1296988" y="139700"/>
            <a:ext cx="7847012" cy="4699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Clr>
                <a:srgbClr val="002060"/>
              </a:buClr>
              <a:buSzPts val="3200"/>
              <a:buNone/>
            </a:pPr>
            <a:r>
              <a:rPr b="1" lang="en-US" sz="3200">
                <a:solidFill>
                  <a:srgbClr val="002060"/>
                </a:solidFill>
                <a:latin typeface="Times New Roman"/>
                <a:ea typeface="Times New Roman"/>
                <a:cs typeface="Times New Roman"/>
                <a:sym typeface="Times New Roman"/>
              </a:rPr>
              <a:t>Link Layer Address</a:t>
            </a:r>
            <a:endParaRPr>
              <a:latin typeface="Times New Roman"/>
              <a:ea typeface="Times New Roman"/>
              <a:cs typeface="Times New Roman"/>
              <a:sym typeface="Times New Roman"/>
            </a:endParaRPr>
          </a:p>
        </p:txBody>
      </p:sp>
      <p:sp>
        <p:nvSpPr>
          <p:cNvPr id="410" name="Google Shape;410;p22"/>
          <p:cNvSpPr txBox="1"/>
          <p:nvPr/>
        </p:nvSpPr>
        <p:spPr>
          <a:xfrm>
            <a:off x="537317" y="704022"/>
            <a:ext cx="7872046" cy="3370153"/>
          </a:xfrm>
          <a:prstGeom prst="rect">
            <a:avLst/>
          </a:prstGeom>
          <a:noFill/>
          <a:ln>
            <a:noFill/>
          </a:ln>
        </p:spPr>
        <p:txBody>
          <a:bodyPr anchorCtr="0" anchor="t" bIns="45700" lIns="91425" spcFirstLastPara="1" rIns="91425" wrap="square" tIns="45700">
            <a:spAutoFit/>
          </a:bodyPr>
          <a:lstStyle/>
          <a:p>
            <a:pPr indent="-63500" lvl="1" marL="0" marR="0" rtl="0" algn="l">
              <a:lnSpc>
                <a:spcPct val="100000"/>
              </a:lnSpc>
              <a:spcBef>
                <a:spcPts val="0"/>
              </a:spcBef>
              <a:spcAft>
                <a:spcPts val="0"/>
              </a:spcAft>
              <a:buClr>
                <a:srgbClr val="000000"/>
              </a:buClr>
              <a:buSzPts val="1000"/>
              <a:buFont typeface="Noto Sans Symbols"/>
              <a:buChar char="▪"/>
            </a:pPr>
            <a:r>
              <a:rPr b="1" i="0" lang="en-US" sz="1000" u="none" cap="none" strike="noStrike">
                <a:solidFill>
                  <a:schemeClr val="dk1"/>
                </a:solidFill>
                <a:latin typeface="Times New Roman"/>
                <a:ea typeface="Times New Roman"/>
                <a:cs typeface="Times New Roman"/>
                <a:sym typeface="Times New Roman"/>
              </a:rPr>
              <a:t> </a:t>
            </a:r>
            <a:r>
              <a:rPr b="0" i="0" lang="en-US" sz="1400" u="none" cap="none" strike="noStrike">
                <a:solidFill>
                  <a:schemeClr val="dk1"/>
                </a:solidFill>
                <a:latin typeface="Times New Roman"/>
                <a:ea typeface="Times New Roman"/>
                <a:cs typeface="Times New Roman"/>
                <a:sym typeface="Times New Roman"/>
              </a:rPr>
              <a:t>Six bytes = 48 bits</a:t>
            </a:r>
            <a:endParaRPr/>
          </a:p>
          <a:p>
            <a:pPr indent="-88900" lvl="1" marL="285750" marR="0" rtl="0" algn="l">
              <a:lnSpc>
                <a:spcPct val="100000"/>
              </a:lnSpc>
              <a:spcBef>
                <a:spcPts val="700"/>
              </a:spcBef>
              <a:spcAft>
                <a:spcPts val="0"/>
              </a:spcAft>
              <a:buClr>
                <a:srgbClr val="000000"/>
              </a:buClr>
              <a:buSzPts val="1400"/>
              <a:buFont typeface="Noto Sans Symbols"/>
              <a:buChar char="⮚"/>
            </a:pPr>
            <a:r>
              <a:rPr b="0" i="0" lang="en-US" sz="1400" u="none" cap="none" strike="noStrike">
                <a:solidFill>
                  <a:schemeClr val="dk1"/>
                </a:solidFill>
                <a:latin typeface="Times New Roman"/>
                <a:ea typeface="Times New Roman"/>
                <a:cs typeface="Times New Roman"/>
                <a:sym typeface="Times New Roman"/>
              </a:rPr>
              <a:t>Flat address not hierarchical</a:t>
            </a:r>
            <a:endParaRPr/>
          </a:p>
          <a:p>
            <a:pPr indent="-88900" lvl="1" marL="285750" marR="0" rtl="0" algn="l">
              <a:lnSpc>
                <a:spcPct val="100000"/>
              </a:lnSpc>
              <a:spcBef>
                <a:spcPts val="700"/>
              </a:spcBef>
              <a:spcAft>
                <a:spcPts val="0"/>
              </a:spcAft>
              <a:buClr>
                <a:srgbClr val="000000"/>
              </a:buClr>
              <a:buSzPts val="1400"/>
              <a:buFont typeface="Noto Sans Symbols"/>
              <a:buChar char="⮚"/>
            </a:pPr>
            <a:r>
              <a:rPr b="0" i="0" lang="en-US" sz="1400" u="none" cap="none" strike="noStrike">
                <a:solidFill>
                  <a:schemeClr val="dk1"/>
                </a:solidFill>
                <a:latin typeface="Times New Roman"/>
                <a:ea typeface="Times New Roman"/>
                <a:cs typeface="Times New Roman"/>
                <a:sym typeface="Times New Roman"/>
              </a:rPr>
              <a:t>Burned into the NIC ROM</a:t>
            </a:r>
            <a:endParaRPr/>
          </a:p>
          <a:p>
            <a:pPr indent="-88900" lvl="1" marL="285750" marR="0" rtl="0" algn="l">
              <a:lnSpc>
                <a:spcPct val="100000"/>
              </a:lnSpc>
              <a:spcBef>
                <a:spcPts val="700"/>
              </a:spcBef>
              <a:spcAft>
                <a:spcPts val="0"/>
              </a:spcAft>
              <a:buClr>
                <a:srgbClr val="000000"/>
              </a:buClr>
              <a:buSzPts val="1400"/>
              <a:buFont typeface="Noto Sans Symbols"/>
              <a:buChar char="⮚"/>
            </a:pPr>
            <a:r>
              <a:rPr b="0" i="0" lang="en-US" sz="1400" u="none" cap="none" strike="noStrike">
                <a:solidFill>
                  <a:schemeClr val="dk1"/>
                </a:solidFill>
                <a:latin typeface="Times New Roman"/>
                <a:ea typeface="Times New Roman"/>
                <a:cs typeface="Times New Roman"/>
                <a:sym typeface="Times New Roman"/>
              </a:rPr>
              <a:t> First three bytes from </a:t>
            </a:r>
            <a:r>
              <a:rPr b="0" i="0" lang="en-US" sz="1400" u="sng" cap="none" strike="noStrike">
                <a:solidFill>
                  <a:schemeClr val="dk1"/>
                </a:solidFill>
                <a:latin typeface="Times New Roman"/>
                <a:ea typeface="Times New Roman"/>
                <a:cs typeface="Times New Roman"/>
                <a:sym typeface="Times New Roman"/>
              </a:rPr>
              <a:t>left</a:t>
            </a:r>
            <a:r>
              <a:rPr b="0" i="0" lang="en-US" sz="1400" u="none" cap="none" strike="noStrike">
                <a:solidFill>
                  <a:schemeClr val="dk1"/>
                </a:solidFill>
                <a:latin typeface="Times New Roman"/>
                <a:ea typeface="Times New Roman"/>
                <a:cs typeface="Times New Roman"/>
                <a:sym typeface="Times New Roman"/>
              </a:rPr>
              <a:t> specify the vendor. </a:t>
            </a:r>
            <a:r>
              <a:rPr b="1" i="0" lang="en-US" sz="1400" u="none" cap="none" strike="noStrike">
                <a:solidFill>
                  <a:srgbClr val="C00000"/>
                </a:solidFill>
                <a:latin typeface="Times New Roman"/>
                <a:ea typeface="Times New Roman"/>
                <a:cs typeface="Times New Roman"/>
                <a:sym typeface="Times New Roman"/>
              </a:rPr>
              <a:t>Cisco</a:t>
            </a:r>
            <a:r>
              <a:rPr b="0" i="0" lang="en-US" sz="1400" u="none" cap="none" strike="noStrike">
                <a:solidFill>
                  <a:schemeClr val="dk1"/>
                </a:solidFill>
                <a:latin typeface="Times New Roman"/>
                <a:ea typeface="Times New Roman"/>
                <a:cs typeface="Times New Roman"/>
                <a:sym typeface="Times New Roman"/>
              </a:rPr>
              <a:t> 00-00-0C, and 02-60-8C and the last 24 bit should be created </a:t>
            </a:r>
            <a:r>
              <a:rPr b="0" i="0" lang="en-US" sz="1400" u="none" cap="none" strike="noStrike">
                <a:solidFill>
                  <a:schemeClr val="hlink"/>
                </a:solidFill>
                <a:latin typeface="Times New Roman"/>
                <a:ea typeface="Times New Roman"/>
                <a:cs typeface="Times New Roman"/>
                <a:sym typeface="Times New Roman"/>
              </a:rPr>
              <a:t>uniquely</a:t>
            </a:r>
            <a:r>
              <a:rPr b="0" i="0" lang="en-US" sz="1400" u="none" cap="none" strike="noStrike">
                <a:solidFill>
                  <a:schemeClr val="dk1"/>
                </a:solidFill>
                <a:latin typeface="Times New Roman"/>
                <a:ea typeface="Times New Roman"/>
                <a:cs typeface="Times New Roman"/>
                <a:sym typeface="Times New Roman"/>
              </a:rPr>
              <a:t> by the company.</a:t>
            </a:r>
            <a:endParaRPr b="0" i="0" sz="1400" u="none" cap="none" strike="noStrike">
              <a:solidFill>
                <a:schemeClr val="dk1"/>
              </a:solidFill>
              <a:latin typeface="Times New Roman"/>
              <a:ea typeface="Times New Roman"/>
              <a:cs typeface="Times New Roman"/>
              <a:sym typeface="Times New Roman"/>
            </a:endParaRPr>
          </a:p>
          <a:p>
            <a:pPr indent="-88900" lvl="1" marL="285750" marR="0" rtl="0" algn="l">
              <a:lnSpc>
                <a:spcPct val="100000"/>
              </a:lnSpc>
              <a:spcBef>
                <a:spcPts val="700"/>
              </a:spcBef>
              <a:spcAft>
                <a:spcPts val="0"/>
              </a:spcAft>
              <a:buClr>
                <a:srgbClr val="000000"/>
              </a:buClr>
              <a:buSzPts val="1400"/>
              <a:buFont typeface="Noto Sans Symbols"/>
              <a:buChar char="⮚"/>
            </a:pPr>
            <a:r>
              <a:rPr b="0" i="0" lang="en-US" sz="1400" u="none" cap="none" strike="noStrike">
                <a:solidFill>
                  <a:schemeClr val="dk1"/>
                </a:solidFill>
                <a:latin typeface="Times New Roman"/>
                <a:ea typeface="Times New Roman"/>
                <a:cs typeface="Times New Roman"/>
                <a:sym typeface="Times New Roman"/>
              </a:rPr>
              <a:t> </a:t>
            </a:r>
            <a:r>
              <a:rPr b="1" i="0" lang="en-US" sz="1400" u="none" cap="none" strike="noStrike">
                <a:solidFill>
                  <a:srgbClr val="C00000"/>
                </a:solidFill>
                <a:latin typeface="Times New Roman"/>
                <a:ea typeface="Times New Roman"/>
                <a:cs typeface="Times New Roman"/>
                <a:sym typeface="Times New Roman"/>
              </a:rPr>
              <a:t>Destination Address can be:</a:t>
            </a:r>
            <a:endParaRPr/>
          </a:p>
          <a:p>
            <a:pPr indent="-88900" lvl="3" marL="285750" marR="0" rtl="0" algn="l">
              <a:lnSpc>
                <a:spcPct val="100000"/>
              </a:lnSpc>
              <a:spcBef>
                <a:spcPts val="700"/>
              </a:spcBef>
              <a:spcAft>
                <a:spcPts val="0"/>
              </a:spcAft>
              <a:buClr>
                <a:srgbClr val="000000"/>
              </a:buClr>
              <a:buSzPts val="1400"/>
              <a:buFont typeface="Noto Sans Symbols"/>
              <a:buChar char="⮚"/>
            </a:pPr>
            <a:r>
              <a:rPr b="1" i="0" lang="en-US" sz="1400" u="none" cap="none" strike="noStrike">
                <a:solidFill>
                  <a:srgbClr val="C00000"/>
                </a:solidFill>
                <a:latin typeface="Times New Roman"/>
                <a:ea typeface="Times New Roman"/>
                <a:cs typeface="Times New Roman"/>
                <a:sym typeface="Times New Roman"/>
              </a:rPr>
              <a:t> Unicast: </a:t>
            </a:r>
            <a:r>
              <a:rPr b="1" i="0" lang="en-US" sz="1400" u="none" cap="none" strike="noStrike">
                <a:solidFill>
                  <a:schemeClr val="dk1"/>
                </a:solidFill>
                <a:latin typeface="Times New Roman"/>
                <a:ea typeface="Times New Roman"/>
                <a:cs typeface="Times New Roman"/>
                <a:sym typeface="Times New Roman"/>
              </a:rPr>
              <a:t>second digit from </a:t>
            </a:r>
            <a:r>
              <a:rPr b="1" i="0" lang="en-US" sz="1400" u="sng" cap="none" strike="noStrike">
                <a:solidFill>
                  <a:schemeClr val="dk1"/>
                </a:solidFill>
                <a:latin typeface="Times New Roman"/>
                <a:ea typeface="Times New Roman"/>
                <a:cs typeface="Times New Roman"/>
                <a:sym typeface="Times New Roman"/>
              </a:rPr>
              <a:t>left</a:t>
            </a:r>
            <a:r>
              <a:rPr b="1" i="0" lang="en-US" sz="1400" u="none" cap="none" strike="noStrike">
                <a:solidFill>
                  <a:schemeClr val="dk1"/>
                </a:solidFill>
                <a:latin typeface="Times New Roman"/>
                <a:ea typeface="Times New Roman"/>
                <a:cs typeface="Times New Roman"/>
                <a:sym typeface="Times New Roman"/>
              </a:rPr>
              <a:t> is </a:t>
            </a:r>
            <a:r>
              <a:rPr b="1" i="0" lang="en-US" sz="1400" u="sng" cap="none" strike="noStrike">
                <a:solidFill>
                  <a:schemeClr val="dk1"/>
                </a:solidFill>
                <a:latin typeface="Times New Roman"/>
                <a:ea typeface="Times New Roman"/>
                <a:cs typeface="Times New Roman"/>
                <a:sym typeface="Times New Roman"/>
              </a:rPr>
              <a:t>even</a:t>
            </a:r>
            <a:r>
              <a:rPr b="1" i="0" lang="en-US" sz="1400" u="none" cap="none" strike="noStrike">
                <a:solidFill>
                  <a:schemeClr val="dk1"/>
                </a:solidFill>
                <a:latin typeface="Times New Roman"/>
                <a:ea typeface="Times New Roman"/>
                <a:cs typeface="Times New Roman"/>
                <a:sym typeface="Times New Roman"/>
              </a:rPr>
              <a:t> (one recipient)</a:t>
            </a:r>
            <a:endParaRPr/>
          </a:p>
          <a:p>
            <a:pPr indent="-88900" lvl="3" marL="285750" marR="0" rtl="0" algn="l">
              <a:lnSpc>
                <a:spcPct val="100000"/>
              </a:lnSpc>
              <a:spcBef>
                <a:spcPts val="700"/>
              </a:spcBef>
              <a:spcAft>
                <a:spcPts val="0"/>
              </a:spcAft>
              <a:buClr>
                <a:srgbClr val="000000"/>
              </a:buClr>
              <a:buSzPts val="1400"/>
              <a:buFont typeface="Noto Sans Symbols"/>
              <a:buChar char="⮚"/>
            </a:pPr>
            <a:r>
              <a:rPr b="1" i="0" lang="en-US" sz="1400" u="none" cap="none" strike="noStrike">
                <a:solidFill>
                  <a:srgbClr val="C00000"/>
                </a:solidFill>
                <a:latin typeface="Times New Roman"/>
                <a:ea typeface="Times New Roman"/>
                <a:cs typeface="Times New Roman"/>
                <a:sym typeface="Times New Roman"/>
              </a:rPr>
              <a:t> Multicast: </a:t>
            </a:r>
            <a:r>
              <a:rPr b="1" i="0" lang="en-US" sz="1400" u="none" cap="none" strike="noStrike">
                <a:solidFill>
                  <a:schemeClr val="dk1"/>
                </a:solidFill>
                <a:latin typeface="Times New Roman"/>
                <a:ea typeface="Times New Roman"/>
                <a:cs typeface="Times New Roman"/>
                <a:sym typeface="Times New Roman"/>
              </a:rPr>
              <a:t>Second digit from left is odd (group of stations to receive the frame – conferencing applications)</a:t>
            </a:r>
            <a:endParaRPr/>
          </a:p>
          <a:p>
            <a:pPr indent="-88900" lvl="3" marL="285750" marR="0" rtl="0" algn="l">
              <a:lnSpc>
                <a:spcPct val="100000"/>
              </a:lnSpc>
              <a:spcBef>
                <a:spcPts val="700"/>
              </a:spcBef>
              <a:spcAft>
                <a:spcPts val="0"/>
              </a:spcAft>
              <a:buClr>
                <a:srgbClr val="000000"/>
              </a:buClr>
              <a:buSzPts val="1400"/>
              <a:buFont typeface="Noto Sans Symbols"/>
              <a:buChar char="⮚"/>
            </a:pPr>
            <a:r>
              <a:rPr b="1" i="0" lang="en-US" sz="1400" u="none" cap="none" strike="noStrike">
                <a:solidFill>
                  <a:srgbClr val="C00000"/>
                </a:solidFill>
                <a:latin typeface="Times New Roman"/>
                <a:ea typeface="Times New Roman"/>
                <a:cs typeface="Times New Roman"/>
                <a:sym typeface="Times New Roman"/>
              </a:rPr>
              <a:t> Broadcast (ALL ones) </a:t>
            </a:r>
            <a:r>
              <a:rPr b="1" i="0" lang="en-US" sz="1400" u="none" cap="none" strike="noStrike">
                <a:solidFill>
                  <a:schemeClr val="dk1"/>
                </a:solidFill>
                <a:latin typeface="Times New Roman"/>
                <a:ea typeface="Times New Roman"/>
                <a:cs typeface="Times New Roman"/>
                <a:sym typeface="Times New Roman"/>
              </a:rPr>
              <a:t>(all stations receive the frame)</a:t>
            </a:r>
            <a:endParaRPr/>
          </a:p>
          <a:p>
            <a:pPr indent="-88900" lvl="1" marL="285750" marR="0" rtl="0" algn="l">
              <a:lnSpc>
                <a:spcPct val="100000"/>
              </a:lnSpc>
              <a:spcBef>
                <a:spcPts val="800"/>
              </a:spcBef>
              <a:spcAft>
                <a:spcPts val="0"/>
              </a:spcAft>
              <a:buClr>
                <a:srgbClr val="000000"/>
              </a:buClr>
              <a:buSzPts val="1400"/>
              <a:buFont typeface="Noto Sans Symbols"/>
              <a:buChar char="⮚"/>
            </a:pPr>
            <a:r>
              <a:rPr b="0" i="0" lang="en-US" sz="1400" u="none" cap="none" strike="noStrike">
                <a:solidFill>
                  <a:schemeClr val="dk1"/>
                </a:solidFill>
                <a:latin typeface="Times New Roman"/>
                <a:ea typeface="Times New Roman"/>
                <a:cs typeface="Times New Roman"/>
                <a:sym typeface="Times New Roman"/>
              </a:rPr>
              <a:t> </a:t>
            </a:r>
            <a:r>
              <a:rPr b="1" i="0" lang="en-US" sz="1600" u="none" cap="none" strike="noStrike">
                <a:solidFill>
                  <a:srgbClr val="002060"/>
                </a:solidFill>
                <a:latin typeface="Times New Roman"/>
                <a:ea typeface="Times New Roman"/>
                <a:cs typeface="Times New Roman"/>
                <a:sym typeface="Times New Roman"/>
              </a:rPr>
              <a:t>Source address is always Unicast</a:t>
            </a:r>
            <a:endParaRPr/>
          </a:p>
        </p:txBody>
      </p:sp>
      <p:sp>
        <p:nvSpPr>
          <p:cNvPr id="411" name="Google Shape;411;p22"/>
          <p:cNvSpPr/>
          <p:nvPr/>
        </p:nvSpPr>
        <p:spPr>
          <a:xfrm>
            <a:off x="4811202" y="1904350"/>
            <a:ext cx="2185214" cy="36933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1800" u="none" cap="none" strike="noStrike">
                <a:solidFill>
                  <a:schemeClr val="dk1"/>
                </a:solidFill>
                <a:latin typeface="Arial"/>
                <a:ea typeface="Arial"/>
                <a:cs typeface="Arial"/>
                <a:sym typeface="Arial"/>
              </a:rPr>
              <a:t>00-00-0C-02-60-8C</a:t>
            </a:r>
            <a:endParaRPr b="0" i="0" sz="1800" u="none" cap="none" strike="noStrike">
              <a:solidFill>
                <a:schemeClr val="dk1"/>
              </a:solidFill>
              <a:latin typeface="Arial"/>
              <a:ea typeface="Arial"/>
              <a:cs typeface="Arial"/>
              <a:sym typeface="Arial"/>
            </a:endParaRPr>
          </a:p>
        </p:txBody>
      </p:sp>
      <p:pic>
        <p:nvPicPr>
          <p:cNvPr id="412" name="Google Shape;412;p22"/>
          <p:cNvPicPr preferRelativeResize="0"/>
          <p:nvPr/>
        </p:nvPicPr>
        <p:blipFill rotWithShape="1">
          <a:blip r:embed="rId3">
            <a:alphaModFix/>
          </a:blip>
          <a:srcRect b="0" l="0" r="0" t="0"/>
          <a:stretch/>
        </p:blipFill>
        <p:spPr>
          <a:xfrm>
            <a:off x="463824" y="4028009"/>
            <a:ext cx="7945539" cy="643077"/>
          </a:xfrm>
          <a:prstGeom prst="rect">
            <a:avLst/>
          </a:prstGeom>
          <a:noFill/>
          <a:ln>
            <a:noFill/>
          </a:ln>
        </p:spPr>
      </p:pic>
      <p:sp>
        <p:nvSpPr>
          <p:cNvPr id="413" name="Google Shape;413;p22"/>
          <p:cNvSpPr/>
          <p:nvPr/>
        </p:nvSpPr>
        <p:spPr>
          <a:xfrm>
            <a:off x="41077" y="36119"/>
            <a:ext cx="490538" cy="589736"/>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3300"/>
              <a:buFont typeface="Arial"/>
              <a:buNone/>
            </a:pPr>
            <a:r>
              <a:t/>
            </a:r>
            <a:endParaRPr b="0" i="0" sz="3300" u="none" cap="none" strike="noStrike">
              <a:solidFill>
                <a:schemeClr val="dk1"/>
              </a:solidFill>
              <a:latin typeface="Times New Roman"/>
              <a:ea typeface="Times New Roman"/>
              <a:cs typeface="Times New Roman"/>
              <a:sym typeface="Times New Roman"/>
            </a:endParaRPr>
          </a:p>
        </p:txBody>
      </p:sp>
      <p:cxnSp>
        <p:nvCxnSpPr>
          <p:cNvPr id="414" name="Google Shape;414;p22"/>
          <p:cNvCxnSpPr/>
          <p:nvPr/>
        </p:nvCxnSpPr>
        <p:spPr>
          <a:xfrm flipH="1" rot="10800000">
            <a:off x="-7737" y="611782"/>
            <a:ext cx="9144000" cy="20782"/>
          </a:xfrm>
          <a:prstGeom prst="straightConnector1">
            <a:avLst/>
          </a:prstGeom>
          <a:noFill/>
          <a:ln cap="flat" cmpd="sng" w="9525">
            <a:solidFill>
              <a:srgbClr val="00B050"/>
            </a:solidFill>
            <a:prstDash val="solid"/>
            <a:round/>
            <a:headEnd len="sm" w="sm" type="none"/>
            <a:tailEnd len="sm" w="sm" type="none"/>
          </a:ln>
        </p:spPr>
      </p:cxnSp>
      <p:sp>
        <p:nvSpPr>
          <p:cNvPr id="415" name="Google Shape;415;p22"/>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Times New Roman"/>
              <a:ea typeface="Times New Roman"/>
              <a:cs typeface="Times New Roman"/>
              <a:sym typeface="Times New Roman"/>
            </a:endParaRPr>
          </a:p>
        </p:txBody>
      </p:sp>
      <p:cxnSp>
        <p:nvCxnSpPr>
          <p:cNvPr id="416" name="Google Shape;416;p22"/>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417" name="Google Shape;417;p22"/>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sp>
        <p:nvSpPr>
          <p:cNvPr id="422" name="Google Shape;422;p23"/>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lang="en-US"/>
              <a:t>9/19/2022</a:t>
            </a:r>
            <a:endParaRPr/>
          </a:p>
        </p:txBody>
      </p:sp>
      <p:sp>
        <p:nvSpPr>
          <p:cNvPr id="423" name="Google Shape;423;p23"/>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lang="en-US"/>
              <a:t>SY BTech         Computer Networks     Module 2    Sem 3     2022-23</a:t>
            </a:r>
            <a:endParaRPr/>
          </a:p>
        </p:txBody>
      </p:sp>
      <p:sp>
        <p:nvSpPr>
          <p:cNvPr id="424" name="Google Shape;424;p23"/>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800"/>
              <a:buNone/>
            </a:pPr>
            <a:fld id="{00000000-1234-1234-1234-123412341234}" type="slidenum">
              <a:rPr lang="en-US"/>
              <a:t>‹#›</a:t>
            </a:fld>
            <a:endParaRPr/>
          </a:p>
        </p:txBody>
      </p:sp>
      <p:pic>
        <p:nvPicPr>
          <p:cNvPr id="425" name="Google Shape;425;p23"/>
          <p:cNvPicPr preferRelativeResize="0"/>
          <p:nvPr/>
        </p:nvPicPr>
        <p:blipFill rotWithShape="1">
          <a:blip r:embed="rId3">
            <a:alphaModFix/>
          </a:blip>
          <a:srcRect b="0" l="0" r="0" t="0"/>
          <a:stretch/>
        </p:blipFill>
        <p:spPr>
          <a:xfrm>
            <a:off x="708420" y="209669"/>
            <a:ext cx="8248767" cy="3477428"/>
          </a:xfrm>
          <a:prstGeom prst="rect">
            <a:avLst/>
          </a:prstGeom>
          <a:noFill/>
          <a:ln>
            <a:noFill/>
          </a:ln>
        </p:spPr>
      </p:pic>
      <p:sp>
        <p:nvSpPr>
          <p:cNvPr id="426" name="Google Shape;426;p23"/>
          <p:cNvSpPr/>
          <p:nvPr/>
        </p:nvSpPr>
        <p:spPr>
          <a:xfrm>
            <a:off x="41077" y="36119"/>
            <a:ext cx="490538" cy="589736"/>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3300"/>
              <a:buFont typeface="Arial"/>
              <a:buNone/>
            </a:pPr>
            <a:r>
              <a:t/>
            </a:r>
            <a:endParaRPr b="0" i="0" sz="3300" u="none" cap="none" strike="noStrike">
              <a:solidFill>
                <a:schemeClr val="dk1"/>
              </a:solidFill>
              <a:latin typeface="Times New Roman"/>
              <a:ea typeface="Times New Roman"/>
              <a:cs typeface="Times New Roman"/>
              <a:sym typeface="Times New Roman"/>
            </a:endParaRPr>
          </a:p>
        </p:txBody>
      </p:sp>
      <p:cxnSp>
        <p:nvCxnSpPr>
          <p:cNvPr id="427" name="Google Shape;427;p23"/>
          <p:cNvCxnSpPr/>
          <p:nvPr/>
        </p:nvCxnSpPr>
        <p:spPr>
          <a:xfrm flipH="1" rot="10800000">
            <a:off x="-7737" y="611782"/>
            <a:ext cx="9144000" cy="20782"/>
          </a:xfrm>
          <a:prstGeom prst="straightConnector1">
            <a:avLst/>
          </a:prstGeom>
          <a:noFill/>
          <a:ln cap="flat" cmpd="sng" w="9525">
            <a:solidFill>
              <a:srgbClr val="00B050"/>
            </a:solidFill>
            <a:prstDash val="solid"/>
            <a:round/>
            <a:headEnd len="sm" w="sm" type="none"/>
            <a:tailEnd len="sm" w="sm" type="none"/>
          </a:ln>
        </p:spPr>
      </p:cxnSp>
      <p:sp>
        <p:nvSpPr>
          <p:cNvPr id="428" name="Google Shape;428;p23"/>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Times New Roman"/>
              <a:ea typeface="Times New Roman"/>
              <a:cs typeface="Times New Roman"/>
              <a:sym typeface="Times New Roman"/>
            </a:endParaRPr>
          </a:p>
        </p:txBody>
      </p:sp>
      <p:cxnSp>
        <p:nvCxnSpPr>
          <p:cNvPr id="429" name="Google Shape;429;p23"/>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430" name="Google Shape;430;p23"/>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sp>
        <p:nvSpPr>
          <p:cNvPr id="437" name="Google Shape;437;p24"/>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9/19/2022</a:t>
            </a:r>
            <a:endParaRPr b="1" sz="800">
              <a:solidFill>
                <a:schemeClr val="dk1"/>
              </a:solidFill>
              <a:latin typeface="Times New Roman"/>
              <a:ea typeface="Times New Roman"/>
              <a:cs typeface="Times New Roman"/>
              <a:sym typeface="Times New Roman"/>
            </a:endParaRPr>
          </a:p>
        </p:txBody>
      </p:sp>
      <p:sp>
        <p:nvSpPr>
          <p:cNvPr id="438" name="Google Shape;438;p24"/>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SY BTech         Computer Networks     Module 2    Sem 3     2022-23</a:t>
            </a:r>
            <a:endParaRPr b="1" sz="800">
              <a:solidFill>
                <a:schemeClr val="dk1"/>
              </a:solidFill>
              <a:latin typeface="Times New Roman"/>
              <a:ea typeface="Times New Roman"/>
              <a:cs typeface="Times New Roman"/>
              <a:sym typeface="Times New Roman"/>
            </a:endParaRPr>
          </a:p>
        </p:txBody>
      </p:sp>
      <p:sp>
        <p:nvSpPr>
          <p:cNvPr id="439" name="Google Shape;439;p24"/>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US" sz="900">
                <a:solidFill>
                  <a:schemeClr val="dk1"/>
                </a:solidFill>
                <a:latin typeface="Times New Roman"/>
                <a:ea typeface="Times New Roman"/>
                <a:cs typeface="Times New Roman"/>
                <a:sym typeface="Times New Roman"/>
              </a:rPr>
              <a:t>‹#›</a:t>
            </a:fld>
            <a:endParaRPr sz="900">
              <a:solidFill>
                <a:schemeClr val="dk1"/>
              </a:solidFill>
              <a:latin typeface="Times New Roman"/>
              <a:ea typeface="Times New Roman"/>
              <a:cs typeface="Times New Roman"/>
              <a:sym typeface="Times New Roman"/>
            </a:endParaRPr>
          </a:p>
        </p:txBody>
      </p:sp>
      <p:sp>
        <p:nvSpPr>
          <p:cNvPr id="440" name="Google Shape;440;p24"/>
          <p:cNvSpPr txBox="1"/>
          <p:nvPr>
            <p:ph idx="4294967295" type="title"/>
          </p:nvPr>
        </p:nvSpPr>
        <p:spPr>
          <a:xfrm>
            <a:off x="1296988" y="79375"/>
            <a:ext cx="7847012" cy="4699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Clr>
                <a:srgbClr val="002060"/>
              </a:buClr>
              <a:buSzPts val="3200"/>
              <a:buFont typeface="Calibri"/>
              <a:buNone/>
            </a:pPr>
            <a:r>
              <a:rPr b="1" lang="en-US" sz="3200">
                <a:solidFill>
                  <a:srgbClr val="002060"/>
                </a:solidFill>
                <a:latin typeface="Times New Roman"/>
                <a:ea typeface="Times New Roman"/>
                <a:cs typeface="Times New Roman"/>
                <a:sym typeface="Times New Roman"/>
              </a:rPr>
              <a:t>Error Control</a:t>
            </a:r>
            <a:endParaRPr>
              <a:latin typeface="Times New Roman"/>
              <a:ea typeface="Times New Roman"/>
              <a:cs typeface="Times New Roman"/>
              <a:sym typeface="Times New Roman"/>
            </a:endParaRPr>
          </a:p>
        </p:txBody>
      </p:sp>
      <p:sp>
        <p:nvSpPr>
          <p:cNvPr id="441" name="Google Shape;441;p24"/>
          <p:cNvSpPr/>
          <p:nvPr/>
        </p:nvSpPr>
        <p:spPr>
          <a:xfrm>
            <a:off x="204261" y="570164"/>
            <a:ext cx="8720003" cy="1990288"/>
          </a:xfrm>
          <a:prstGeom prst="rect">
            <a:avLst/>
          </a:prstGeom>
          <a:noFill/>
          <a:ln>
            <a:noFill/>
          </a:ln>
        </p:spPr>
        <p:txBody>
          <a:bodyPr anchorCtr="0" anchor="t" bIns="45700" lIns="91425" spcFirstLastPara="1" rIns="91425" wrap="square" tIns="45700">
            <a:spAutoFit/>
          </a:bodyPr>
          <a:lstStyle/>
          <a:p>
            <a:pPr indent="-127000" lvl="0" marL="357188" marR="0" rtl="0" algn="l">
              <a:lnSpc>
                <a:spcPct val="100000"/>
              </a:lnSpc>
              <a:spcBef>
                <a:spcPts val="0"/>
              </a:spcBef>
              <a:spcAft>
                <a:spcPts val="0"/>
              </a:spcAft>
              <a:buClr>
                <a:schemeClr val="accent1"/>
              </a:buClr>
              <a:buSzPts val="2000"/>
              <a:buFont typeface="Noto Sans Symbols"/>
              <a:buChar char="⮚"/>
            </a:pPr>
            <a:r>
              <a:rPr b="0" i="0" lang="en-US" sz="2000" u="none" cap="none" strike="noStrike">
                <a:solidFill>
                  <a:srgbClr val="000000"/>
                </a:solidFill>
                <a:latin typeface="Times New Roman"/>
                <a:ea typeface="Times New Roman"/>
                <a:cs typeface="Times New Roman"/>
                <a:sym typeface="Times New Roman"/>
              </a:rPr>
              <a:t>To detect or correct errors, we need to send </a:t>
            </a:r>
            <a:r>
              <a:rPr b="1" i="0" lang="en-US" sz="2000" u="none" cap="none" strike="noStrike">
                <a:solidFill>
                  <a:srgbClr val="C00000"/>
                </a:solidFill>
                <a:latin typeface="Times New Roman"/>
                <a:ea typeface="Times New Roman"/>
                <a:cs typeface="Times New Roman"/>
                <a:sym typeface="Times New Roman"/>
              </a:rPr>
              <a:t>extra</a:t>
            </a:r>
            <a:r>
              <a:rPr b="0" i="0" lang="en-US" sz="2000" u="none" cap="none" strike="noStrike">
                <a:solidFill>
                  <a:srgbClr val="000000"/>
                </a:solidFill>
                <a:latin typeface="Times New Roman"/>
                <a:ea typeface="Times New Roman"/>
                <a:cs typeface="Times New Roman"/>
                <a:sym typeface="Times New Roman"/>
              </a:rPr>
              <a:t> (redundant) bits with data.</a:t>
            </a:r>
            <a:endParaRPr/>
          </a:p>
          <a:p>
            <a:pPr indent="-127000" lvl="0" marL="357188" marR="0" rtl="0" algn="l">
              <a:lnSpc>
                <a:spcPct val="100000"/>
              </a:lnSpc>
              <a:spcBef>
                <a:spcPts val="0"/>
              </a:spcBef>
              <a:spcAft>
                <a:spcPts val="0"/>
              </a:spcAft>
              <a:buClr>
                <a:schemeClr val="accent1"/>
              </a:buClr>
              <a:buSzPts val="2000"/>
              <a:buFont typeface="Noto Sans Symbols"/>
              <a:buChar char="⮚"/>
            </a:pPr>
            <a:r>
              <a:rPr b="1" i="0" lang="en-US" sz="2000" u="none" cap="none" strike="noStrike">
                <a:solidFill>
                  <a:srgbClr val="000000"/>
                </a:solidFill>
                <a:latin typeface="Times New Roman"/>
                <a:ea typeface="Times New Roman"/>
                <a:cs typeface="Times New Roman"/>
                <a:sym typeface="Times New Roman"/>
              </a:rPr>
              <a:t>Enough redundancy is added to detect an error.</a:t>
            </a:r>
            <a:endParaRPr/>
          </a:p>
          <a:p>
            <a:pPr indent="-127000" lvl="0" marL="357188" marR="0" rtl="0" algn="l">
              <a:lnSpc>
                <a:spcPct val="100000"/>
              </a:lnSpc>
              <a:spcBef>
                <a:spcPts val="1400"/>
              </a:spcBef>
              <a:spcAft>
                <a:spcPts val="0"/>
              </a:spcAft>
              <a:buClr>
                <a:schemeClr val="accent1"/>
              </a:buClr>
              <a:buSzPts val="2000"/>
              <a:buFont typeface="Noto Sans Symbols"/>
              <a:buChar char="⮚"/>
            </a:pPr>
            <a:r>
              <a:rPr b="0" i="0" lang="en-US" sz="2000" u="none" cap="none" strike="noStrike">
                <a:solidFill>
                  <a:srgbClr val="000000"/>
                </a:solidFill>
                <a:latin typeface="Times New Roman"/>
                <a:ea typeface="Times New Roman"/>
                <a:cs typeface="Times New Roman"/>
                <a:sym typeface="Times New Roman"/>
              </a:rPr>
              <a:t>In error detection, the receiver knows an error occurred but does not know which bit(s) is (are) in error.</a:t>
            </a:r>
            <a:endParaRPr/>
          </a:p>
          <a:p>
            <a:pPr indent="-127000" lvl="0" marL="357188" marR="0" rtl="0" algn="l">
              <a:lnSpc>
                <a:spcPct val="100000"/>
              </a:lnSpc>
              <a:spcBef>
                <a:spcPts val="1400"/>
              </a:spcBef>
              <a:spcAft>
                <a:spcPts val="0"/>
              </a:spcAft>
              <a:buClr>
                <a:schemeClr val="accent1"/>
              </a:buClr>
              <a:buSzPts val="2000"/>
              <a:buFont typeface="Noto Sans Symbols"/>
              <a:buChar char="⮚"/>
            </a:pPr>
            <a:r>
              <a:rPr b="1" i="0" lang="en-US" sz="2000" u="none" cap="none" strike="noStrike">
                <a:solidFill>
                  <a:srgbClr val="C00000"/>
                </a:solidFill>
                <a:latin typeface="Times New Roman"/>
                <a:ea typeface="Times New Roman"/>
                <a:cs typeface="Times New Roman"/>
                <a:sym typeface="Times New Roman"/>
              </a:rPr>
              <a:t>Error detection </a:t>
            </a:r>
            <a:r>
              <a:rPr b="0" i="0" lang="en-US" sz="2000" u="none" cap="none" strike="noStrike">
                <a:solidFill>
                  <a:srgbClr val="000000"/>
                </a:solidFill>
                <a:latin typeface="Times New Roman"/>
                <a:ea typeface="Times New Roman"/>
                <a:cs typeface="Times New Roman"/>
                <a:sym typeface="Times New Roman"/>
              </a:rPr>
              <a:t>has less overhead than </a:t>
            </a:r>
            <a:r>
              <a:rPr b="1" i="0" lang="en-US" sz="2000" u="none" cap="none" strike="noStrike">
                <a:solidFill>
                  <a:srgbClr val="000000"/>
                </a:solidFill>
                <a:latin typeface="Times New Roman"/>
                <a:ea typeface="Times New Roman"/>
                <a:cs typeface="Times New Roman"/>
                <a:sym typeface="Times New Roman"/>
              </a:rPr>
              <a:t>error correction.</a:t>
            </a:r>
            <a:endParaRPr/>
          </a:p>
        </p:txBody>
      </p:sp>
      <p:pic>
        <p:nvPicPr>
          <p:cNvPr id="442" name="Google Shape;442;p24"/>
          <p:cNvPicPr preferRelativeResize="0"/>
          <p:nvPr/>
        </p:nvPicPr>
        <p:blipFill rotWithShape="1">
          <a:blip r:embed="rId3">
            <a:alphaModFix/>
          </a:blip>
          <a:srcRect b="0" l="0" r="0" t="0"/>
          <a:stretch/>
        </p:blipFill>
        <p:spPr>
          <a:xfrm>
            <a:off x="1600218" y="2560452"/>
            <a:ext cx="5400019" cy="1991122"/>
          </a:xfrm>
          <a:prstGeom prst="rect">
            <a:avLst/>
          </a:prstGeom>
          <a:noFill/>
          <a:ln>
            <a:noFill/>
          </a:ln>
        </p:spPr>
      </p:pic>
      <p:sp>
        <p:nvSpPr>
          <p:cNvPr id="443" name="Google Shape;443;p24"/>
          <p:cNvSpPr/>
          <p:nvPr/>
        </p:nvSpPr>
        <p:spPr>
          <a:xfrm>
            <a:off x="41077" y="36119"/>
            <a:ext cx="490538" cy="589736"/>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3300"/>
              <a:buFont typeface="Arial"/>
              <a:buNone/>
            </a:pPr>
            <a:r>
              <a:t/>
            </a:r>
            <a:endParaRPr b="0" i="0" sz="3300" u="none" cap="none" strike="noStrike">
              <a:solidFill>
                <a:schemeClr val="dk1"/>
              </a:solidFill>
              <a:latin typeface="Times New Roman"/>
              <a:ea typeface="Times New Roman"/>
              <a:cs typeface="Times New Roman"/>
              <a:sym typeface="Times New Roman"/>
            </a:endParaRPr>
          </a:p>
        </p:txBody>
      </p:sp>
      <p:cxnSp>
        <p:nvCxnSpPr>
          <p:cNvPr id="444" name="Google Shape;444;p24"/>
          <p:cNvCxnSpPr/>
          <p:nvPr/>
        </p:nvCxnSpPr>
        <p:spPr>
          <a:xfrm flipH="1" rot="10800000">
            <a:off x="-7737" y="611782"/>
            <a:ext cx="9144000" cy="20782"/>
          </a:xfrm>
          <a:prstGeom prst="straightConnector1">
            <a:avLst/>
          </a:prstGeom>
          <a:noFill/>
          <a:ln cap="flat" cmpd="sng" w="9525">
            <a:solidFill>
              <a:srgbClr val="00B050"/>
            </a:solidFill>
            <a:prstDash val="solid"/>
            <a:round/>
            <a:headEnd len="sm" w="sm" type="none"/>
            <a:tailEnd len="sm" w="sm" type="none"/>
          </a:ln>
        </p:spPr>
      </p:cxnSp>
      <p:sp>
        <p:nvSpPr>
          <p:cNvPr id="445" name="Google Shape;445;p24"/>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Times New Roman"/>
              <a:ea typeface="Times New Roman"/>
              <a:cs typeface="Times New Roman"/>
              <a:sym typeface="Times New Roman"/>
            </a:endParaRPr>
          </a:p>
        </p:txBody>
      </p:sp>
      <p:cxnSp>
        <p:nvCxnSpPr>
          <p:cNvPr id="446" name="Google Shape;446;p24"/>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447" name="Google Shape;447;p24"/>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1">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1">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1">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1">
                                            <p:txEl>
                                              <p:pRg end="3" st="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 name="Shape 451"/>
        <p:cNvGrpSpPr/>
        <p:nvPr/>
      </p:nvGrpSpPr>
      <p:grpSpPr>
        <a:xfrm>
          <a:off x="0" y="0"/>
          <a:ext cx="0" cy="0"/>
          <a:chOff x="0" y="0"/>
          <a:chExt cx="0" cy="0"/>
        </a:xfrm>
      </p:grpSpPr>
      <p:sp>
        <p:nvSpPr>
          <p:cNvPr id="452" name="Google Shape;452;p25"/>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lang="en-US"/>
              <a:t>9/19/2022</a:t>
            </a:r>
            <a:endParaRPr/>
          </a:p>
        </p:txBody>
      </p:sp>
      <p:sp>
        <p:nvSpPr>
          <p:cNvPr id="453" name="Google Shape;453;p25"/>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lang="en-US"/>
              <a:t>SY BTech         Computer Networks     Module 2    Sem 3     2022-23</a:t>
            </a:r>
            <a:endParaRPr/>
          </a:p>
        </p:txBody>
      </p:sp>
      <p:sp>
        <p:nvSpPr>
          <p:cNvPr id="454" name="Google Shape;454;p25"/>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800"/>
              <a:buNone/>
            </a:pPr>
            <a:fld id="{00000000-1234-1234-1234-123412341234}" type="slidenum">
              <a:rPr lang="en-US"/>
              <a:t>‹#›</a:t>
            </a:fld>
            <a:endParaRPr/>
          </a:p>
        </p:txBody>
      </p:sp>
      <p:sp>
        <p:nvSpPr>
          <p:cNvPr id="455" name="Google Shape;455;p25"/>
          <p:cNvSpPr txBox="1"/>
          <p:nvPr>
            <p:ph idx="4294967295" type="title"/>
          </p:nvPr>
        </p:nvSpPr>
        <p:spPr>
          <a:xfrm>
            <a:off x="1600200" y="144463"/>
            <a:ext cx="7543800" cy="561975"/>
          </a:xfrm>
          <a:prstGeom prst="rect">
            <a:avLst/>
          </a:prstGeom>
          <a:noFill/>
          <a:ln>
            <a:noFill/>
          </a:ln>
        </p:spPr>
        <p:txBody>
          <a:bodyPr anchorCtr="0" anchor="b" bIns="34275" lIns="68575" spcFirstLastPara="1" rIns="68575" wrap="square" tIns="34275">
            <a:normAutofit/>
          </a:bodyPr>
          <a:lstStyle/>
          <a:p>
            <a:pPr indent="0" lvl="0" marL="0" marR="0" rtl="0" algn="l">
              <a:lnSpc>
                <a:spcPct val="85000"/>
              </a:lnSpc>
              <a:spcBef>
                <a:spcPts val="0"/>
              </a:spcBef>
              <a:spcAft>
                <a:spcPts val="0"/>
              </a:spcAft>
              <a:buClr>
                <a:srgbClr val="3F3F3F"/>
              </a:buClr>
              <a:buSzPts val="3600"/>
              <a:buFont typeface="Calibri"/>
              <a:buNone/>
            </a:pPr>
            <a:r>
              <a:rPr lang="en-US">
                <a:latin typeface="Times New Roman"/>
                <a:ea typeface="Times New Roman"/>
                <a:cs typeface="Times New Roman"/>
                <a:sym typeface="Times New Roman"/>
              </a:rPr>
              <a:t>Classification of Codes</a:t>
            </a:r>
            <a:endParaRPr>
              <a:latin typeface="Times New Roman"/>
              <a:ea typeface="Times New Roman"/>
              <a:cs typeface="Times New Roman"/>
              <a:sym typeface="Times New Roman"/>
            </a:endParaRPr>
          </a:p>
        </p:txBody>
      </p:sp>
      <p:pic>
        <p:nvPicPr>
          <p:cNvPr id="456" name="Google Shape;456;p25"/>
          <p:cNvPicPr preferRelativeResize="0"/>
          <p:nvPr/>
        </p:nvPicPr>
        <p:blipFill rotWithShape="1">
          <a:blip r:embed="rId3">
            <a:alphaModFix/>
          </a:blip>
          <a:srcRect b="0" l="0" r="0" t="0"/>
          <a:stretch/>
        </p:blipFill>
        <p:spPr>
          <a:xfrm>
            <a:off x="1040726" y="706433"/>
            <a:ext cx="7645955" cy="3917904"/>
          </a:xfrm>
          <a:prstGeom prst="rect">
            <a:avLst/>
          </a:prstGeom>
          <a:noFill/>
          <a:ln>
            <a:noFill/>
          </a:ln>
        </p:spPr>
      </p:pic>
      <p:sp>
        <p:nvSpPr>
          <p:cNvPr id="457" name="Google Shape;457;p25"/>
          <p:cNvSpPr/>
          <p:nvPr/>
        </p:nvSpPr>
        <p:spPr>
          <a:xfrm>
            <a:off x="41077" y="36119"/>
            <a:ext cx="490538" cy="589736"/>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3300"/>
              <a:buFont typeface="Arial"/>
              <a:buNone/>
            </a:pPr>
            <a:r>
              <a:t/>
            </a:r>
            <a:endParaRPr b="0" i="0" sz="3300" u="none" cap="none" strike="noStrike">
              <a:solidFill>
                <a:schemeClr val="dk1"/>
              </a:solidFill>
              <a:latin typeface="Times New Roman"/>
              <a:ea typeface="Times New Roman"/>
              <a:cs typeface="Times New Roman"/>
              <a:sym typeface="Times New Roman"/>
            </a:endParaRPr>
          </a:p>
        </p:txBody>
      </p:sp>
      <p:cxnSp>
        <p:nvCxnSpPr>
          <p:cNvPr id="458" name="Google Shape;458;p25"/>
          <p:cNvCxnSpPr/>
          <p:nvPr/>
        </p:nvCxnSpPr>
        <p:spPr>
          <a:xfrm flipH="1" rot="10800000">
            <a:off x="-7737" y="611782"/>
            <a:ext cx="9144000" cy="20782"/>
          </a:xfrm>
          <a:prstGeom prst="straightConnector1">
            <a:avLst/>
          </a:prstGeom>
          <a:noFill/>
          <a:ln cap="flat" cmpd="sng" w="9525">
            <a:solidFill>
              <a:srgbClr val="00B050"/>
            </a:solidFill>
            <a:prstDash val="solid"/>
            <a:round/>
            <a:headEnd len="sm" w="sm" type="none"/>
            <a:tailEnd len="sm" w="sm" type="none"/>
          </a:ln>
        </p:spPr>
      </p:cxnSp>
      <p:sp>
        <p:nvSpPr>
          <p:cNvPr id="459" name="Google Shape;459;p25"/>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Times New Roman"/>
              <a:ea typeface="Times New Roman"/>
              <a:cs typeface="Times New Roman"/>
              <a:sym typeface="Times New Roman"/>
            </a:endParaRPr>
          </a:p>
        </p:txBody>
      </p:sp>
      <p:cxnSp>
        <p:nvCxnSpPr>
          <p:cNvPr id="460" name="Google Shape;460;p25"/>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461" name="Google Shape;461;p25"/>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 name="Shape 465"/>
        <p:cNvGrpSpPr/>
        <p:nvPr/>
      </p:nvGrpSpPr>
      <p:grpSpPr>
        <a:xfrm>
          <a:off x="0" y="0"/>
          <a:ext cx="0" cy="0"/>
          <a:chOff x="0" y="0"/>
          <a:chExt cx="0" cy="0"/>
        </a:xfrm>
      </p:grpSpPr>
      <p:sp>
        <p:nvSpPr>
          <p:cNvPr id="466" name="Google Shape;466;p26"/>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lang="en-US"/>
              <a:t>9/19/2022</a:t>
            </a:r>
            <a:endParaRPr/>
          </a:p>
        </p:txBody>
      </p:sp>
      <p:sp>
        <p:nvSpPr>
          <p:cNvPr id="467" name="Google Shape;467;p26"/>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lang="en-US"/>
              <a:t>SY BTech         Computer Networks     Module 2    Sem 3     2022-23</a:t>
            </a:r>
            <a:endParaRPr/>
          </a:p>
        </p:txBody>
      </p:sp>
      <p:sp>
        <p:nvSpPr>
          <p:cNvPr id="468" name="Google Shape;468;p26"/>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800"/>
              <a:buNone/>
            </a:pPr>
            <a:fld id="{00000000-1234-1234-1234-123412341234}" type="slidenum">
              <a:rPr lang="en-US"/>
              <a:t>‹#›</a:t>
            </a:fld>
            <a:endParaRPr/>
          </a:p>
        </p:txBody>
      </p:sp>
      <p:sp>
        <p:nvSpPr>
          <p:cNvPr id="469" name="Google Shape;469;p26"/>
          <p:cNvSpPr txBox="1"/>
          <p:nvPr>
            <p:ph idx="4294967295" type="title"/>
          </p:nvPr>
        </p:nvSpPr>
        <p:spPr>
          <a:xfrm>
            <a:off x="1600200" y="61913"/>
            <a:ext cx="7543800" cy="561975"/>
          </a:xfrm>
          <a:prstGeom prst="rect">
            <a:avLst/>
          </a:prstGeom>
          <a:noFill/>
          <a:ln>
            <a:noFill/>
          </a:ln>
        </p:spPr>
        <p:txBody>
          <a:bodyPr anchorCtr="0" anchor="b" bIns="34275" lIns="68575" spcFirstLastPara="1" rIns="68575" wrap="square" tIns="34275">
            <a:normAutofit/>
          </a:bodyPr>
          <a:lstStyle/>
          <a:p>
            <a:pPr indent="0" lvl="0" marL="0" marR="0" rtl="0" algn="l">
              <a:lnSpc>
                <a:spcPct val="85000"/>
              </a:lnSpc>
              <a:spcBef>
                <a:spcPts val="0"/>
              </a:spcBef>
              <a:spcAft>
                <a:spcPts val="0"/>
              </a:spcAft>
              <a:buClr>
                <a:srgbClr val="3F3F3F"/>
              </a:buClr>
              <a:buSzPts val="3600"/>
              <a:buFont typeface="Calibri"/>
              <a:buNone/>
            </a:pPr>
            <a:r>
              <a:rPr lang="en-US">
                <a:solidFill>
                  <a:srgbClr val="0033CC"/>
                </a:solidFill>
                <a:latin typeface="Times New Roman"/>
                <a:ea typeface="Times New Roman"/>
                <a:cs typeface="Times New Roman"/>
                <a:sym typeface="Times New Roman"/>
              </a:rPr>
              <a:t>Errors</a:t>
            </a:r>
            <a:endParaRPr>
              <a:latin typeface="Times New Roman"/>
              <a:ea typeface="Times New Roman"/>
              <a:cs typeface="Times New Roman"/>
              <a:sym typeface="Times New Roman"/>
            </a:endParaRPr>
          </a:p>
        </p:txBody>
      </p:sp>
      <p:sp>
        <p:nvSpPr>
          <p:cNvPr id="470" name="Google Shape;470;p26"/>
          <p:cNvSpPr/>
          <p:nvPr/>
        </p:nvSpPr>
        <p:spPr>
          <a:xfrm>
            <a:off x="41077" y="36119"/>
            <a:ext cx="490538" cy="589736"/>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3300"/>
              <a:buFont typeface="Arial"/>
              <a:buNone/>
            </a:pPr>
            <a:r>
              <a:t/>
            </a:r>
            <a:endParaRPr b="0" i="0" sz="3300" u="none" cap="none" strike="noStrike">
              <a:solidFill>
                <a:schemeClr val="dk1"/>
              </a:solidFill>
              <a:latin typeface="Times New Roman"/>
              <a:ea typeface="Times New Roman"/>
              <a:cs typeface="Times New Roman"/>
              <a:sym typeface="Times New Roman"/>
            </a:endParaRPr>
          </a:p>
        </p:txBody>
      </p:sp>
      <p:cxnSp>
        <p:nvCxnSpPr>
          <p:cNvPr id="471" name="Google Shape;471;p26"/>
          <p:cNvCxnSpPr/>
          <p:nvPr/>
        </p:nvCxnSpPr>
        <p:spPr>
          <a:xfrm flipH="1" rot="10800000">
            <a:off x="-7737" y="611782"/>
            <a:ext cx="9144000" cy="20782"/>
          </a:xfrm>
          <a:prstGeom prst="straightConnector1">
            <a:avLst/>
          </a:prstGeom>
          <a:noFill/>
          <a:ln cap="flat" cmpd="sng" w="9525">
            <a:solidFill>
              <a:srgbClr val="00B050"/>
            </a:solidFill>
            <a:prstDash val="solid"/>
            <a:round/>
            <a:headEnd len="sm" w="sm" type="none"/>
            <a:tailEnd len="sm" w="sm" type="none"/>
          </a:ln>
        </p:spPr>
      </p:cxnSp>
      <p:sp>
        <p:nvSpPr>
          <p:cNvPr id="472" name="Google Shape;472;p26"/>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Times New Roman"/>
              <a:ea typeface="Times New Roman"/>
              <a:cs typeface="Times New Roman"/>
              <a:sym typeface="Times New Roman"/>
            </a:endParaRPr>
          </a:p>
        </p:txBody>
      </p:sp>
      <p:cxnSp>
        <p:nvCxnSpPr>
          <p:cNvPr id="473" name="Google Shape;473;p26"/>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474" name="Google Shape;474;p26"/>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sp>
        <p:nvSpPr>
          <p:cNvPr id="475" name="Google Shape;475;p26"/>
          <p:cNvSpPr/>
          <p:nvPr/>
        </p:nvSpPr>
        <p:spPr>
          <a:xfrm>
            <a:off x="610789" y="688042"/>
            <a:ext cx="8525473" cy="1261884"/>
          </a:xfrm>
          <a:prstGeom prst="rect">
            <a:avLst/>
          </a:prstGeom>
          <a:solidFill>
            <a:srgbClr val="99FF33"/>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800" u="none" cap="none" strike="noStrike">
                <a:solidFill>
                  <a:srgbClr val="000000"/>
                </a:solidFill>
                <a:latin typeface="Times New Roman"/>
                <a:ea typeface="Times New Roman"/>
                <a:cs typeface="Times New Roman"/>
                <a:sym typeface="Times New Roman"/>
              </a:rPr>
              <a:t>Data can be corrupted during transmission.</a:t>
            </a:r>
            <a:br>
              <a:rPr b="1" i="0" lang="en-US" sz="2800" u="none" cap="none" strike="noStrike">
                <a:solidFill>
                  <a:srgbClr val="000000"/>
                </a:solidFill>
                <a:latin typeface="Times New Roman"/>
                <a:ea typeface="Times New Roman"/>
                <a:cs typeface="Times New Roman"/>
                <a:sym typeface="Times New Roman"/>
              </a:rPr>
            </a:br>
            <a:r>
              <a:rPr b="1" i="0" lang="en-US" sz="2800" u="none" cap="none" strike="noStrike">
                <a:solidFill>
                  <a:srgbClr val="000000"/>
                </a:solidFill>
                <a:latin typeface="Times New Roman"/>
                <a:ea typeface="Times New Roman"/>
                <a:cs typeface="Times New Roman"/>
                <a:sym typeface="Times New Roman"/>
              </a:rPr>
              <a:t> </a:t>
            </a:r>
            <a:r>
              <a:rPr b="1" i="0" lang="en-US" sz="2300" u="none" cap="none" strike="noStrike">
                <a:solidFill>
                  <a:srgbClr val="C00000"/>
                </a:solidFill>
                <a:latin typeface="Times New Roman"/>
                <a:ea typeface="Times New Roman"/>
                <a:cs typeface="Times New Roman"/>
                <a:sym typeface="Times New Roman"/>
              </a:rPr>
              <a:t>Some applications require that errors be detected and corrected.</a:t>
            </a:r>
            <a:endParaRPr/>
          </a:p>
          <a:p>
            <a:pPr indent="0" lvl="0" marL="0" marR="0" rtl="0" algn="ctr">
              <a:lnSpc>
                <a:spcPct val="100000"/>
              </a:lnSpc>
              <a:spcBef>
                <a:spcPts val="0"/>
              </a:spcBef>
              <a:spcAft>
                <a:spcPts val="0"/>
              </a:spcAft>
              <a:buNone/>
            </a:pPr>
            <a:r>
              <a:t/>
            </a:r>
            <a:endParaRPr b="1" i="0" sz="2000" u="none" cap="none" strike="noStrike">
              <a:solidFill>
                <a:srgbClr val="C00000"/>
              </a:solidFill>
              <a:latin typeface="Times New Roman"/>
              <a:ea typeface="Times New Roman"/>
              <a:cs typeface="Times New Roman"/>
              <a:sym typeface="Times New Roman"/>
            </a:endParaRPr>
          </a:p>
        </p:txBody>
      </p:sp>
      <p:cxnSp>
        <p:nvCxnSpPr>
          <p:cNvPr id="476" name="Google Shape;476;p26"/>
          <p:cNvCxnSpPr/>
          <p:nvPr/>
        </p:nvCxnSpPr>
        <p:spPr>
          <a:xfrm>
            <a:off x="580429" y="1949926"/>
            <a:ext cx="8153400" cy="0"/>
          </a:xfrm>
          <a:prstGeom prst="straightConnector1">
            <a:avLst/>
          </a:prstGeom>
          <a:noFill/>
          <a:ln cap="flat" cmpd="sng" w="76200">
            <a:solidFill>
              <a:srgbClr val="009900"/>
            </a:solidFill>
            <a:prstDash val="solid"/>
            <a:round/>
            <a:headEnd len="med" w="med" type="none"/>
            <a:tailEnd len="med" w="med" type="none"/>
          </a:ln>
        </p:spPr>
      </p:cxnSp>
      <p:sp>
        <p:nvSpPr>
          <p:cNvPr id="477" name="Google Shape;477;p26"/>
          <p:cNvSpPr/>
          <p:nvPr/>
        </p:nvSpPr>
        <p:spPr>
          <a:xfrm>
            <a:off x="610789" y="2545199"/>
            <a:ext cx="8077200" cy="461665"/>
          </a:xfrm>
          <a:prstGeom prst="rect">
            <a:avLst/>
          </a:prstGeom>
          <a:solidFill>
            <a:srgbClr val="99FF33"/>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2400" u="none" cap="none" strike="noStrike">
                <a:solidFill>
                  <a:srgbClr val="000000"/>
                </a:solidFill>
                <a:latin typeface="Times New Roman"/>
                <a:ea typeface="Times New Roman"/>
                <a:cs typeface="Times New Roman"/>
                <a:sym typeface="Times New Roman"/>
              </a:rPr>
              <a:t>1. In a single-bit error, </a:t>
            </a:r>
            <a:r>
              <a:rPr b="1" i="0" lang="en-US" sz="2400" u="none" cap="none" strike="noStrike">
                <a:solidFill>
                  <a:srgbClr val="C00000"/>
                </a:solidFill>
                <a:latin typeface="Times New Roman"/>
                <a:ea typeface="Times New Roman"/>
                <a:cs typeface="Times New Roman"/>
                <a:sym typeface="Times New Roman"/>
              </a:rPr>
              <a:t>only 1 bit </a:t>
            </a:r>
            <a:r>
              <a:rPr b="0" i="0" lang="en-US" sz="2400" u="none" cap="none" strike="noStrike">
                <a:solidFill>
                  <a:srgbClr val="000000"/>
                </a:solidFill>
                <a:latin typeface="Times New Roman"/>
                <a:ea typeface="Times New Roman"/>
                <a:cs typeface="Times New Roman"/>
                <a:sym typeface="Times New Roman"/>
              </a:rPr>
              <a:t>in the data unit has </a:t>
            </a:r>
            <a:r>
              <a:rPr b="1" i="0" lang="en-US" sz="2400" u="none" cap="none" strike="noStrike">
                <a:solidFill>
                  <a:srgbClr val="000000"/>
                </a:solidFill>
                <a:latin typeface="Times New Roman"/>
                <a:ea typeface="Times New Roman"/>
                <a:cs typeface="Times New Roman"/>
                <a:sym typeface="Times New Roman"/>
              </a:rPr>
              <a:t>changed.</a:t>
            </a:r>
            <a:endParaRPr/>
          </a:p>
        </p:txBody>
      </p:sp>
      <p:sp>
        <p:nvSpPr>
          <p:cNvPr id="478" name="Google Shape;478;p26"/>
          <p:cNvSpPr txBox="1"/>
          <p:nvPr/>
        </p:nvSpPr>
        <p:spPr>
          <a:xfrm>
            <a:off x="679250" y="1989531"/>
            <a:ext cx="7543800" cy="562435"/>
          </a:xfrm>
          <a:prstGeom prst="rect">
            <a:avLst/>
          </a:prstGeom>
          <a:noFill/>
          <a:ln>
            <a:noFill/>
          </a:ln>
        </p:spPr>
        <p:txBody>
          <a:bodyPr anchorCtr="0" anchor="b" bIns="34275" lIns="68575" spcFirstLastPara="1" rIns="68575" wrap="square" tIns="34275">
            <a:normAutofit/>
          </a:bodyPr>
          <a:lstStyle/>
          <a:p>
            <a:pPr indent="0" lvl="0" marL="0" marR="0" rtl="0" algn="l">
              <a:lnSpc>
                <a:spcPct val="85000"/>
              </a:lnSpc>
              <a:spcBef>
                <a:spcPts val="0"/>
              </a:spcBef>
              <a:spcAft>
                <a:spcPts val="0"/>
              </a:spcAft>
              <a:buClr>
                <a:srgbClr val="3F3F3F"/>
              </a:buClr>
              <a:buSzPts val="3600"/>
              <a:buFont typeface="Calibri"/>
              <a:buNone/>
            </a:pPr>
            <a:r>
              <a:rPr b="0" i="0" lang="en-US" sz="2800" u="none" cap="none" strike="noStrike">
                <a:solidFill>
                  <a:srgbClr val="0033CC"/>
                </a:solidFill>
                <a:latin typeface="Times New Roman"/>
                <a:ea typeface="Times New Roman"/>
                <a:cs typeface="Times New Roman"/>
                <a:sym typeface="Times New Roman"/>
              </a:rPr>
              <a:t>Types of Errors: </a:t>
            </a:r>
            <a:r>
              <a:rPr b="1" i="0" lang="en-US" sz="2800" u="none" cap="none" strike="noStrike">
                <a:solidFill>
                  <a:srgbClr val="C00000"/>
                </a:solidFill>
                <a:latin typeface="Times New Roman"/>
                <a:ea typeface="Times New Roman"/>
                <a:cs typeface="Times New Roman"/>
                <a:sym typeface="Times New Roman"/>
              </a:rPr>
              <a:t>Single bit</a:t>
            </a:r>
            <a:r>
              <a:rPr b="0" i="0" lang="en-US" sz="2800" u="none" cap="none" strike="noStrike">
                <a:solidFill>
                  <a:srgbClr val="0033CC"/>
                </a:solidFill>
                <a:latin typeface="Times New Roman"/>
                <a:ea typeface="Times New Roman"/>
                <a:cs typeface="Times New Roman"/>
                <a:sym typeface="Times New Roman"/>
              </a:rPr>
              <a:t> and </a:t>
            </a:r>
            <a:r>
              <a:rPr b="1" i="0" lang="en-US" sz="2800" u="none" cap="none" strike="noStrike">
                <a:solidFill>
                  <a:srgbClr val="C00000"/>
                </a:solidFill>
                <a:latin typeface="Times New Roman"/>
                <a:ea typeface="Times New Roman"/>
                <a:cs typeface="Times New Roman"/>
                <a:sym typeface="Times New Roman"/>
              </a:rPr>
              <a:t>burst error</a:t>
            </a:r>
            <a:r>
              <a:rPr b="0" i="0" lang="en-US" sz="2800" u="none" cap="none" strike="noStrike">
                <a:solidFill>
                  <a:srgbClr val="0033CC"/>
                </a:solidFill>
                <a:latin typeface="Times New Roman"/>
                <a:ea typeface="Times New Roman"/>
                <a:cs typeface="Times New Roman"/>
                <a:sym typeface="Times New Roman"/>
              </a:rPr>
              <a:t> </a:t>
            </a:r>
            <a:endParaRPr b="0" i="0" sz="2800" u="none" cap="none" strike="noStrike">
              <a:solidFill>
                <a:srgbClr val="3F3F3F"/>
              </a:solidFill>
              <a:latin typeface="Times New Roman"/>
              <a:ea typeface="Times New Roman"/>
              <a:cs typeface="Times New Roman"/>
              <a:sym typeface="Times New Roman"/>
            </a:endParaRPr>
          </a:p>
        </p:txBody>
      </p:sp>
      <p:pic>
        <p:nvPicPr>
          <p:cNvPr id="479" name="Google Shape;479;p26"/>
          <p:cNvPicPr preferRelativeResize="0"/>
          <p:nvPr/>
        </p:nvPicPr>
        <p:blipFill rotWithShape="1">
          <a:blip r:embed="rId4">
            <a:alphaModFix/>
          </a:blip>
          <a:srcRect b="0" l="0" r="0" t="0"/>
          <a:stretch/>
        </p:blipFill>
        <p:spPr>
          <a:xfrm>
            <a:off x="793549" y="3219165"/>
            <a:ext cx="7940280" cy="147059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 name="Shape 483"/>
        <p:cNvGrpSpPr/>
        <p:nvPr/>
      </p:nvGrpSpPr>
      <p:grpSpPr>
        <a:xfrm>
          <a:off x="0" y="0"/>
          <a:ext cx="0" cy="0"/>
          <a:chOff x="0" y="0"/>
          <a:chExt cx="0" cy="0"/>
        </a:xfrm>
      </p:grpSpPr>
      <p:sp>
        <p:nvSpPr>
          <p:cNvPr id="484" name="Google Shape;484;p27"/>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lang="en-US"/>
              <a:t>9/19/2022</a:t>
            </a:r>
            <a:endParaRPr/>
          </a:p>
        </p:txBody>
      </p:sp>
      <p:sp>
        <p:nvSpPr>
          <p:cNvPr id="485" name="Google Shape;485;p27"/>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lang="en-US"/>
              <a:t>SY BTech         Computer Networks     Module 2    Sem 3     2022-23</a:t>
            </a:r>
            <a:endParaRPr/>
          </a:p>
        </p:txBody>
      </p:sp>
      <p:sp>
        <p:nvSpPr>
          <p:cNvPr id="486" name="Google Shape;486;p27"/>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800"/>
              <a:buNone/>
            </a:pPr>
            <a:fld id="{00000000-1234-1234-1234-123412341234}" type="slidenum">
              <a:rPr lang="en-US"/>
              <a:t>‹#›</a:t>
            </a:fld>
            <a:endParaRPr/>
          </a:p>
        </p:txBody>
      </p:sp>
      <p:sp>
        <p:nvSpPr>
          <p:cNvPr id="487" name="Google Shape;487;p27"/>
          <p:cNvSpPr txBox="1"/>
          <p:nvPr>
            <p:ph idx="4294967295" type="title"/>
          </p:nvPr>
        </p:nvSpPr>
        <p:spPr>
          <a:xfrm>
            <a:off x="1600200" y="104775"/>
            <a:ext cx="7543800" cy="561975"/>
          </a:xfrm>
          <a:prstGeom prst="rect">
            <a:avLst/>
          </a:prstGeom>
          <a:noFill/>
          <a:ln>
            <a:noFill/>
          </a:ln>
        </p:spPr>
        <p:txBody>
          <a:bodyPr anchorCtr="0" anchor="b" bIns="34275" lIns="68575" spcFirstLastPara="1" rIns="68575" wrap="square" tIns="34275">
            <a:normAutofit/>
          </a:bodyPr>
          <a:lstStyle/>
          <a:p>
            <a:pPr indent="0" lvl="0" marL="0" marR="0" rtl="0" algn="l">
              <a:lnSpc>
                <a:spcPct val="85000"/>
              </a:lnSpc>
              <a:spcBef>
                <a:spcPts val="0"/>
              </a:spcBef>
              <a:spcAft>
                <a:spcPts val="0"/>
              </a:spcAft>
              <a:buClr>
                <a:srgbClr val="3F3F3F"/>
              </a:buClr>
              <a:buSzPts val="3600"/>
              <a:buFont typeface="Calibri"/>
              <a:buNone/>
            </a:pPr>
            <a:r>
              <a:rPr lang="en-US">
                <a:solidFill>
                  <a:srgbClr val="0033CC"/>
                </a:solidFill>
                <a:latin typeface="Times New Roman"/>
                <a:ea typeface="Times New Roman"/>
                <a:cs typeface="Times New Roman"/>
                <a:sym typeface="Times New Roman"/>
              </a:rPr>
              <a:t>Types of Errors      cont-</a:t>
            </a:r>
            <a:endParaRPr>
              <a:latin typeface="Times New Roman"/>
              <a:ea typeface="Times New Roman"/>
              <a:cs typeface="Times New Roman"/>
              <a:sym typeface="Times New Roman"/>
            </a:endParaRPr>
          </a:p>
        </p:txBody>
      </p:sp>
      <p:sp>
        <p:nvSpPr>
          <p:cNvPr id="488" name="Google Shape;488;p27"/>
          <p:cNvSpPr/>
          <p:nvPr/>
        </p:nvSpPr>
        <p:spPr>
          <a:xfrm>
            <a:off x="41077" y="36119"/>
            <a:ext cx="490538" cy="589736"/>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3300"/>
              <a:buFont typeface="Arial"/>
              <a:buNone/>
            </a:pPr>
            <a:r>
              <a:t/>
            </a:r>
            <a:endParaRPr b="0" i="0" sz="3300" u="none" cap="none" strike="noStrike">
              <a:solidFill>
                <a:schemeClr val="dk1"/>
              </a:solidFill>
              <a:latin typeface="Times New Roman"/>
              <a:ea typeface="Times New Roman"/>
              <a:cs typeface="Times New Roman"/>
              <a:sym typeface="Times New Roman"/>
            </a:endParaRPr>
          </a:p>
        </p:txBody>
      </p:sp>
      <p:cxnSp>
        <p:nvCxnSpPr>
          <p:cNvPr id="489" name="Google Shape;489;p27"/>
          <p:cNvCxnSpPr/>
          <p:nvPr/>
        </p:nvCxnSpPr>
        <p:spPr>
          <a:xfrm flipH="1" rot="10800000">
            <a:off x="-7737" y="611782"/>
            <a:ext cx="9144000" cy="20782"/>
          </a:xfrm>
          <a:prstGeom prst="straightConnector1">
            <a:avLst/>
          </a:prstGeom>
          <a:noFill/>
          <a:ln cap="flat" cmpd="sng" w="9525">
            <a:solidFill>
              <a:srgbClr val="00B050"/>
            </a:solidFill>
            <a:prstDash val="solid"/>
            <a:round/>
            <a:headEnd len="sm" w="sm" type="none"/>
            <a:tailEnd len="sm" w="sm" type="none"/>
          </a:ln>
        </p:spPr>
      </p:cxnSp>
      <p:sp>
        <p:nvSpPr>
          <p:cNvPr id="490" name="Google Shape;490;p27"/>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Times New Roman"/>
              <a:ea typeface="Times New Roman"/>
              <a:cs typeface="Times New Roman"/>
              <a:sym typeface="Times New Roman"/>
            </a:endParaRPr>
          </a:p>
        </p:txBody>
      </p:sp>
      <p:cxnSp>
        <p:nvCxnSpPr>
          <p:cNvPr id="491" name="Google Shape;491;p27"/>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492" name="Google Shape;492;p27"/>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cxnSp>
        <p:nvCxnSpPr>
          <p:cNvPr id="493" name="Google Shape;493;p27"/>
          <p:cNvCxnSpPr/>
          <p:nvPr/>
        </p:nvCxnSpPr>
        <p:spPr>
          <a:xfrm>
            <a:off x="708420" y="779196"/>
            <a:ext cx="8153400" cy="0"/>
          </a:xfrm>
          <a:prstGeom prst="straightConnector1">
            <a:avLst/>
          </a:prstGeom>
          <a:noFill/>
          <a:ln cap="flat" cmpd="sng" w="76200">
            <a:solidFill>
              <a:srgbClr val="009900"/>
            </a:solidFill>
            <a:prstDash val="solid"/>
            <a:round/>
            <a:headEnd len="med" w="med" type="none"/>
            <a:tailEnd len="med" w="med" type="none"/>
          </a:ln>
        </p:spPr>
      </p:cxnSp>
      <p:cxnSp>
        <p:nvCxnSpPr>
          <p:cNvPr id="494" name="Google Shape;494;p27"/>
          <p:cNvCxnSpPr/>
          <p:nvPr/>
        </p:nvCxnSpPr>
        <p:spPr>
          <a:xfrm>
            <a:off x="670320" y="1362292"/>
            <a:ext cx="8153400" cy="0"/>
          </a:xfrm>
          <a:prstGeom prst="straightConnector1">
            <a:avLst/>
          </a:prstGeom>
          <a:noFill/>
          <a:ln cap="flat" cmpd="sng" w="76200">
            <a:solidFill>
              <a:srgbClr val="009900"/>
            </a:solidFill>
            <a:prstDash val="solid"/>
            <a:round/>
            <a:headEnd len="med" w="med" type="none"/>
            <a:tailEnd len="med" w="med" type="none"/>
          </a:ln>
        </p:spPr>
      </p:cxnSp>
      <p:sp>
        <p:nvSpPr>
          <p:cNvPr id="495" name="Google Shape;495;p27"/>
          <p:cNvSpPr/>
          <p:nvPr/>
        </p:nvSpPr>
        <p:spPr>
          <a:xfrm>
            <a:off x="746520" y="871271"/>
            <a:ext cx="8077200" cy="400110"/>
          </a:xfrm>
          <a:prstGeom prst="rect">
            <a:avLst/>
          </a:prstGeom>
          <a:solidFill>
            <a:srgbClr val="99FF33"/>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2000" u="none" cap="none" strike="noStrike">
                <a:solidFill>
                  <a:srgbClr val="000000"/>
                </a:solidFill>
                <a:latin typeface="Times New Roman"/>
                <a:ea typeface="Times New Roman"/>
                <a:cs typeface="Times New Roman"/>
                <a:sym typeface="Times New Roman"/>
              </a:rPr>
              <a:t>2. A </a:t>
            </a:r>
            <a:r>
              <a:rPr b="1" i="0" lang="en-US" sz="2000" u="none" cap="none" strike="noStrike">
                <a:solidFill>
                  <a:srgbClr val="C00000"/>
                </a:solidFill>
                <a:latin typeface="Times New Roman"/>
                <a:ea typeface="Times New Roman"/>
                <a:cs typeface="Times New Roman"/>
                <a:sym typeface="Times New Roman"/>
              </a:rPr>
              <a:t>burst error </a:t>
            </a:r>
            <a:r>
              <a:rPr b="0" i="0" lang="en-US" sz="2000" u="none" cap="none" strike="noStrike">
                <a:solidFill>
                  <a:srgbClr val="000000"/>
                </a:solidFill>
                <a:latin typeface="Times New Roman"/>
                <a:ea typeface="Times New Roman"/>
                <a:cs typeface="Times New Roman"/>
                <a:sym typeface="Times New Roman"/>
              </a:rPr>
              <a:t>means that 2 or more bits in the data unit have changed.</a:t>
            </a:r>
            <a:endParaRPr/>
          </a:p>
        </p:txBody>
      </p:sp>
      <p:pic>
        <p:nvPicPr>
          <p:cNvPr id="496" name="Google Shape;496;p27"/>
          <p:cNvPicPr preferRelativeResize="0"/>
          <p:nvPr/>
        </p:nvPicPr>
        <p:blipFill rotWithShape="1">
          <a:blip r:embed="rId4">
            <a:alphaModFix/>
          </a:blip>
          <a:srcRect b="0" l="0" r="0" t="0"/>
          <a:stretch/>
        </p:blipFill>
        <p:spPr>
          <a:xfrm>
            <a:off x="822960" y="1463144"/>
            <a:ext cx="7167563" cy="1657744"/>
          </a:xfrm>
          <a:prstGeom prst="rect">
            <a:avLst/>
          </a:prstGeom>
          <a:noFill/>
          <a:ln>
            <a:noFill/>
          </a:ln>
        </p:spPr>
      </p:pic>
      <p:cxnSp>
        <p:nvCxnSpPr>
          <p:cNvPr id="497" name="Google Shape;497;p27"/>
          <p:cNvCxnSpPr/>
          <p:nvPr/>
        </p:nvCxnSpPr>
        <p:spPr>
          <a:xfrm>
            <a:off x="591145" y="3267520"/>
            <a:ext cx="8153400" cy="0"/>
          </a:xfrm>
          <a:prstGeom prst="straightConnector1">
            <a:avLst/>
          </a:prstGeom>
          <a:noFill/>
          <a:ln cap="flat" cmpd="sng" w="76200">
            <a:solidFill>
              <a:srgbClr val="009900"/>
            </a:solidFill>
            <a:prstDash val="solid"/>
            <a:round/>
            <a:headEnd len="med" w="med" type="none"/>
            <a:tailEnd len="med" w="med" type="none"/>
          </a:ln>
        </p:spPr>
      </p:cxnSp>
      <p:cxnSp>
        <p:nvCxnSpPr>
          <p:cNvPr id="498" name="Google Shape;498;p27"/>
          <p:cNvCxnSpPr/>
          <p:nvPr/>
        </p:nvCxnSpPr>
        <p:spPr>
          <a:xfrm>
            <a:off x="592733" y="4486720"/>
            <a:ext cx="8153400" cy="0"/>
          </a:xfrm>
          <a:prstGeom prst="straightConnector1">
            <a:avLst/>
          </a:prstGeom>
          <a:noFill/>
          <a:ln cap="flat" cmpd="sng" w="76200">
            <a:solidFill>
              <a:srgbClr val="009900"/>
            </a:solidFill>
            <a:prstDash val="solid"/>
            <a:round/>
            <a:headEnd len="med" w="med" type="none"/>
            <a:tailEnd len="med" w="med" type="none"/>
          </a:ln>
        </p:spPr>
      </p:cxnSp>
      <p:sp>
        <p:nvSpPr>
          <p:cNvPr id="499" name="Google Shape;499;p27"/>
          <p:cNvSpPr/>
          <p:nvPr/>
        </p:nvSpPr>
        <p:spPr>
          <a:xfrm>
            <a:off x="629245" y="3359595"/>
            <a:ext cx="8077200" cy="954107"/>
          </a:xfrm>
          <a:prstGeom prst="rect">
            <a:avLst/>
          </a:prstGeom>
          <a:solidFill>
            <a:srgbClr val="99FF33"/>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2800" u="none" cap="none" strike="noStrike">
                <a:solidFill>
                  <a:srgbClr val="000000"/>
                </a:solidFill>
                <a:latin typeface="Times New Roman"/>
                <a:ea typeface="Times New Roman"/>
                <a:cs typeface="Times New Roman"/>
                <a:sym typeface="Times New Roman"/>
              </a:rPr>
              <a:t>To </a:t>
            </a:r>
            <a:r>
              <a:rPr b="1" i="0" lang="en-US" sz="2800" u="none" cap="none" strike="noStrike">
                <a:solidFill>
                  <a:srgbClr val="000000"/>
                </a:solidFill>
                <a:latin typeface="Times New Roman"/>
                <a:ea typeface="Times New Roman"/>
                <a:cs typeface="Times New Roman"/>
                <a:sym typeface="Times New Roman"/>
              </a:rPr>
              <a:t>detect or correct errors</a:t>
            </a:r>
            <a:r>
              <a:rPr b="0" i="0" lang="en-US" sz="2800" u="none" cap="none" strike="noStrike">
                <a:solidFill>
                  <a:srgbClr val="000000"/>
                </a:solidFill>
                <a:latin typeface="Times New Roman"/>
                <a:ea typeface="Times New Roman"/>
                <a:cs typeface="Times New Roman"/>
                <a:sym typeface="Times New Roman"/>
              </a:rPr>
              <a:t>, we need to </a:t>
            </a:r>
            <a:r>
              <a:rPr b="1" i="0" lang="en-US" sz="2800" u="none" cap="none" strike="noStrike">
                <a:solidFill>
                  <a:srgbClr val="C00000"/>
                </a:solidFill>
                <a:latin typeface="Times New Roman"/>
                <a:ea typeface="Times New Roman"/>
                <a:cs typeface="Times New Roman"/>
                <a:sym typeface="Times New Roman"/>
              </a:rPr>
              <a:t>send extra (redundant) </a:t>
            </a:r>
            <a:r>
              <a:rPr b="0" i="0" lang="en-US" sz="2800" u="none" cap="none" strike="noStrike">
                <a:solidFill>
                  <a:srgbClr val="000000"/>
                </a:solidFill>
                <a:latin typeface="Times New Roman"/>
                <a:ea typeface="Times New Roman"/>
                <a:cs typeface="Times New Roman"/>
                <a:sym typeface="Times New Roman"/>
              </a:rPr>
              <a:t>bits with data.</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sp>
        <p:nvSpPr>
          <p:cNvPr id="504" name="Google Shape;504;p28"/>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lang="en-US"/>
              <a:t>9/19/2022</a:t>
            </a:r>
            <a:endParaRPr/>
          </a:p>
        </p:txBody>
      </p:sp>
      <p:sp>
        <p:nvSpPr>
          <p:cNvPr id="505" name="Google Shape;505;p28"/>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lang="en-US"/>
              <a:t>SY BTech         Computer Networks     Module 2    Sem 3     2022-23</a:t>
            </a:r>
            <a:endParaRPr/>
          </a:p>
        </p:txBody>
      </p:sp>
      <p:sp>
        <p:nvSpPr>
          <p:cNvPr id="506" name="Google Shape;506;p28"/>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800"/>
              <a:buNone/>
            </a:pPr>
            <a:fld id="{00000000-1234-1234-1234-123412341234}" type="slidenum">
              <a:rPr lang="en-US"/>
              <a:t>‹#›</a:t>
            </a:fld>
            <a:endParaRPr/>
          </a:p>
        </p:txBody>
      </p:sp>
      <p:sp>
        <p:nvSpPr>
          <p:cNvPr id="507" name="Google Shape;507;p28"/>
          <p:cNvSpPr txBox="1"/>
          <p:nvPr/>
        </p:nvSpPr>
        <p:spPr>
          <a:xfrm>
            <a:off x="799587" y="-107865"/>
            <a:ext cx="7609776"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3600" u="none" cap="none" strike="noStrike">
                <a:solidFill>
                  <a:srgbClr val="C00000"/>
                </a:solidFill>
                <a:latin typeface="Times New Roman"/>
                <a:ea typeface="Times New Roman"/>
                <a:cs typeface="Times New Roman"/>
                <a:sym typeface="Times New Roman"/>
              </a:rPr>
              <a:t>The structure of encoder and decoder</a:t>
            </a:r>
            <a:endParaRPr/>
          </a:p>
        </p:txBody>
      </p:sp>
      <p:pic>
        <p:nvPicPr>
          <p:cNvPr id="508" name="Google Shape;508;p28"/>
          <p:cNvPicPr preferRelativeResize="0"/>
          <p:nvPr/>
        </p:nvPicPr>
        <p:blipFill rotWithShape="1">
          <a:blip r:embed="rId3">
            <a:alphaModFix/>
          </a:blip>
          <a:srcRect b="0" l="0" r="0" t="0"/>
          <a:stretch/>
        </p:blipFill>
        <p:spPr>
          <a:xfrm>
            <a:off x="708421" y="611782"/>
            <a:ext cx="8206980" cy="3939792"/>
          </a:xfrm>
          <a:prstGeom prst="rect">
            <a:avLst/>
          </a:prstGeom>
          <a:noFill/>
          <a:ln>
            <a:noFill/>
          </a:ln>
        </p:spPr>
      </p:pic>
      <p:sp>
        <p:nvSpPr>
          <p:cNvPr id="509" name="Google Shape;509;p28"/>
          <p:cNvSpPr/>
          <p:nvPr/>
        </p:nvSpPr>
        <p:spPr>
          <a:xfrm>
            <a:off x="41077" y="36119"/>
            <a:ext cx="490538" cy="589736"/>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3300"/>
              <a:buFont typeface="Arial"/>
              <a:buNone/>
            </a:pPr>
            <a:r>
              <a:t/>
            </a:r>
            <a:endParaRPr b="0" i="0" sz="3300" u="none" cap="none" strike="noStrike">
              <a:solidFill>
                <a:schemeClr val="dk1"/>
              </a:solidFill>
              <a:latin typeface="Times New Roman"/>
              <a:ea typeface="Times New Roman"/>
              <a:cs typeface="Times New Roman"/>
              <a:sym typeface="Times New Roman"/>
            </a:endParaRPr>
          </a:p>
        </p:txBody>
      </p:sp>
      <p:cxnSp>
        <p:nvCxnSpPr>
          <p:cNvPr id="510" name="Google Shape;510;p28"/>
          <p:cNvCxnSpPr/>
          <p:nvPr/>
        </p:nvCxnSpPr>
        <p:spPr>
          <a:xfrm flipH="1" rot="10800000">
            <a:off x="-7737" y="611782"/>
            <a:ext cx="9144000" cy="20782"/>
          </a:xfrm>
          <a:prstGeom prst="straightConnector1">
            <a:avLst/>
          </a:prstGeom>
          <a:noFill/>
          <a:ln cap="flat" cmpd="sng" w="9525">
            <a:solidFill>
              <a:srgbClr val="00B050"/>
            </a:solidFill>
            <a:prstDash val="solid"/>
            <a:round/>
            <a:headEnd len="sm" w="sm" type="none"/>
            <a:tailEnd len="sm" w="sm" type="none"/>
          </a:ln>
        </p:spPr>
      </p:cxnSp>
      <p:sp>
        <p:nvSpPr>
          <p:cNvPr id="511" name="Google Shape;511;p28"/>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Times New Roman"/>
              <a:ea typeface="Times New Roman"/>
              <a:cs typeface="Times New Roman"/>
              <a:sym typeface="Times New Roman"/>
            </a:endParaRPr>
          </a:p>
        </p:txBody>
      </p:sp>
      <p:cxnSp>
        <p:nvCxnSpPr>
          <p:cNvPr id="512" name="Google Shape;512;p28"/>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513" name="Google Shape;513;p28"/>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7" name="Shape 517"/>
        <p:cNvGrpSpPr/>
        <p:nvPr/>
      </p:nvGrpSpPr>
      <p:grpSpPr>
        <a:xfrm>
          <a:off x="0" y="0"/>
          <a:ext cx="0" cy="0"/>
          <a:chOff x="0" y="0"/>
          <a:chExt cx="0" cy="0"/>
        </a:xfrm>
      </p:grpSpPr>
      <p:sp>
        <p:nvSpPr>
          <p:cNvPr id="518" name="Google Shape;518;p29"/>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lang="en-US"/>
              <a:t>9/19/2022</a:t>
            </a:r>
            <a:endParaRPr/>
          </a:p>
        </p:txBody>
      </p:sp>
      <p:sp>
        <p:nvSpPr>
          <p:cNvPr id="519" name="Google Shape;519;p29"/>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lang="en-US"/>
              <a:t>SY BTech         Computer Networks     Module 2    Sem 3     2022-23</a:t>
            </a:r>
            <a:endParaRPr/>
          </a:p>
        </p:txBody>
      </p:sp>
      <p:sp>
        <p:nvSpPr>
          <p:cNvPr id="520" name="Google Shape;520;p29"/>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800"/>
              <a:buNone/>
            </a:pPr>
            <a:fld id="{00000000-1234-1234-1234-123412341234}" type="slidenum">
              <a:rPr lang="en-US"/>
              <a:t>‹#›</a:t>
            </a:fld>
            <a:endParaRPr/>
          </a:p>
        </p:txBody>
      </p:sp>
      <p:sp>
        <p:nvSpPr>
          <p:cNvPr id="521" name="Google Shape;521;p29"/>
          <p:cNvSpPr/>
          <p:nvPr/>
        </p:nvSpPr>
        <p:spPr>
          <a:xfrm>
            <a:off x="41077" y="36119"/>
            <a:ext cx="490538" cy="589736"/>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3300"/>
              <a:buFont typeface="Arial"/>
              <a:buNone/>
            </a:pPr>
            <a:r>
              <a:t/>
            </a:r>
            <a:endParaRPr b="0" i="0" sz="3300" u="none" cap="none" strike="noStrike">
              <a:solidFill>
                <a:schemeClr val="dk1"/>
              </a:solidFill>
              <a:latin typeface="Times New Roman"/>
              <a:ea typeface="Times New Roman"/>
              <a:cs typeface="Times New Roman"/>
              <a:sym typeface="Times New Roman"/>
            </a:endParaRPr>
          </a:p>
        </p:txBody>
      </p:sp>
      <p:cxnSp>
        <p:nvCxnSpPr>
          <p:cNvPr id="522" name="Google Shape;522;p29"/>
          <p:cNvCxnSpPr/>
          <p:nvPr/>
        </p:nvCxnSpPr>
        <p:spPr>
          <a:xfrm flipH="1" rot="10800000">
            <a:off x="-7737" y="611782"/>
            <a:ext cx="9144000" cy="20782"/>
          </a:xfrm>
          <a:prstGeom prst="straightConnector1">
            <a:avLst/>
          </a:prstGeom>
          <a:noFill/>
          <a:ln cap="flat" cmpd="sng" w="9525">
            <a:solidFill>
              <a:srgbClr val="00B050"/>
            </a:solidFill>
            <a:prstDash val="solid"/>
            <a:round/>
            <a:headEnd len="sm" w="sm" type="none"/>
            <a:tailEnd len="sm" w="sm" type="none"/>
          </a:ln>
        </p:spPr>
      </p:cxnSp>
      <p:sp>
        <p:nvSpPr>
          <p:cNvPr id="523" name="Google Shape;523;p29"/>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Times New Roman"/>
              <a:ea typeface="Times New Roman"/>
              <a:cs typeface="Times New Roman"/>
              <a:sym typeface="Times New Roman"/>
            </a:endParaRPr>
          </a:p>
        </p:txBody>
      </p:sp>
      <p:cxnSp>
        <p:nvCxnSpPr>
          <p:cNvPr id="524" name="Google Shape;524;p29"/>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525" name="Google Shape;525;p29"/>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cxnSp>
        <p:nvCxnSpPr>
          <p:cNvPr id="526" name="Google Shape;526;p29"/>
          <p:cNvCxnSpPr/>
          <p:nvPr/>
        </p:nvCxnSpPr>
        <p:spPr>
          <a:xfrm>
            <a:off x="786210" y="777608"/>
            <a:ext cx="8153400" cy="1588"/>
          </a:xfrm>
          <a:prstGeom prst="straightConnector1">
            <a:avLst/>
          </a:prstGeom>
          <a:noFill/>
          <a:ln cap="flat" cmpd="sng" w="76200">
            <a:solidFill>
              <a:srgbClr val="009900"/>
            </a:solidFill>
            <a:prstDash val="solid"/>
            <a:round/>
            <a:headEnd len="med" w="med" type="none"/>
            <a:tailEnd len="med" w="med" type="none"/>
          </a:ln>
        </p:spPr>
      </p:cxnSp>
      <p:cxnSp>
        <p:nvCxnSpPr>
          <p:cNvPr id="527" name="Google Shape;527;p29"/>
          <p:cNvCxnSpPr/>
          <p:nvPr/>
        </p:nvCxnSpPr>
        <p:spPr>
          <a:xfrm>
            <a:off x="762000" y="2345536"/>
            <a:ext cx="8153400" cy="1588"/>
          </a:xfrm>
          <a:prstGeom prst="straightConnector1">
            <a:avLst/>
          </a:prstGeom>
          <a:noFill/>
          <a:ln cap="flat" cmpd="sng" w="76200">
            <a:solidFill>
              <a:srgbClr val="009900"/>
            </a:solidFill>
            <a:prstDash val="solid"/>
            <a:round/>
            <a:headEnd len="med" w="med" type="none"/>
            <a:tailEnd len="med" w="med" type="none"/>
          </a:ln>
        </p:spPr>
      </p:cxnSp>
      <p:sp>
        <p:nvSpPr>
          <p:cNvPr id="528" name="Google Shape;528;p29"/>
          <p:cNvSpPr/>
          <p:nvPr/>
        </p:nvSpPr>
        <p:spPr>
          <a:xfrm>
            <a:off x="824310" y="869683"/>
            <a:ext cx="8077200" cy="1351246"/>
          </a:xfrm>
          <a:prstGeom prst="rect">
            <a:avLst/>
          </a:prstGeom>
          <a:solidFill>
            <a:srgbClr val="99FF33"/>
          </a:solidFill>
          <a:ln>
            <a:noFill/>
          </a:ln>
        </p:spPr>
        <p:txBody>
          <a:bodyPr anchorCtr="0" anchor="t" bIns="0" lIns="0" spcFirstLastPara="1" rIns="40625" wrap="square" tIns="0">
            <a:noAutofit/>
          </a:bodyPr>
          <a:lstStyle/>
          <a:p>
            <a:pPr indent="0" lvl="0" marL="39688" marR="0" rtl="0" algn="ctr">
              <a:lnSpc>
                <a:spcPct val="100000"/>
              </a:lnSpc>
              <a:spcBef>
                <a:spcPts val="0"/>
              </a:spcBef>
              <a:spcAft>
                <a:spcPts val="0"/>
              </a:spcAft>
              <a:buNone/>
            </a:pPr>
            <a:r>
              <a:rPr b="1" i="0" lang="en-US" sz="2800" u="none" cap="none" strike="noStrike">
                <a:solidFill>
                  <a:schemeClr val="dk1"/>
                </a:solidFill>
                <a:latin typeface="Arial"/>
                <a:ea typeface="Arial"/>
                <a:cs typeface="Arial"/>
                <a:sym typeface="Arial"/>
              </a:rPr>
              <a:t>The Hamming distance between two words is the </a:t>
            </a:r>
            <a:r>
              <a:rPr b="1" i="0" lang="en-US" sz="2800" u="none" cap="none" strike="noStrike">
                <a:solidFill>
                  <a:srgbClr val="002060"/>
                </a:solidFill>
                <a:latin typeface="Arial"/>
                <a:ea typeface="Arial"/>
                <a:cs typeface="Arial"/>
                <a:sym typeface="Arial"/>
              </a:rPr>
              <a:t>number of differences between corresponding bits</a:t>
            </a:r>
            <a:r>
              <a:rPr b="1" i="0" lang="en-US" sz="2800" u="none" cap="none" strike="noStrike">
                <a:solidFill>
                  <a:schemeClr val="dk1"/>
                </a:solidFill>
                <a:latin typeface="Arial"/>
                <a:ea typeface="Arial"/>
                <a:cs typeface="Arial"/>
                <a:sym typeface="Arial"/>
              </a:rPr>
              <a:t>.</a:t>
            </a:r>
            <a:endParaRPr/>
          </a:p>
        </p:txBody>
      </p:sp>
      <p:sp>
        <p:nvSpPr>
          <p:cNvPr id="529" name="Google Shape;529;p29"/>
          <p:cNvSpPr/>
          <p:nvPr/>
        </p:nvSpPr>
        <p:spPr>
          <a:xfrm>
            <a:off x="762000" y="2430474"/>
            <a:ext cx="8129190" cy="643997"/>
          </a:xfrm>
          <a:prstGeom prst="rect">
            <a:avLst/>
          </a:prstGeom>
          <a:solidFill>
            <a:srgbClr val="FFFFFF"/>
          </a:solidFill>
          <a:ln>
            <a:noFill/>
          </a:ln>
        </p:spPr>
        <p:txBody>
          <a:bodyPr anchorCtr="0" anchor="t" bIns="0" lIns="0" spcFirstLastPara="1" rIns="40625" wrap="square" tIns="0">
            <a:noAutofit/>
          </a:bodyPr>
          <a:lstStyle/>
          <a:p>
            <a:pPr indent="0" lvl="0" marL="39688" marR="0" rtl="0" algn="just">
              <a:lnSpc>
                <a:spcPct val="100000"/>
              </a:lnSpc>
              <a:spcBef>
                <a:spcPts val="0"/>
              </a:spcBef>
              <a:spcAft>
                <a:spcPts val="0"/>
              </a:spcAft>
              <a:buNone/>
            </a:pPr>
            <a:r>
              <a:rPr b="1" i="1" lang="en-US" sz="2000" u="none" cap="none" strike="noStrike">
                <a:solidFill>
                  <a:schemeClr val="dk1"/>
                </a:solidFill>
                <a:latin typeface="Times New Roman"/>
                <a:ea typeface="Times New Roman"/>
                <a:cs typeface="Times New Roman"/>
                <a:sym typeface="Times New Roman"/>
              </a:rPr>
              <a:t>Let us find the Hamming distance between two pairs of words.</a:t>
            </a:r>
            <a:endParaRPr b="1" i="1" sz="2000" u="none" cap="none" strike="noStrike">
              <a:solidFill>
                <a:schemeClr val="dk1"/>
              </a:solidFill>
              <a:latin typeface="Times New Roman"/>
              <a:ea typeface="Times New Roman"/>
              <a:cs typeface="Times New Roman"/>
              <a:sym typeface="Times New Roman"/>
            </a:endParaRPr>
          </a:p>
          <a:p>
            <a:pPr indent="0" lvl="0" marL="39688" marR="0" rtl="0" algn="just">
              <a:lnSpc>
                <a:spcPct val="100000"/>
              </a:lnSpc>
              <a:spcBef>
                <a:spcPts val="0"/>
              </a:spcBef>
              <a:spcAft>
                <a:spcPts val="0"/>
              </a:spcAft>
              <a:buNone/>
            </a:pPr>
            <a:r>
              <a:rPr b="1" i="1" lang="en-US" sz="2000" u="none" cap="none" strike="noStrike">
                <a:solidFill>
                  <a:srgbClr val="FF0000"/>
                </a:solidFill>
                <a:latin typeface="Times New Roman"/>
                <a:ea typeface="Times New Roman"/>
                <a:cs typeface="Times New Roman"/>
                <a:sym typeface="Times New Roman"/>
              </a:rPr>
              <a:t>1</a:t>
            </a:r>
            <a:r>
              <a:rPr b="1" i="1" lang="en-US" sz="2000" u="none" cap="none" strike="noStrike">
                <a:solidFill>
                  <a:schemeClr val="dk1"/>
                </a:solidFill>
                <a:latin typeface="Times New Roman"/>
                <a:ea typeface="Times New Roman"/>
                <a:cs typeface="Times New Roman"/>
                <a:sym typeface="Times New Roman"/>
              </a:rPr>
              <a:t>. The Hamming distance </a:t>
            </a:r>
            <a:r>
              <a:rPr b="1" i="0" lang="en-US" sz="2000" u="none" cap="none" strike="noStrike">
                <a:solidFill>
                  <a:srgbClr val="C00000"/>
                </a:solidFill>
                <a:latin typeface="Times New Roman"/>
                <a:ea typeface="Times New Roman"/>
                <a:cs typeface="Times New Roman"/>
                <a:sym typeface="Times New Roman"/>
              </a:rPr>
              <a:t>d(000, 011)</a:t>
            </a:r>
            <a:r>
              <a:rPr b="1" i="1" lang="en-US" sz="2000" u="none" cap="none" strike="noStrike">
                <a:solidFill>
                  <a:schemeClr val="dk1"/>
                </a:solidFill>
                <a:latin typeface="Times New Roman"/>
                <a:ea typeface="Times New Roman"/>
                <a:cs typeface="Times New Roman"/>
                <a:sym typeface="Times New Roman"/>
              </a:rPr>
              <a:t> is </a:t>
            </a:r>
            <a:r>
              <a:rPr b="1" i="1" lang="en-US" sz="2000" u="none" cap="none" strike="noStrike">
                <a:solidFill>
                  <a:srgbClr val="021127"/>
                </a:solidFill>
                <a:latin typeface="Times New Roman"/>
                <a:ea typeface="Times New Roman"/>
                <a:cs typeface="Times New Roman"/>
                <a:sym typeface="Times New Roman"/>
              </a:rPr>
              <a:t>2</a:t>
            </a:r>
            <a:r>
              <a:rPr b="1" i="1" lang="en-US" sz="2000" u="none" cap="none" strike="noStrike">
                <a:solidFill>
                  <a:schemeClr val="dk1"/>
                </a:solidFill>
                <a:latin typeface="Times New Roman"/>
                <a:ea typeface="Times New Roman"/>
                <a:cs typeface="Times New Roman"/>
                <a:sym typeface="Times New Roman"/>
              </a:rPr>
              <a:t> because </a:t>
            </a:r>
            <a:br>
              <a:rPr b="1" i="1" lang="en-US" sz="2000" u="none" cap="none" strike="noStrike">
                <a:solidFill>
                  <a:schemeClr val="dk1"/>
                </a:solidFill>
                <a:latin typeface="Times New Roman"/>
                <a:ea typeface="Times New Roman"/>
                <a:cs typeface="Times New Roman"/>
                <a:sym typeface="Times New Roman"/>
              </a:rPr>
            </a:br>
            <a:r>
              <a:rPr b="1" i="1" lang="en-US" sz="2000" u="none" cap="none" strike="noStrike">
                <a:solidFill>
                  <a:schemeClr val="dk1"/>
                </a:solidFill>
                <a:latin typeface="Times New Roman"/>
                <a:ea typeface="Times New Roman"/>
                <a:cs typeface="Times New Roman"/>
                <a:sym typeface="Times New Roman"/>
              </a:rPr>
              <a:t>    </a:t>
            </a:r>
            <a:endParaRPr/>
          </a:p>
        </p:txBody>
      </p:sp>
      <p:sp>
        <p:nvSpPr>
          <p:cNvPr id="530" name="Google Shape;530;p29"/>
          <p:cNvSpPr/>
          <p:nvPr/>
        </p:nvSpPr>
        <p:spPr>
          <a:xfrm>
            <a:off x="786210" y="3656741"/>
            <a:ext cx="7709608" cy="285567"/>
          </a:xfrm>
          <a:prstGeom prst="rect">
            <a:avLst/>
          </a:prstGeom>
          <a:solidFill>
            <a:srgbClr val="FFFFFF"/>
          </a:solidFill>
          <a:ln>
            <a:noFill/>
          </a:ln>
        </p:spPr>
        <p:txBody>
          <a:bodyPr anchorCtr="0" anchor="t" bIns="0" lIns="0" spcFirstLastPara="1" rIns="40625" wrap="square" tIns="0">
            <a:noAutofit/>
          </a:bodyPr>
          <a:lstStyle/>
          <a:p>
            <a:pPr indent="0" lvl="0" marL="39688" marR="0" rtl="0" algn="just">
              <a:lnSpc>
                <a:spcPct val="100000"/>
              </a:lnSpc>
              <a:spcBef>
                <a:spcPts val="0"/>
              </a:spcBef>
              <a:spcAft>
                <a:spcPts val="0"/>
              </a:spcAft>
              <a:buNone/>
            </a:pPr>
            <a:r>
              <a:rPr b="1" i="1" lang="en-US" sz="2000" u="none" cap="none" strike="noStrike">
                <a:solidFill>
                  <a:srgbClr val="FF0000"/>
                </a:solidFill>
                <a:latin typeface="Times New Roman"/>
                <a:ea typeface="Times New Roman"/>
                <a:cs typeface="Times New Roman"/>
                <a:sym typeface="Times New Roman"/>
              </a:rPr>
              <a:t>2.</a:t>
            </a:r>
            <a:r>
              <a:rPr b="1" i="1" lang="en-US" sz="2000" u="none" cap="none" strike="noStrike">
                <a:solidFill>
                  <a:schemeClr val="dk1"/>
                </a:solidFill>
                <a:latin typeface="Times New Roman"/>
                <a:ea typeface="Times New Roman"/>
                <a:cs typeface="Times New Roman"/>
                <a:sym typeface="Times New Roman"/>
              </a:rPr>
              <a:t> The Hamming distance </a:t>
            </a:r>
            <a:r>
              <a:rPr b="1" i="0" lang="en-US" sz="2000" u="none" cap="none" strike="noStrike">
                <a:solidFill>
                  <a:srgbClr val="C00000"/>
                </a:solidFill>
                <a:latin typeface="Times New Roman"/>
                <a:ea typeface="Times New Roman"/>
                <a:cs typeface="Times New Roman"/>
                <a:sym typeface="Times New Roman"/>
              </a:rPr>
              <a:t>d(10101, 11110) </a:t>
            </a:r>
            <a:r>
              <a:rPr b="1" i="1" lang="en-US" sz="2000" u="none" cap="none" strike="noStrike">
                <a:solidFill>
                  <a:schemeClr val="dk1"/>
                </a:solidFill>
                <a:latin typeface="Times New Roman"/>
                <a:ea typeface="Times New Roman"/>
                <a:cs typeface="Times New Roman"/>
                <a:sym typeface="Times New Roman"/>
              </a:rPr>
              <a:t>is 3 because</a:t>
            </a:r>
            <a:endParaRPr/>
          </a:p>
        </p:txBody>
      </p:sp>
      <p:pic>
        <p:nvPicPr>
          <p:cNvPr id="531" name="Google Shape;531;p29"/>
          <p:cNvPicPr preferRelativeResize="0"/>
          <p:nvPr/>
        </p:nvPicPr>
        <p:blipFill rotWithShape="1">
          <a:blip r:embed="rId4">
            <a:alphaModFix/>
          </a:blip>
          <a:srcRect b="0" l="0" r="0" t="0"/>
          <a:stretch/>
        </p:blipFill>
        <p:spPr>
          <a:xfrm>
            <a:off x="1666754" y="3074471"/>
            <a:ext cx="5868365" cy="462206"/>
          </a:xfrm>
          <a:prstGeom prst="rect">
            <a:avLst/>
          </a:prstGeom>
          <a:noFill/>
          <a:ln cap="flat" cmpd="sng" w="63500">
            <a:solidFill>
              <a:srgbClr val="3333CC"/>
            </a:solidFill>
            <a:prstDash val="solid"/>
            <a:miter lim="800000"/>
            <a:headEnd len="sm" w="sm" type="none"/>
            <a:tailEnd len="sm" w="sm" type="none"/>
          </a:ln>
        </p:spPr>
      </p:pic>
      <p:pic>
        <p:nvPicPr>
          <p:cNvPr id="532" name="Google Shape;532;p29"/>
          <p:cNvPicPr preferRelativeResize="0"/>
          <p:nvPr/>
        </p:nvPicPr>
        <p:blipFill rotWithShape="1">
          <a:blip r:embed="rId5">
            <a:alphaModFix/>
          </a:blip>
          <a:srcRect b="0" l="0" r="0" t="0"/>
          <a:stretch/>
        </p:blipFill>
        <p:spPr>
          <a:xfrm>
            <a:off x="1666754" y="4084447"/>
            <a:ext cx="5868365" cy="487564"/>
          </a:xfrm>
          <a:prstGeom prst="rect">
            <a:avLst/>
          </a:prstGeom>
          <a:noFill/>
          <a:ln cap="flat" cmpd="sng" w="63500">
            <a:solidFill>
              <a:srgbClr val="3333CC"/>
            </a:solidFill>
            <a:prstDash val="solid"/>
            <a:miter lim="800000"/>
            <a:headEnd len="sm" w="sm" type="none"/>
            <a:tailEnd len="sm" w="sm" type="none"/>
          </a:ln>
        </p:spPr>
      </p:pic>
      <p:sp>
        <p:nvSpPr>
          <p:cNvPr id="533" name="Google Shape;533;p29"/>
          <p:cNvSpPr/>
          <p:nvPr/>
        </p:nvSpPr>
        <p:spPr>
          <a:xfrm>
            <a:off x="1179311" y="-82507"/>
            <a:ext cx="4083169"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3600" u="none" cap="none" strike="noStrike">
                <a:solidFill>
                  <a:srgbClr val="C00000"/>
                </a:solidFill>
                <a:latin typeface="Times"/>
                <a:ea typeface="Times"/>
                <a:cs typeface="Times"/>
                <a:sym typeface="Times"/>
              </a:rPr>
              <a:t>Hamming Distance </a:t>
            </a:r>
            <a:endParaRPr b="0" i="0" sz="3600" u="none" cap="none" strike="noStrike">
              <a:solidFill>
                <a:srgbClr val="C00000"/>
              </a:solidFill>
              <a:latin typeface="Times"/>
              <a:ea typeface="Times"/>
              <a:cs typeface="Times"/>
              <a:sym typeface="Time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2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2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3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3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3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3"/>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b="1" lang="en-US" sz="788">
                <a:solidFill>
                  <a:srgbClr val="000000"/>
                </a:solidFill>
                <a:latin typeface="Times New Roman"/>
                <a:ea typeface="Times New Roman"/>
                <a:cs typeface="Times New Roman"/>
                <a:sym typeface="Times New Roman"/>
              </a:rPr>
              <a:t>9/19/2022</a:t>
            </a:r>
            <a:endParaRPr b="1" sz="788">
              <a:solidFill>
                <a:srgbClr val="000000"/>
              </a:solidFill>
              <a:latin typeface="Times New Roman"/>
              <a:ea typeface="Times New Roman"/>
              <a:cs typeface="Times New Roman"/>
              <a:sym typeface="Times New Roman"/>
            </a:endParaRPr>
          </a:p>
        </p:txBody>
      </p:sp>
      <p:sp>
        <p:nvSpPr>
          <p:cNvPr id="140" name="Google Shape;140;p3"/>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lang="en-US"/>
              <a:t>SY BTech         Computer Networks     Module 2    Sem 3     2022-23</a:t>
            </a:r>
            <a:endParaRPr/>
          </a:p>
        </p:txBody>
      </p:sp>
      <p:sp>
        <p:nvSpPr>
          <p:cNvPr id="141" name="Google Shape;141;p3"/>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800"/>
              <a:buNone/>
            </a:pPr>
            <a:fld id="{00000000-1234-1234-1234-123412341234}" type="slidenum">
              <a:rPr lang="en-US"/>
              <a:t>‹#›</a:t>
            </a:fld>
            <a:endParaRPr/>
          </a:p>
        </p:txBody>
      </p:sp>
      <p:sp>
        <p:nvSpPr>
          <p:cNvPr id="142" name="Google Shape;142;p3"/>
          <p:cNvSpPr txBox="1"/>
          <p:nvPr>
            <p:ph idx="4294967295" type="title"/>
          </p:nvPr>
        </p:nvSpPr>
        <p:spPr>
          <a:xfrm>
            <a:off x="0" y="387350"/>
            <a:ext cx="8269288" cy="587375"/>
          </a:xfrm>
          <a:prstGeom prst="rect">
            <a:avLst/>
          </a:prstGeom>
          <a:noFill/>
          <a:ln>
            <a:noFill/>
          </a:ln>
        </p:spPr>
        <p:txBody>
          <a:bodyPr anchorCtr="0" anchor="b" bIns="34275" lIns="68575" spcFirstLastPara="1" rIns="68575" wrap="square" tIns="34275">
            <a:noAutofit/>
          </a:bodyPr>
          <a:lstStyle/>
          <a:p>
            <a:pPr indent="0" lvl="0" marL="0" rtl="0" algn="ctr">
              <a:lnSpc>
                <a:spcPct val="85000"/>
              </a:lnSpc>
              <a:spcBef>
                <a:spcPts val="0"/>
              </a:spcBef>
              <a:spcAft>
                <a:spcPts val="0"/>
              </a:spcAft>
              <a:buSzPts val="3600"/>
              <a:buNone/>
            </a:pPr>
            <a:r>
              <a:rPr lang="en-US" sz="3200">
                <a:latin typeface="Times New Roman"/>
                <a:ea typeface="Times New Roman"/>
                <a:cs typeface="Times New Roman"/>
                <a:sym typeface="Times New Roman"/>
              </a:rPr>
              <a:t>Syllabus Module 2: </a:t>
            </a:r>
            <a:r>
              <a:rPr b="1" lang="en-US" sz="3200">
                <a:latin typeface="Times New Roman"/>
                <a:ea typeface="Times New Roman"/>
                <a:cs typeface="Times New Roman"/>
                <a:sym typeface="Times New Roman"/>
              </a:rPr>
              <a:t>Data Link Layer: </a:t>
            </a:r>
            <a:br>
              <a:rPr lang="en-US" sz="3200">
                <a:latin typeface="Times New Roman"/>
                <a:ea typeface="Times New Roman"/>
                <a:cs typeface="Times New Roman"/>
                <a:sym typeface="Times New Roman"/>
              </a:rPr>
            </a:br>
            <a:endParaRPr sz="3200">
              <a:solidFill>
                <a:srgbClr val="C00000"/>
              </a:solidFill>
              <a:latin typeface="Times New Roman"/>
              <a:ea typeface="Times New Roman"/>
              <a:cs typeface="Times New Roman"/>
              <a:sym typeface="Times New Roman"/>
            </a:endParaRPr>
          </a:p>
        </p:txBody>
      </p:sp>
      <p:sp>
        <p:nvSpPr>
          <p:cNvPr id="143" name="Google Shape;143;p3"/>
          <p:cNvSpPr/>
          <p:nvPr/>
        </p:nvSpPr>
        <p:spPr>
          <a:xfrm>
            <a:off x="80962" y="9798"/>
            <a:ext cx="490538" cy="587828"/>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3300"/>
              <a:buFont typeface="Arial"/>
              <a:buNone/>
            </a:pPr>
            <a:r>
              <a:t/>
            </a:r>
            <a:endParaRPr b="0" i="0" sz="3300" u="none" cap="none" strike="noStrike">
              <a:solidFill>
                <a:schemeClr val="dk1"/>
              </a:solidFill>
              <a:latin typeface="Calibri"/>
              <a:ea typeface="Calibri"/>
              <a:cs typeface="Calibri"/>
              <a:sym typeface="Calibri"/>
            </a:endParaRPr>
          </a:p>
        </p:txBody>
      </p:sp>
      <p:cxnSp>
        <p:nvCxnSpPr>
          <p:cNvPr id="144" name="Google Shape;144;p3"/>
          <p:cNvCxnSpPr/>
          <p:nvPr/>
        </p:nvCxnSpPr>
        <p:spPr>
          <a:xfrm flipH="1" rot="10800000">
            <a:off x="0" y="639387"/>
            <a:ext cx="9144000" cy="20782"/>
          </a:xfrm>
          <a:prstGeom prst="straightConnector1">
            <a:avLst/>
          </a:prstGeom>
          <a:noFill/>
          <a:ln cap="flat" cmpd="sng" w="9525">
            <a:solidFill>
              <a:srgbClr val="00B050"/>
            </a:solidFill>
            <a:prstDash val="solid"/>
            <a:round/>
            <a:headEnd len="sm" w="sm" type="none"/>
            <a:tailEnd len="sm" w="sm" type="none"/>
          </a:ln>
        </p:spPr>
      </p:cxnSp>
      <p:sp>
        <p:nvSpPr>
          <p:cNvPr id="145" name="Google Shape;145;p3"/>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cxnSp>
        <p:nvCxnSpPr>
          <p:cNvPr id="146" name="Google Shape;146;p3"/>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147" name="Google Shape;147;p3"/>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sp>
        <p:nvSpPr>
          <p:cNvPr id="148" name="Google Shape;148;p3"/>
          <p:cNvSpPr/>
          <p:nvPr/>
        </p:nvSpPr>
        <p:spPr>
          <a:xfrm>
            <a:off x="626542" y="649778"/>
            <a:ext cx="8557142" cy="3354765"/>
          </a:xfrm>
          <a:prstGeom prst="rect">
            <a:avLst/>
          </a:prstGeom>
          <a:noFill/>
          <a:ln>
            <a:noFill/>
          </a:ln>
        </p:spPr>
        <p:txBody>
          <a:bodyPr anchorCtr="0" anchor="t" bIns="45700" lIns="91425" spcFirstLastPara="1" rIns="91425" wrap="square" tIns="45700">
            <a:spAutoFit/>
          </a:bodyPr>
          <a:lstStyle/>
          <a:p>
            <a:pPr indent="-342900" lvl="0" marL="342900" marR="0" rtl="0" algn="l">
              <a:lnSpc>
                <a:spcPct val="100000"/>
              </a:lnSpc>
              <a:spcBef>
                <a:spcPts val="0"/>
              </a:spcBef>
              <a:spcAft>
                <a:spcPts val="0"/>
              </a:spcAft>
              <a:buClr>
                <a:srgbClr val="000000"/>
              </a:buClr>
              <a:buSzPts val="2400"/>
              <a:buFont typeface="Noto Sans Symbols"/>
              <a:buChar char="⮚"/>
            </a:pPr>
            <a:r>
              <a:rPr b="1" i="0" lang="en-US" sz="2400" u="none" cap="none" strike="noStrike">
                <a:solidFill>
                  <a:srgbClr val="000000"/>
                </a:solidFill>
                <a:latin typeface="Times New Roman"/>
                <a:ea typeface="Times New Roman"/>
                <a:cs typeface="Times New Roman"/>
                <a:sym typeface="Times New Roman"/>
              </a:rPr>
              <a:t>Data Link Layer </a:t>
            </a:r>
            <a:r>
              <a:rPr b="0" i="0" lang="en-US" sz="2400" u="none" cap="none" strike="noStrike">
                <a:solidFill>
                  <a:srgbClr val="000000"/>
                </a:solidFill>
                <a:latin typeface="Times New Roman"/>
                <a:ea typeface="Times New Roman"/>
                <a:cs typeface="Times New Roman"/>
                <a:sym typeface="Times New Roman"/>
              </a:rPr>
              <a:t>Services.</a:t>
            </a:r>
            <a:endParaRPr/>
          </a:p>
          <a:p>
            <a:pPr indent="-342900" lvl="0" marL="342900" marR="0" rtl="0" algn="l">
              <a:lnSpc>
                <a:spcPct val="100000"/>
              </a:lnSpc>
              <a:spcBef>
                <a:spcPts val="0"/>
              </a:spcBef>
              <a:spcAft>
                <a:spcPts val="0"/>
              </a:spcAft>
              <a:buClr>
                <a:srgbClr val="000000"/>
              </a:buClr>
              <a:buSzPts val="2400"/>
              <a:buFont typeface="Noto Sans Symbols"/>
              <a:buChar char="⮚"/>
            </a:pPr>
            <a:r>
              <a:rPr b="0" i="0" lang="en-US" sz="2400" u="none" cap="none" strike="noStrike">
                <a:solidFill>
                  <a:srgbClr val="000000"/>
                </a:solidFill>
                <a:latin typeface="Times New Roman"/>
                <a:ea typeface="Times New Roman"/>
                <a:cs typeface="Times New Roman"/>
                <a:sym typeface="Times New Roman"/>
              </a:rPr>
              <a:t>Types of errors.</a:t>
            </a:r>
            <a:endParaRPr/>
          </a:p>
          <a:p>
            <a:pPr indent="-342900" lvl="0" marL="342900" marR="0" rtl="0" algn="l">
              <a:lnSpc>
                <a:spcPct val="100000"/>
              </a:lnSpc>
              <a:spcBef>
                <a:spcPts val="0"/>
              </a:spcBef>
              <a:spcAft>
                <a:spcPts val="0"/>
              </a:spcAft>
              <a:buClr>
                <a:srgbClr val="000000"/>
              </a:buClr>
              <a:buSzPts val="2400"/>
              <a:buFont typeface="Noto Sans Symbols"/>
              <a:buChar char="⮚"/>
            </a:pPr>
            <a:r>
              <a:rPr b="0" i="0" lang="en-US" sz="2400" u="none" cap="none" strike="noStrike">
                <a:solidFill>
                  <a:srgbClr val="000000"/>
                </a:solidFill>
                <a:latin typeface="Times New Roman"/>
                <a:ea typeface="Times New Roman"/>
                <a:cs typeface="Times New Roman"/>
                <a:sym typeface="Times New Roman"/>
              </a:rPr>
              <a:t>Block coding.</a:t>
            </a:r>
            <a:endParaRPr/>
          </a:p>
          <a:p>
            <a:pPr indent="-342900" lvl="0" marL="342900" marR="0" rtl="0" algn="l">
              <a:lnSpc>
                <a:spcPct val="100000"/>
              </a:lnSpc>
              <a:spcBef>
                <a:spcPts val="0"/>
              </a:spcBef>
              <a:spcAft>
                <a:spcPts val="0"/>
              </a:spcAft>
              <a:buClr>
                <a:srgbClr val="000000"/>
              </a:buClr>
              <a:buSzPts val="2400"/>
              <a:buFont typeface="Noto Sans Symbols"/>
              <a:buChar char="⮚"/>
            </a:pPr>
            <a:r>
              <a:rPr b="0" i="0" lang="en-US" sz="2400" u="none" cap="none" strike="noStrike">
                <a:solidFill>
                  <a:srgbClr val="000000"/>
                </a:solidFill>
                <a:latin typeface="Times New Roman"/>
                <a:ea typeface="Times New Roman"/>
                <a:cs typeface="Times New Roman"/>
                <a:sym typeface="Times New Roman"/>
              </a:rPr>
              <a:t>Error Control: </a:t>
            </a:r>
            <a:r>
              <a:rPr b="1" i="0" lang="en-US" sz="2400" u="none" cap="none" strike="noStrike">
                <a:solidFill>
                  <a:srgbClr val="C00000"/>
                </a:solidFill>
                <a:latin typeface="Times New Roman"/>
                <a:ea typeface="Times New Roman"/>
                <a:cs typeface="Times New Roman"/>
                <a:sym typeface="Times New Roman"/>
              </a:rPr>
              <a:t>Cyclic Redundancy Check (CRC) Code, Hamming Code, Checksum. </a:t>
            </a:r>
            <a:endParaRPr/>
          </a:p>
          <a:p>
            <a:pPr indent="-342900" lvl="0" marL="342900" marR="0" rtl="0" algn="l">
              <a:lnSpc>
                <a:spcPct val="100000"/>
              </a:lnSpc>
              <a:spcBef>
                <a:spcPts val="0"/>
              </a:spcBef>
              <a:spcAft>
                <a:spcPts val="0"/>
              </a:spcAft>
              <a:buClr>
                <a:srgbClr val="000000"/>
              </a:buClr>
              <a:buSzPts val="2100"/>
              <a:buFont typeface="Noto Sans Symbols"/>
              <a:buChar char="⮚"/>
            </a:pPr>
            <a:r>
              <a:rPr b="0" i="0" lang="en-US" sz="2100" u="none" cap="none" strike="noStrike">
                <a:solidFill>
                  <a:srgbClr val="000000"/>
                </a:solidFill>
                <a:latin typeface="Times New Roman"/>
                <a:ea typeface="Times New Roman"/>
                <a:cs typeface="Times New Roman"/>
                <a:sym typeface="Times New Roman"/>
              </a:rPr>
              <a:t>Sliding window Protocols: </a:t>
            </a:r>
            <a:r>
              <a:rPr b="1" i="0" lang="en-US" sz="2100" u="none" cap="none" strike="noStrike">
                <a:solidFill>
                  <a:srgbClr val="C00000"/>
                </a:solidFill>
                <a:latin typeface="Times New Roman"/>
                <a:ea typeface="Times New Roman"/>
                <a:cs typeface="Times New Roman"/>
                <a:sym typeface="Times New Roman"/>
              </a:rPr>
              <a:t>Selective Repeat (SR) &amp; Go Back N (GBN)</a:t>
            </a:r>
            <a:endParaRPr/>
          </a:p>
          <a:p>
            <a:pPr indent="-342900" lvl="0" marL="342900" marR="0" rtl="0" algn="l">
              <a:lnSpc>
                <a:spcPct val="100000"/>
              </a:lnSpc>
              <a:spcBef>
                <a:spcPts val="0"/>
              </a:spcBef>
              <a:spcAft>
                <a:spcPts val="0"/>
              </a:spcAft>
              <a:buClr>
                <a:srgbClr val="000000"/>
              </a:buClr>
              <a:buSzPts val="2400"/>
              <a:buFont typeface="Noto Sans Symbols"/>
              <a:buChar char="⮚"/>
            </a:pPr>
            <a:r>
              <a:rPr b="0" i="0" lang="en-US" sz="2400" u="none" cap="none" strike="noStrike">
                <a:solidFill>
                  <a:srgbClr val="000000"/>
                </a:solidFill>
                <a:latin typeface="Times New Roman"/>
                <a:ea typeface="Times New Roman"/>
                <a:cs typeface="Times New Roman"/>
                <a:sym typeface="Times New Roman"/>
              </a:rPr>
              <a:t>Channel allocation, Multiple Access Protocols: </a:t>
            </a:r>
            <a:r>
              <a:rPr b="1" i="0" lang="en-US" sz="2400" u="none" cap="none" strike="noStrike">
                <a:solidFill>
                  <a:srgbClr val="C00000"/>
                </a:solidFill>
                <a:latin typeface="Times New Roman"/>
                <a:ea typeface="Times New Roman"/>
                <a:cs typeface="Times New Roman"/>
                <a:sym typeface="Times New Roman"/>
              </a:rPr>
              <a:t>ALOHA, CSMA/CD, CSMA/CA</a:t>
            </a:r>
            <a:endParaRPr/>
          </a:p>
          <a:p>
            <a:pPr indent="-342900" lvl="0" marL="342900" marR="0" rtl="0" algn="l">
              <a:lnSpc>
                <a:spcPct val="100000"/>
              </a:lnSpc>
              <a:spcBef>
                <a:spcPts val="0"/>
              </a:spcBef>
              <a:spcAft>
                <a:spcPts val="0"/>
              </a:spcAft>
              <a:buClr>
                <a:srgbClr val="000000"/>
              </a:buClr>
              <a:buSzPts val="2400"/>
              <a:buFont typeface="Noto Sans Symbols"/>
              <a:buChar char="⮚"/>
            </a:pPr>
            <a:r>
              <a:rPr b="0" i="0" lang="en-US" sz="2400" u="none" cap="none" strike="noStrike">
                <a:solidFill>
                  <a:srgbClr val="000000"/>
                </a:solidFill>
                <a:latin typeface="Times New Roman"/>
                <a:ea typeface="Times New Roman"/>
                <a:cs typeface="Times New Roman"/>
                <a:sym typeface="Times New Roman"/>
              </a:rPr>
              <a:t>Ethernet Frame format.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9" name="Shape 539"/>
        <p:cNvGrpSpPr/>
        <p:nvPr/>
      </p:nvGrpSpPr>
      <p:grpSpPr>
        <a:xfrm>
          <a:off x="0" y="0"/>
          <a:ext cx="0" cy="0"/>
          <a:chOff x="0" y="0"/>
          <a:chExt cx="0" cy="0"/>
        </a:xfrm>
      </p:grpSpPr>
      <p:sp>
        <p:nvSpPr>
          <p:cNvPr id="540" name="Google Shape;540;p30"/>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9/19/2022</a:t>
            </a:r>
            <a:endParaRPr b="1" sz="800">
              <a:solidFill>
                <a:schemeClr val="dk1"/>
              </a:solidFill>
              <a:latin typeface="Times New Roman"/>
              <a:ea typeface="Times New Roman"/>
              <a:cs typeface="Times New Roman"/>
              <a:sym typeface="Times New Roman"/>
            </a:endParaRPr>
          </a:p>
        </p:txBody>
      </p:sp>
      <p:sp>
        <p:nvSpPr>
          <p:cNvPr id="541" name="Google Shape;541;p30"/>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SY BTech         Computer Networks     Module 2    Sem 3     2022-23</a:t>
            </a:r>
            <a:endParaRPr b="1" sz="800">
              <a:solidFill>
                <a:schemeClr val="dk1"/>
              </a:solidFill>
              <a:latin typeface="Times New Roman"/>
              <a:ea typeface="Times New Roman"/>
              <a:cs typeface="Times New Roman"/>
              <a:sym typeface="Times New Roman"/>
            </a:endParaRPr>
          </a:p>
        </p:txBody>
      </p:sp>
      <p:sp>
        <p:nvSpPr>
          <p:cNvPr id="542" name="Google Shape;542;p30"/>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US" sz="900">
                <a:solidFill>
                  <a:schemeClr val="dk1"/>
                </a:solidFill>
                <a:latin typeface="Times New Roman"/>
                <a:ea typeface="Times New Roman"/>
                <a:cs typeface="Times New Roman"/>
                <a:sym typeface="Times New Roman"/>
              </a:rPr>
              <a:t>‹#›</a:t>
            </a:fld>
            <a:endParaRPr sz="900">
              <a:solidFill>
                <a:schemeClr val="dk1"/>
              </a:solidFill>
              <a:latin typeface="Times New Roman"/>
              <a:ea typeface="Times New Roman"/>
              <a:cs typeface="Times New Roman"/>
              <a:sym typeface="Times New Roman"/>
            </a:endParaRPr>
          </a:p>
        </p:txBody>
      </p:sp>
      <p:sp>
        <p:nvSpPr>
          <p:cNvPr id="543" name="Google Shape;543;p30"/>
          <p:cNvSpPr txBox="1"/>
          <p:nvPr>
            <p:ph idx="4294967295" type="title"/>
          </p:nvPr>
        </p:nvSpPr>
        <p:spPr>
          <a:xfrm>
            <a:off x="1296988" y="119063"/>
            <a:ext cx="7847012" cy="4699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Clr>
                <a:srgbClr val="002060"/>
              </a:buClr>
              <a:buSzPts val="3200"/>
              <a:buNone/>
            </a:pPr>
            <a:r>
              <a:rPr b="1" lang="en-US" sz="3200">
                <a:solidFill>
                  <a:srgbClr val="002060"/>
                </a:solidFill>
                <a:latin typeface="Times New Roman"/>
                <a:ea typeface="Times New Roman"/>
                <a:cs typeface="Times New Roman"/>
                <a:sym typeface="Times New Roman"/>
              </a:rPr>
              <a:t>Hamming Code </a:t>
            </a:r>
            <a:r>
              <a:rPr b="1" lang="en-US" sz="2400">
                <a:solidFill>
                  <a:srgbClr val="002060"/>
                </a:solidFill>
                <a:latin typeface="Times New Roman"/>
                <a:ea typeface="Times New Roman"/>
                <a:cs typeface="Times New Roman"/>
                <a:sym typeface="Times New Roman"/>
              </a:rPr>
              <a:t>(</a:t>
            </a:r>
            <a:r>
              <a:rPr b="1" lang="en-US" sz="2400">
                <a:solidFill>
                  <a:srgbClr val="C00000"/>
                </a:solidFill>
                <a:latin typeface="Times New Roman"/>
                <a:ea typeface="Times New Roman"/>
                <a:cs typeface="Times New Roman"/>
                <a:sym typeface="Times New Roman"/>
              </a:rPr>
              <a:t>error detecting and correcting </a:t>
            </a:r>
            <a:r>
              <a:rPr b="1" lang="en-US" sz="2400">
                <a:solidFill>
                  <a:srgbClr val="002060"/>
                </a:solidFill>
                <a:latin typeface="Times New Roman"/>
                <a:ea typeface="Times New Roman"/>
                <a:cs typeface="Times New Roman"/>
                <a:sym typeface="Times New Roman"/>
              </a:rPr>
              <a:t>)</a:t>
            </a:r>
            <a:endParaRPr>
              <a:latin typeface="Times New Roman"/>
              <a:ea typeface="Times New Roman"/>
              <a:cs typeface="Times New Roman"/>
              <a:sym typeface="Times New Roman"/>
            </a:endParaRPr>
          </a:p>
        </p:txBody>
      </p:sp>
      <p:sp>
        <p:nvSpPr>
          <p:cNvPr id="544" name="Google Shape;544;p30"/>
          <p:cNvSpPr/>
          <p:nvPr/>
        </p:nvSpPr>
        <p:spPr>
          <a:xfrm>
            <a:off x="531614" y="724761"/>
            <a:ext cx="8376411" cy="3373231"/>
          </a:xfrm>
          <a:prstGeom prst="rect">
            <a:avLst/>
          </a:prstGeom>
          <a:noFill/>
          <a:ln>
            <a:noFill/>
          </a:ln>
        </p:spPr>
        <p:txBody>
          <a:bodyPr anchorCtr="0" anchor="t" bIns="45700" lIns="91425" spcFirstLastPara="1" rIns="91425" wrap="square" tIns="45700">
            <a:spAutoFit/>
          </a:bodyPr>
          <a:lstStyle/>
          <a:p>
            <a:pPr indent="-342900" lvl="0" marL="342900" marR="0" rtl="0" algn="l">
              <a:lnSpc>
                <a:spcPct val="90000"/>
              </a:lnSpc>
              <a:spcBef>
                <a:spcPts val="0"/>
              </a:spcBef>
              <a:spcAft>
                <a:spcPts val="0"/>
              </a:spcAft>
              <a:buClr>
                <a:schemeClr val="accent1"/>
              </a:buClr>
              <a:buSzPts val="2000"/>
              <a:buFont typeface="Noto Sans Symbols"/>
              <a:buChar char="⮚"/>
            </a:pPr>
            <a:r>
              <a:rPr b="0" i="0" lang="en-US" sz="2500" u="none" cap="none" strike="noStrike">
                <a:solidFill>
                  <a:srgbClr val="000000"/>
                </a:solidFill>
                <a:latin typeface="Times New Roman"/>
                <a:ea typeface="Times New Roman"/>
                <a:cs typeface="Times New Roman"/>
                <a:sym typeface="Times New Roman"/>
              </a:rPr>
              <a:t>Hamming Codes are the family of </a:t>
            </a:r>
            <a:r>
              <a:rPr b="1" i="0" lang="en-US" sz="2500" u="none" cap="none" strike="noStrike">
                <a:solidFill>
                  <a:srgbClr val="000000"/>
                </a:solidFill>
                <a:latin typeface="Times New Roman"/>
                <a:ea typeface="Times New Roman"/>
                <a:cs typeface="Times New Roman"/>
                <a:sym typeface="Times New Roman"/>
              </a:rPr>
              <a:t>linear </a:t>
            </a:r>
            <a:r>
              <a:rPr b="1" i="0" lang="en-US" sz="2500" u="none" cap="none" strike="noStrike">
                <a:solidFill>
                  <a:srgbClr val="C00000"/>
                </a:solidFill>
                <a:latin typeface="Times New Roman"/>
                <a:ea typeface="Times New Roman"/>
                <a:cs typeface="Times New Roman"/>
                <a:sym typeface="Times New Roman"/>
              </a:rPr>
              <a:t>error correcting </a:t>
            </a:r>
            <a:r>
              <a:rPr b="0" i="0" lang="en-US" sz="2500" u="none" cap="none" strike="noStrike">
                <a:solidFill>
                  <a:srgbClr val="000000"/>
                </a:solidFill>
                <a:latin typeface="Times New Roman"/>
                <a:ea typeface="Times New Roman"/>
                <a:cs typeface="Times New Roman"/>
                <a:sym typeface="Times New Roman"/>
              </a:rPr>
              <a:t>codes invented by Richard hamming in 1950.</a:t>
            </a:r>
            <a:endParaRPr/>
          </a:p>
          <a:p>
            <a:pPr indent="-342900" lvl="0" marL="342900" marR="0" rtl="0" algn="l">
              <a:lnSpc>
                <a:spcPct val="90000"/>
              </a:lnSpc>
              <a:spcBef>
                <a:spcPts val="1400"/>
              </a:spcBef>
              <a:spcAft>
                <a:spcPts val="0"/>
              </a:spcAft>
              <a:buClr>
                <a:schemeClr val="accent1"/>
              </a:buClr>
              <a:buSzPts val="2000"/>
              <a:buFont typeface="Noto Sans Symbols"/>
              <a:buChar char="⮚"/>
            </a:pPr>
            <a:r>
              <a:rPr b="0" i="0" lang="en-US" sz="2500" u="none" cap="none" strike="noStrike">
                <a:solidFill>
                  <a:srgbClr val="000000"/>
                </a:solidFill>
                <a:latin typeface="Times New Roman"/>
                <a:ea typeface="Times New Roman"/>
                <a:cs typeface="Times New Roman"/>
                <a:sym typeface="Times New Roman"/>
              </a:rPr>
              <a:t>Hamming code </a:t>
            </a:r>
            <a:r>
              <a:rPr b="1" i="0" lang="en-US" sz="2500" u="none" cap="none" strike="noStrike">
                <a:solidFill>
                  <a:srgbClr val="000000"/>
                </a:solidFill>
                <a:latin typeface="Times New Roman"/>
                <a:ea typeface="Times New Roman"/>
                <a:cs typeface="Times New Roman"/>
                <a:sym typeface="Times New Roman"/>
              </a:rPr>
              <a:t>can detect </a:t>
            </a:r>
            <a:r>
              <a:rPr b="0" i="0" lang="en-US" sz="2500" u="none" cap="none" strike="noStrike">
                <a:solidFill>
                  <a:srgbClr val="000000"/>
                </a:solidFill>
                <a:latin typeface="Times New Roman"/>
                <a:ea typeface="Times New Roman"/>
                <a:cs typeface="Times New Roman"/>
                <a:sym typeface="Times New Roman"/>
              </a:rPr>
              <a:t>up to </a:t>
            </a:r>
            <a:r>
              <a:rPr b="1" i="0" lang="en-US" sz="2500" u="none" cap="none" strike="noStrike">
                <a:solidFill>
                  <a:srgbClr val="C00000"/>
                </a:solidFill>
                <a:latin typeface="Times New Roman"/>
                <a:ea typeface="Times New Roman"/>
                <a:cs typeface="Times New Roman"/>
                <a:sym typeface="Times New Roman"/>
              </a:rPr>
              <a:t>two-bit errors </a:t>
            </a:r>
            <a:r>
              <a:rPr b="1" i="0" lang="en-US" sz="2500" u="none" cap="none" strike="noStrike">
                <a:solidFill>
                  <a:srgbClr val="002060"/>
                </a:solidFill>
                <a:latin typeface="Times New Roman"/>
                <a:ea typeface="Times New Roman"/>
                <a:cs typeface="Times New Roman"/>
                <a:sym typeface="Times New Roman"/>
              </a:rPr>
              <a:t>or correct </a:t>
            </a:r>
            <a:r>
              <a:rPr b="1" i="0" lang="en-US" sz="2500" u="none" cap="none" strike="noStrike">
                <a:solidFill>
                  <a:srgbClr val="224F76"/>
                </a:solidFill>
                <a:latin typeface="Times New Roman"/>
                <a:ea typeface="Times New Roman"/>
                <a:cs typeface="Times New Roman"/>
                <a:sym typeface="Times New Roman"/>
              </a:rPr>
              <a:t>one-bit errors </a:t>
            </a:r>
            <a:r>
              <a:rPr b="0" i="0" lang="en-US" sz="2500" u="none" cap="none" strike="noStrike">
                <a:solidFill>
                  <a:srgbClr val="000000"/>
                </a:solidFill>
                <a:latin typeface="Times New Roman"/>
                <a:ea typeface="Times New Roman"/>
                <a:cs typeface="Times New Roman"/>
                <a:sym typeface="Times New Roman"/>
              </a:rPr>
              <a:t>without detection of uncorrected errors.</a:t>
            </a:r>
            <a:endParaRPr/>
          </a:p>
          <a:p>
            <a:pPr indent="-342900" lvl="0" marL="342900" marR="0" rtl="0" algn="l">
              <a:lnSpc>
                <a:spcPct val="90000"/>
              </a:lnSpc>
              <a:spcBef>
                <a:spcPts val="1400"/>
              </a:spcBef>
              <a:spcAft>
                <a:spcPts val="0"/>
              </a:spcAft>
              <a:buClr>
                <a:schemeClr val="accent1"/>
              </a:buClr>
              <a:buSzPts val="2000"/>
              <a:buFont typeface="Noto Sans Symbols"/>
              <a:buChar char="⮚"/>
            </a:pPr>
            <a:r>
              <a:rPr b="0" i="0" lang="en-US" sz="2500" u="none" cap="none" strike="noStrike">
                <a:solidFill>
                  <a:srgbClr val="000000"/>
                </a:solidFill>
                <a:latin typeface="Times New Roman"/>
                <a:ea typeface="Times New Roman"/>
                <a:cs typeface="Times New Roman"/>
                <a:sym typeface="Times New Roman"/>
              </a:rPr>
              <a:t>Easy to implement.</a:t>
            </a:r>
            <a:endParaRPr b="0" i="0" sz="2500" u="none" cap="none" strike="noStrike">
              <a:solidFill>
                <a:srgbClr val="000000"/>
              </a:solidFill>
              <a:latin typeface="Times New Roman"/>
              <a:ea typeface="Times New Roman"/>
              <a:cs typeface="Times New Roman"/>
              <a:sym typeface="Times New Roman"/>
            </a:endParaRPr>
          </a:p>
          <a:p>
            <a:pPr indent="-342900" lvl="0" marL="342900" marR="0" rtl="0" algn="l">
              <a:lnSpc>
                <a:spcPct val="90000"/>
              </a:lnSpc>
              <a:spcBef>
                <a:spcPts val="1400"/>
              </a:spcBef>
              <a:spcAft>
                <a:spcPts val="0"/>
              </a:spcAft>
              <a:buClr>
                <a:schemeClr val="accent1"/>
              </a:buClr>
              <a:buSzPts val="2000"/>
              <a:buFont typeface="Noto Sans Symbols"/>
              <a:buChar char="⮚"/>
            </a:pPr>
            <a:r>
              <a:rPr b="0" i="0" lang="en-US" sz="2400" u="none" cap="none" strike="noStrike">
                <a:solidFill>
                  <a:srgbClr val="000000"/>
                </a:solidFill>
                <a:latin typeface="Times New Roman"/>
                <a:ea typeface="Times New Roman"/>
                <a:cs typeface="Times New Roman"/>
                <a:sym typeface="Times New Roman"/>
              </a:rPr>
              <a:t>Commonly 7/8 bit hamming code is used. (But we can use hamming code greater than this).</a:t>
            </a:r>
            <a:endParaRPr/>
          </a:p>
          <a:p>
            <a:pPr indent="-230188" lvl="0" marL="357188" marR="0" rtl="0" algn="l">
              <a:lnSpc>
                <a:spcPct val="90000"/>
              </a:lnSpc>
              <a:spcBef>
                <a:spcPts val="0"/>
              </a:spcBef>
              <a:spcAft>
                <a:spcPts val="0"/>
              </a:spcAft>
              <a:buClr>
                <a:schemeClr val="accent1"/>
              </a:buClr>
              <a:buSzPts val="2000"/>
              <a:buFont typeface="Noto Sans"/>
              <a:buNone/>
            </a:pPr>
            <a:r>
              <a:t/>
            </a:r>
            <a:endParaRPr b="0" i="0" sz="2500" u="none" cap="none" strike="noStrike">
              <a:solidFill>
                <a:srgbClr val="000000"/>
              </a:solidFill>
              <a:latin typeface="Arial"/>
              <a:ea typeface="Arial"/>
              <a:cs typeface="Arial"/>
              <a:sym typeface="Arial"/>
            </a:endParaRPr>
          </a:p>
        </p:txBody>
      </p:sp>
      <p:sp>
        <p:nvSpPr>
          <p:cNvPr id="545" name="Google Shape;545;p30"/>
          <p:cNvSpPr/>
          <p:nvPr/>
        </p:nvSpPr>
        <p:spPr>
          <a:xfrm>
            <a:off x="3303007" y="4343700"/>
            <a:ext cx="5069016"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Must Watch:      https://www.youtube.com/watch?v=X8jsijhllIA</a:t>
            </a:r>
            <a:endParaRPr/>
          </a:p>
        </p:txBody>
      </p:sp>
      <p:sp>
        <p:nvSpPr>
          <p:cNvPr id="546" name="Google Shape;546;p30"/>
          <p:cNvSpPr/>
          <p:nvPr/>
        </p:nvSpPr>
        <p:spPr>
          <a:xfrm>
            <a:off x="41077" y="36119"/>
            <a:ext cx="490538" cy="589736"/>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3300"/>
              <a:buFont typeface="Arial"/>
              <a:buNone/>
            </a:pPr>
            <a:r>
              <a:t/>
            </a:r>
            <a:endParaRPr b="0" i="0" sz="3300" u="none" cap="none" strike="noStrike">
              <a:solidFill>
                <a:schemeClr val="dk1"/>
              </a:solidFill>
              <a:latin typeface="Times New Roman"/>
              <a:ea typeface="Times New Roman"/>
              <a:cs typeface="Times New Roman"/>
              <a:sym typeface="Times New Roman"/>
            </a:endParaRPr>
          </a:p>
        </p:txBody>
      </p:sp>
      <p:cxnSp>
        <p:nvCxnSpPr>
          <p:cNvPr id="547" name="Google Shape;547;p30"/>
          <p:cNvCxnSpPr/>
          <p:nvPr/>
        </p:nvCxnSpPr>
        <p:spPr>
          <a:xfrm flipH="1" rot="10800000">
            <a:off x="-7737" y="611782"/>
            <a:ext cx="9144000" cy="20782"/>
          </a:xfrm>
          <a:prstGeom prst="straightConnector1">
            <a:avLst/>
          </a:prstGeom>
          <a:noFill/>
          <a:ln cap="flat" cmpd="sng" w="9525">
            <a:solidFill>
              <a:srgbClr val="00B050"/>
            </a:solidFill>
            <a:prstDash val="solid"/>
            <a:round/>
            <a:headEnd len="sm" w="sm" type="none"/>
            <a:tailEnd len="sm" w="sm" type="none"/>
          </a:ln>
        </p:spPr>
      </p:cxnSp>
      <p:sp>
        <p:nvSpPr>
          <p:cNvPr id="548" name="Google Shape;548;p30"/>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Times New Roman"/>
              <a:ea typeface="Times New Roman"/>
              <a:cs typeface="Times New Roman"/>
              <a:sym typeface="Times New Roman"/>
            </a:endParaRPr>
          </a:p>
        </p:txBody>
      </p:sp>
      <p:cxnSp>
        <p:nvCxnSpPr>
          <p:cNvPr id="549" name="Google Shape;549;p30"/>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550" name="Google Shape;550;p30"/>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6" name="Shape 556"/>
        <p:cNvGrpSpPr/>
        <p:nvPr/>
      </p:nvGrpSpPr>
      <p:grpSpPr>
        <a:xfrm>
          <a:off x="0" y="0"/>
          <a:ext cx="0" cy="0"/>
          <a:chOff x="0" y="0"/>
          <a:chExt cx="0" cy="0"/>
        </a:xfrm>
      </p:grpSpPr>
      <p:sp>
        <p:nvSpPr>
          <p:cNvPr id="557" name="Google Shape;557;p31"/>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9/19/2022</a:t>
            </a:r>
            <a:endParaRPr b="1" sz="800">
              <a:solidFill>
                <a:schemeClr val="dk1"/>
              </a:solidFill>
              <a:latin typeface="Times New Roman"/>
              <a:ea typeface="Times New Roman"/>
              <a:cs typeface="Times New Roman"/>
              <a:sym typeface="Times New Roman"/>
            </a:endParaRPr>
          </a:p>
        </p:txBody>
      </p:sp>
      <p:sp>
        <p:nvSpPr>
          <p:cNvPr id="558" name="Google Shape;558;p31"/>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SY BTech         Computer Networks     Module 2    Sem 3     2022-23</a:t>
            </a:r>
            <a:endParaRPr b="1" sz="800">
              <a:solidFill>
                <a:schemeClr val="dk1"/>
              </a:solidFill>
              <a:latin typeface="Times New Roman"/>
              <a:ea typeface="Times New Roman"/>
              <a:cs typeface="Times New Roman"/>
              <a:sym typeface="Times New Roman"/>
            </a:endParaRPr>
          </a:p>
        </p:txBody>
      </p:sp>
      <p:sp>
        <p:nvSpPr>
          <p:cNvPr id="559" name="Google Shape;559;p31"/>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US" sz="900">
                <a:solidFill>
                  <a:schemeClr val="dk1"/>
                </a:solidFill>
                <a:latin typeface="Times New Roman"/>
                <a:ea typeface="Times New Roman"/>
                <a:cs typeface="Times New Roman"/>
                <a:sym typeface="Times New Roman"/>
              </a:rPr>
              <a:t>‹#›</a:t>
            </a:fld>
            <a:endParaRPr sz="900">
              <a:solidFill>
                <a:schemeClr val="dk1"/>
              </a:solidFill>
              <a:latin typeface="Times New Roman"/>
              <a:ea typeface="Times New Roman"/>
              <a:cs typeface="Times New Roman"/>
              <a:sym typeface="Times New Roman"/>
            </a:endParaRPr>
          </a:p>
        </p:txBody>
      </p:sp>
      <p:sp>
        <p:nvSpPr>
          <p:cNvPr id="560" name="Google Shape;560;p31"/>
          <p:cNvSpPr txBox="1"/>
          <p:nvPr>
            <p:ph idx="4294967295" type="title"/>
          </p:nvPr>
        </p:nvSpPr>
        <p:spPr>
          <a:xfrm>
            <a:off x="1296988" y="36513"/>
            <a:ext cx="7847012" cy="4699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Clr>
                <a:srgbClr val="002060"/>
              </a:buClr>
              <a:buSzPts val="3200"/>
              <a:buFont typeface="Calibri"/>
              <a:buNone/>
            </a:pPr>
            <a:r>
              <a:rPr b="1" lang="en-US" sz="3200">
                <a:solidFill>
                  <a:srgbClr val="002060"/>
                </a:solidFill>
                <a:latin typeface="Times New Roman"/>
                <a:ea typeface="Times New Roman"/>
                <a:cs typeface="Times New Roman"/>
                <a:sym typeface="Times New Roman"/>
              </a:rPr>
              <a:t>Hamming Code</a:t>
            </a:r>
            <a:endParaRPr>
              <a:latin typeface="Times New Roman"/>
              <a:ea typeface="Times New Roman"/>
              <a:cs typeface="Times New Roman"/>
              <a:sym typeface="Times New Roman"/>
            </a:endParaRPr>
          </a:p>
        </p:txBody>
      </p:sp>
      <p:sp>
        <p:nvSpPr>
          <p:cNvPr id="561" name="Google Shape;561;p31"/>
          <p:cNvSpPr/>
          <p:nvPr/>
        </p:nvSpPr>
        <p:spPr>
          <a:xfrm>
            <a:off x="531615" y="677655"/>
            <a:ext cx="8809030" cy="2631490"/>
          </a:xfrm>
          <a:prstGeom prst="rect">
            <a:avLst/>
          </a:prstGeom>
          <a:noFill/>
          <a:ln>
            <a:noFill/>
          </a:ln>
        </p:spPr>
        <p:txBody>
          <a:bodyPr anchorCtr="0" anchor="t" bIns="45700" lIns="91425" spcFirstLastPara="1" rIns="91425" wrap="square" tIns="45700">
            <a:spAutoFit/>
          </a:bodyPr>
          <a:lstStyle/>
          <a:p>
            <a:pPr indent="-342900" lvl="0" marL="342900" marR="0" rtl="0" algn="l">
              <a:lnSpc>
                <a:spcPct val="100000"/>
              </a:lnSpc>
              <a:spcBef>
                <a:spcPts val="0"/>
              </a:spcBef>
              <a:spcAft>
                <a:spcPts val="0"/>
              </a:spcAft>
              <a:buClr>
                <a:schemeClr val="accent1"/>
              </a:buClr>
              <a:buSzPts val="2000"/>
              <a:buFont typeface="Noto Sans Symbols"/>
              <a:buChar char="⮚"/>
            </a:pPr>
            <a:r>
              <a:rPr b="0" i="0" lang="en-US" sz="2000" u="none" cap="none" strike="noStrike">
                <a:solidFill>
                  <a:srgbClr val="000000"/>
                </a:solidFill>
                <a:latin typeface="Times New Roman"/>
                <a:ea typeface="Times New Roman"/>
                <a:cs typeface="Times New Roman"/>
                <a:sym typeface="Times New Roman"/>
              </a:rPr>
              <a:t>In hamming code the bits of the code word are numbered consecutively starting with bit 1, and bit 2, &amp; so on</a:t>
            </a:r>
            <a:endParaRPr/>
          </a:p>
          <a:p>
            <a:pPr indent="-342900" lvl="0" marL="342900" marR="0" rtl="0" algn="l">
              <a:lnSpc>
                <a:spcPct val="100000"/>
              </a:lnSpc>
              <a:spcBef>
                <a:spcPts val="600"/>
              </a:spcBef>
              <a:spcAft>
                <a:spcPts val="0"/>
              </a:spcAft>
              <a:buClr>
                <a:schemeClr val="accent1"/>
              </a:buClr>
              <a:buSzPts val="2000"/>
              <a:buFont typeface="Noto Sans Symbols"/>
              <a:buChar char="⮚"/>
            </a:pPr>
            <a:r>
              <a:rPr b="0" i="0" lang="en-US" sz="2000" u="none" cap="none" strike="noStrike">
                <a:solidFill>
                  <a:srgbClr val="000000"/>
                </a:solidFill>
                <a:latin typeface="Times New Roman"/>
                <a:ea typeface="Times New Roman"/>
                <a:cs typeface="Times New Roman"/>
                <a:sym typeface="Times New Roman"/>
              </a:rPr>
              <a:t>The bits that are power of </a:t>
            </a:r>
            <a:r>
              <a:rPr b="1" i="0" lang="en-US" sz="2000" u="none" cap="none" strike="noStrike">
                <a:solidFill>
                  <a:srgbClr val="C00000"/>
                </a:solidFill>
                <a:latin typeface="Times New Roman"/>
                <a:ea typeface="Times New Roman"/>
                <a:cs typeface="Times New Roman"/>
                <a:sym typeface="Times New Roman"/>
              </a:rPr>
              <a:t>‘2’ are ‘r’ – Check bits </a:t>
            </a:r>
            <a:r>
              <a:rPr b="0" i="0" lang="en-US" sz="2000" u="none" cap="none" strike="noStrike">
                <a:solidFill>
                  <a:srgbClr val="000000"/>
                </a:solidFill>
                <a:latin typeface="Times New Roman"/>
                <a:ea typeface="Times New Roman"/>
                <a:cs typeface="Times New Roman"/>
                <a:sym typeface="Times New Roman"/>
              </a:rPr>
              <a:t>(parity bits) (e.g. 1, 2, 4, 8, ..)</a:t>
            </a:r>
            <a:endParaRPr b="0" i="0" sz="2000" u="none" cap="none" strike="noStrike">
              <a:solidFill>
                <a:srgbClr val="000000"/>
              </a:solidFill>
              <a:latin typeface="Times New Roman"/>
              <a:ea typeface="Times New Roman"/>
              <a:cs typeface="Times New Roman"/>
              <a:sym typeface="Times New Roman"/>
            </a:endParaRPr>
          </a:p>
          <a:p>
            <a:pPr indent="-342900" lvl="0" marL="342900" marR="0" rtl="0" algn="l">
              <a:lnSpc>
                <a:spcPct val="100000"/>
              </a:lnSpc>
              <a:spcBef>
                <a:spcPts val="600"/>
              </a:spcBef>
              <a:spcAft>
                <a:spcPts val="0"/>
              </a:spcAft>
              <a:buClr>
                <a:schemeClr val="accent1"/>
              </a:buClr>
              <a:buSzPts val="2000"/>
              <a:buFont typeface="Noto Sans Symbols"/>
              <a:buChar char="⮚"/>
            </a:pPr>
            <a:r>
              <a:rPr b="0" i="0" lang="en-US" sz="2000" u="none" cap="none" strike="noStrike">
                <a:solidFill>
                  <a:srgbClr val="000000"/>
                </a:solidFill>
                <a:latin typeface="Times New Roman"/>
                <a:ea typeface="Times New Roman"/>
                <a:cs typeface="Times New Roman"/>
                <a:sym typeface="Times New Roman"/>
              </a:rPr>
              <a:t>The rest (e.g. 3, 5, 6, 7, 9, 10, 11, …..) are filled with </a:t>
            </a:r>
            <a:r>
              <a:rPr b="1" i="0" lang="en-US" sz="2000" u="none" cap="none" strike="noStrike">
                <a:solidFill>
                  <a:srgbClr val="224F76"/>
                </a:solidFill>
                <a:latin typeface="Times New Roman"/>
                <a:ea typeface="Times New Roman"/>
                <a:cs typeface="Times New Roman"/>
                <a:sym typeface="Times New Roman"/>
              </a:rPr>
              <a:t>‘m’ – Data bits.</a:t>
            </a:r>
            <a:endParaRPr/>
          </a:p>
          <a:p>
            <a:pPr indent="-342900" lvl="0" marL="342900" marR="0" rtl="0" algn="l">
              <a:lnSpc>
                <a:spcPct val="100000"/>
              </a:lnSpc>
              <a:spcBef>
                <a:spcPts val="600"/>
              </a:spcBef>
              <a:spcAft>
                <a:spcPts val="0"/>
              </a:spcAft>
              <a:buClr>
                <a:schemeClr val="accent1"/>
              </a:buClr>
              <a:buSzPts val="2000"/>
              <a:buFont typeface="Noto Sans Symbols"/>
              <a:buChar char="⮚"/>
            </a:pPr>
            <a:r>
              <a:rPr b="0" i="0" lang="en-US" sz="2000" u="none" cap="none" strike="noStrike">
                <a:solidFill>
                  <a:srgbClr val="000000"/>
                </a:solidFill>
                <a:latin typeface="Times New Roman"/>
                <a:ea typeface="Times New Roman"/>
                <a:cs typeface="Times New Roman"/>
                <a:sym typeface="Times New Roman"/>
              </a:rPr>
              <a:t>The pattern is shown for  an (n, m) here (11,7) where </a:t>
            </a:r>
            <a:endParaRPr/>
          </a:p>
          <a:p>
            <a:pPr indent="-250190" lvl="0" marL="250190" marR="0" rtl="0" algn="l">
              <a:lnSpc>
                <a:spcPct val="100000"/>
              </a:lnSpc>
              <a:spcBef>
                <a:spcPts val="600"/>
              </a:spcBef>
              <a:spcAft>
                <a:spcPts val="0"/>
              </a:spcAft>
              <a:buClr>
                <a:schemeClr val="accent1"/>
              </a:buClr>
              <a:buSzPts val="2000"/>
              <a:buFont typeface="Noto Sans Symbols"/>
              <a:buChar char="⮚"/>
            </a:pPr>
            <a:r>
              <a:rPr b="0" i="0" lang="en-US" sz="2000" u="none" cap="none" strike="noStrike">
                <a:solidFill>
                  <a:srgbClr val="000000"/>
                </a:solidFill>
                <a:latin typeface="Times New Roman"/>
                <a:ea typeface="Times New Roman"/>
                <a:cs typeface="Times New Roman"/>
                <a:sym typeface="Times New Roman"/>
              </a:rPr>
              <a:t> 	</a:t>
            </a:r>
            <a:r>
              <a:rPr b="1" i="0" lang="en-US" sz="2000" u="none" cap="none" strike="noStrike">
                <a:solidFill>
                  <a:srgbClr val="C00000"/>
                </a:solidFill>
                <a:latin typeface="Times New Roman"/>
                <a:ea typeface="Times New Roman"/>
                <a:cs typeface="Times New Roman"/>
                <a:sym typeface="Times New Roman"/>
              </a:rPr>
              <a:t>‘m’ = data bits = 7, </a:t>
            </a:r>
            <a:r>
              <a:rPr b="1" i="0" lang="en-US" sz="2000" u="none" cap="none" strike="noStrike">
                <a:solidFill>
                  <a:srgbClr val="3B4658"/>
                </a:solidFill>
                <a:latin typeface="Times New Roman"/>
                <a:ea typeface="Times New Roman"/>
                <a:cs typeface="Times New Roman"/>
                <a:sym typeface="Times New Roman"/>
              </a:rPr>
              <a:t>‘r’ = check bits = 4,  </a:t>
            </a:r>
            <a:r>
              <a:rPr b="1" i="0" lang="en-US" sz="2000" u="none" cap="none" strike="noStrike">
                <a:solidFill>
                  <a:srgbClr val="00B050"/>
                </a:solidFill>
                <a:latin typeface="Times New Roman"/>
                <a:ea typeface="Times New Roman"/>
                <a:cs typeface="Times New Roman"/>
                <a:sym typeface="Times New Roman"/>
              </a:rPr>
              <a:t>‘n’ =  code word = 11</a:t>
            </a:r>
            <a:endParaRPr/>
          </a:p>
          <a:p>
            <a:pPr indent="-342900" lvl="0" marL="342900" marR="0" rtl="0" algn="l">
              <a:lnSpc>
                <a:spcPct val="100000"/>
              </a:lnSpc>
              <a:spcBef>
                <a:spcPts val="600"/>
              </a:spcBef>
              <a:spcAft>
                <a:spcPts val="0"/>
              </a:spcAft>
              <a:buClr>
                <a:schemeClr val="accent1"/>
              </a:buClr>
              <a:buSzPts val="2000"/>
              <a:buFont typeface="Noto Sans Symbols"/>
              <a:buChar char="⮚"/>
            </a:pPr>
            <a:r>
              <a:rPr b="1" i="1" lang="en-US" sz="1800" u="none" cap="none" strike="noStrike">
                <a:solidFill>
                  <a:srgbClr val="FF0000"/>
                </a:solidFill>
                <a:latin typeface="Times New Roman"/>
                <a:ea typeface="Times New Roman"/>
                <a:cs typeface="Times New Roman"/>
                <a:sym typeface="Times New Roman"/>
              </a:rPr>
              <a:t>The value of r must satisfy the following relation</a:t>
            </a:r>
            <a:r>
              <a:rPr b="1" i="0" lang="en-US" sz="2000" u="none" cap="none" strike="noStrike">
                <a:solidFill>
                  <a:srgbClr val="000000"/>
                </a:solidFill>
                <a:latin typeface="Times New Roman"/>
                <a:ea typeface="Times New Roman"/>
                <a:cs typeface="Times New Roman"/>
                <a:sym typeface="Times New Roman"/>
              </a:rPr>
              <a:t>:</a:t>
            </a:r>
            <a:r>
              <a:rPr b="1" i="0" lang="en-US" sz="2000" u="none" cap="none" strike="noStrike">
                <a:solidFill>
                  <a:srgbClr val="3F3F3F"/>
                </a:solidFill>
                <a:latin typeface="Times New Roman"/>
                <a:ea typeface="Times New Roman"/>
                <a:cs typeface="Times New Roman"/>
                <a:sym typeface="Times New Roman"/>
              </a:rPr>
              <a:t> </a:t>
            </a:r>
            <a:r>
              <a:rPr b="1" i="0" lang="en-US" sz="1600" u="none" cap="none" strike="noStrike">
                <a:solidFill>
                  <a:srgbClr val="3F3F3F"/>
                </a:solidFill>
                <a:latin typeface="Times New Roman"/>
                <a:ea typeface="Times New Roman"/>
                <a:cs typeface="Times New Roman"/>
                <a:sym typeface="Times New Roman"/>
              </a:rPr>
              <a:t>2</a:t>
            </a:r>
            <a:r>
              <a:rPr b="1" baseline="30000" i="0" lang="en-US" sz="1600" u="none" cap="none" strike="noStrike">
                <a:solidFill>
                  <a:srgbClr val="3F3F3F"/>
                </a:solidFill>
                <a:latin typeface="Times New Roman"/>
                <a:ea typeface="Times New Roman"/>
                <a:cs typeface="Times New Roman"/>
                <a:sym typeface="Times New Roman"/>
              </a:rPr>
              <a:t>r</a:t>
            </a:r>
            <a:r>
              <a:rPr b="1" i="0" lang="en-US" sz="1600" u="none" cap="none" strike="noStrike">
                <a:solidFill>
                  <a:srgbClr val="3F3F3F"/>
                </a:solidFill>
                <a:latin typeface="Times New Roman"/>
                <a:ea typeface="Times New Roman"/>
                <a:cs typeface="Times New Roman"/>
                <a:sym typeface="Times New Roman"/>
              </a:rPr>
              <a:t> ≥ m+r+1= (2^4&gt;=7+4+1)=16&gt;=12</a:t>
            </a:r>
            <a:endParaRPr b="1" i="0" sz="1600" u="none" cap="none" strike="noStrike">
              <a:solidFill>
                <a:srgbClr val="000000"/>
              </a:solidFill>
              <a:latin typeface="Times New Roman"/>
              <a:ea typeface="Times New Roman"/>
              <a:cs typeface="Times New Roman"/>
              <a:sym typeface="Times New Roman"/>
            </a:endParaRPr>
          </a:p>
        </p:txBody>
      </p:sp>
      <p:pic>
        <p:nvPicPr>
          <p:cNvPr id="562" name="Google Shape;562;p31"/>
          <p:cNvPicPr preferRelativeResize="0"/>
          <p:nvPr/>
        </p:nvPicPr>
        <p:blipFill rotWithShape="1">
          <a:blip r:embed="rId3">
            <a:alphaModFix/>
          </a:blip>
          <a:srcRect b="0" l="0" r="0" t="0"/>
          <a:stretch/>
        </p:blipFill>
        <p:spPr>
          <a:xfrm>
            <a:off x="1928077" y="3354236"/>
            <a:ext cx="4931596" cy="1274914"/>
          </a:xfrm>
          <a:prstGeom prst="rect">
            <a:avLst/>
          </a:prstGeom>
          <a:noFill/>
          <a:ln>
            <a:noFill/>
          </a:ln>
        </p:spPr>
      </p:pic>
      <p:sp>
        <p:nvSpPr>
          <p:cNvPr id="563" name="Google Shape;563;p31"/>
          <p:cNvSpPr/>
          <p:nvPr/>
        </p:nvSpPr>
        <p:spPr>
          <a:xfrm>
            <a:off x="41077" y="36119"/>
            <a:ext cx="490538" cy="589736"/>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3300"/>
              <a:buFont typeface="Arial"/>
              <a:buNone/>
            </a:pPr>
            <a:r>
              <a:t/>
            </a:r>
            <a:endParaRPr b="0" i="0" sz="3300" u="none" cap="none" strike="noStrike">
              <a:solidFill>
                <a:schemeClr val="dk1"/>
              </a:solidFill>
              <a:latin typeface="Times New Roman"/>
              <a:ea typeface="Times New Roman"/>
              <a:cs typeface="Times New Roman"/>
              <a:sym typeface="Times New Roman"/>
            </a:endParaRPr>
          </a:p>
        </p:txBody>
      </p:sp>
      <p:cxnSp>
        <p:nvCxnSpPr>
          <p:cNvPr id="564" name="Google Shape;564;p31"/>
          <p:cNvCxnSpPr/>
          <p:nvPr/>
        </p:nvCxnSpPr>
        <p:spPr>
          <a:xfrm flipH="1" rot="10800000">
            <a:off x="-7737" y="611782"/>
            <a:ext cx="9144000" cy="20782"/>
          </a:xfrm>
          <a:prstGeom prst="straightConnector1">
            <a:avLst/>
          </a:prstGeom>
          <a:noFill/>
          <a:ln cap="flat" cmpd="sng" w="9525">
            <a:solidFill>
              <a:srgbClr val="00B050"/>
            </a:solidFill>
            <a:prstDash val="solid"/>
            <a:round/>
            <a:headEnd len="sm" w="sm" type="none"/>
            <a:tailEnd len="sm" w="sm" type="none"/>
          </a:ln>
        </p:spPr>
      </p:cxnSp>
      <p:sp>
        <p:nvSpPr>
          <p:cNvPr id="565" name="Google Shape;565;p31"/>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Times New Roman"/>
              <a:ea typeface="Times New Roman"/>
              <a:cs typeface="Times New Roman"/>
              <a:sym typeface="Times New Roman"/>
            </a:endParaRPr>
          </a:p>
        </p:txBody>
      </p:sp>
      <p:cxnSp>
        <p:nvCxnSpPr>
          <p:cNvPr id="566" name="Google Shape;566;p31"/>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567" name="Google Shape;567;p31"/>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6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61">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61">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61">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61">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61">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61">
                                            <p:txEl>
                                              <p:pRg end="5" st="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3" name="Shape 573"/>
        <p:cNvGrpSpPr/>
        <p:nvPr/>
      </p:nvGrpSpPr>
      <p:grpSpPr>
        <a:xfrm>
          <a:off x="0" y="0"/>
          <a:ext cx="0" cy="0"/>
          <a:chOff x="0" y="0"/>
          <a:chExt cx="0" cy="0"/>
        </a:xfrm>
      </p:grpSpPr>
      <p:sp>
        <p:nvSpPr>
          <p:cNvPr id="574" name="Google Shape;574;p32"/>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9/19/2022</a:t>
            </a:r>
            <a:endParaRPr b="1" sz="800">
              <a:solidFill>
                <a:schemeClr val="dk1"/>
              </a:solidFill>
              <a:latin typeface="Times New Roman"/>
              <a:ea typeface="Times New Roman"/>
              <a:cs typeface="Times New Roman"/>
              <a:sym typeface="Times New Roman"/>
            </a:endParaRPr>
          </a:p>
        </p:txBody>
      </p:sp>
      <p:sp>
        <p:nvSpPr>
          <p:cNvPr id="575" name="Google Shape;575;p32"/>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SY BTech         Computer Networks     Module 2    Sem 3     2022-23</a:t>
            </a:r>
            <a:endParaRPr b="1" sz="800">
              <a:solidFill>
                <a:schemeClr val="dk1"/>
              </a:solidFill>
              <a:latin typeface="Times New Roman"/>
              <a:ea typeface="Times New Roman"/>
              <a:cs typeface="Times New Roman"/>
              <a:sym typeface="Times New Roman"/>
            </a:endParaRPr>
          </a:p>
        </p:txBody>
      </p:sp>
      <p:sp>
        <p:nvSpPr>
          <p:cNvPr id="576" name="Google Shape;576;p32"/>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US" sz="900">
                <a:solidFill>
                  <a:schemeClr val="dk1"/>
                </a:solidFill>
                <a:latin typeface="Times New Roman"/>
                <a:ea typeface="Times New Roman"/>
                <a:cs typeface="Times New Roman"/>
                <a:sym typeface="Times New Roman"/>
              </a:rPr>
              <a:t>‹#›</a:t>
            </a:fld>
            <a:endParaRPr sz="900">
              <a:solidFill>
                <a:schemeClr val="dk1"/>
              </a:solidFill>
              <a:latin typeface="Times New Roman"/>
              <a:ea typeface="Times New Roman"/>
              <a:cs typeface="Times New Roman"/>
              <a:sym typeface="Times New Roman"/>
            </a:endParaRPr>
          </a:p>
        </p:txBody>
      </p:sp>
      <p:sp>
        <p:nvSpPr>
          <p:cNvPr id="577" name="Google Shape;577;p32"/>
          <p:cNvSpPr txBox="1"/>
          <p:nvPr>
            <p:ph idx="4294967295" type="title"/>
          </p:nvPr>
        </p:nvSpPr>
        <p:spPr>
          <a:xfrm>
            <a:off x="1296988" y="107950"/>
            <a:ext cx="7847012" cy="4699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Clr>
                <a:srgbClr val="002060"/>
              </a:buClr>
              <a:buSzPts val="3200"/>
              <a:buFont typeface="Calibri"/>
              <a:buNone/>
            </a:pPr>
            <a:r>
              <a:rPr b="1" lang="en-US" sz="3200">
                <a:solidFill>
                  <a:srgbClr val="002060"/>
                </a:solidFill>
                <a:latin typeface="Times New Roman"/>
                <a:ea typeface="Times New Roman"/>
                <a:cs typeface="Times New Roman"/>
                <a:sym typeface="Times New Roman"/>
              </a:rPr>
              <a:t>Hamming Code</a:t>
            </a:r>
            <a:endParaRPr>
              <a:latin typeface="Times New Roman"/>
              <a:ea typeface="Times New Roman"/>
              <a:cs typeface="Times New Roman"/>
              <a:sym typeface="Times New Roman"/>
            </a:endParaRPr>
          </a:p>
        </p:txBody>
      </p:sp>
      <p:pic>
        <p:nvPicPr>
          <p:cNvPr id="578" name="Google Shape;578;p32"/>
          <p:cNvPicPr preferRelativeResize="0"/>
          <p:nvPr/>
        </p:nvPicPr>
        <p:blipFill rotWithShape="1">
          <a:blip r:embed="rId3">
            <a:alphaModFix/>
          </a:blip>
          <a:srcRect b="0" l="0" r="0" t="0"/>
          <a:stretch/>
        </p:blipFill>
        <p:spPr>
          <a:xfrm>
            <a:off x="639959" y="950564"/>
            <a:ext cx="7923914" cy="3234582"/>
          </a:xfrm>
          <a:prstGeom prst="rect">
            <a:avLst/>
          </a:prstGeom>
          <a:noFill/>
          <a:ln>
            <a:noFill/>
          </a:ln>
        </p:spPr>
      </p:pic>
      <p:sp>
        <p:nvSpPr>
          <p:cNvPr id="579" name="Google Shape;579;p32"/>
          <p:cNvSpPr/>
          <p:nvPr/>
        </p:nvSpPr>
        <p:spPr>
          <a:xfrm>
            <a:off x="41077" y="36119"/>
            <a:ext cx="490538" cy="589736"/>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3300"/>
              <a:buFont typeface="Arial"/>
              <a:buNone/>
            </a:pPr>
            <a:r>
              <a:t/>
            </a:r>
            <a:endParaRPr b="0" i="0" sz="3300" u="none" cap="none" strike="noStrike">
              <a:solidFill>
                <a:schemeClr val="dk1"/>
              </a:solidFill>
              <a:latin typeface="Times New Roman"/>
              <a:ea typeface="Times New Roman"/>
              <a:cs typeface="Times New Roman"/>
              <a:sym typeface="Times New Roman"/>
            </a:endParaRPr>
          </a:p>
        </p:txBody>
      </p:sp>
      <p:cxnSp>
        <p:nvCxnSpPr>
          <p:cNvPr id="580" name="Google Shape;580;p32"/>
          <p:cNvCxnSpPr/>
          <p:nvPr/>
        </p:nvCxnSpPr>
        <p:spPr>
          <a:xfrm flipH="1" rot="10800000">
            <a:off x="-7737" y="611782"/>
            <a:ext cx="9144000" cy="20782"/>
          </a:xfrm>
          <a:prstGeom prst="straightConnector1">
            <a:avLst/>
          </a:prstGeom>
          <a:noFill/>
          <a:ln cap="flat" cmpd="sng" w="9525">
            <a:solidFill>
              <a:srgbClr val="00B050"/>
            </a:solidFill>
            <a:prstDash val="solid"/>
            <a:round/>
            <a:headEnd len="sm" w="sm" type="none"/>
            <a:tailEnd len="sm" w="sm" type="none"/>
          </a:ln>
        </p:spPr>
      </p:cxnSp>
      <p:sp>
        <p:nvSpPr>
          <p:cNvPr id="581" name="Google Shape;581;p32"/>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Times New Roman"/>
              <a:ea typeface="Times New Roman"/>
              <a:cs typeface="Times New Roman"/>
              <a:sym typeface="Times New Roman"/>
            </a:endParaRPr>
          </a:p>
        </p:txBody>
      </p:sp>
      <p:cxnSp>
        <p:nvCxnSpPr>
          <p:cNvPr id="582" name="Google Shape;582;p32"/>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583" name="Google Shape;583;p32"/>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sp>
        <p:nvSpPr>
          <p:cNvPr id="584" name="Google Shape;584;p32"/>
          <p:cNvSpPr/>
          <p:nvPr/>
        </p:nvSpPr>
        <p:spPr>
          <a:xfrm>
            <a:off x="860613" y="815790"/>
            <a:ext cx="3741303" cy="738664"/>
          </a:xfrm>
          <a:prstGeom prst="rect">
            <a:avLst/>
          </a:prstGeom>
          <a:noFill/>
          <a:ln>
            <a:noFill/>
          </a:ln>
        </p:spPr>
        <p:txBody>
          <a:bodyPr anchorCtr="0" anchor="t" bIns="45700" lIns="91425" spcFirstLastPara="1" rIns="91425" wrap="square" tIns="45700">
            <a:spAutoFit/>
          </a:bodyPr>
          <a:lstStyle/>
          <a:p>
            <a:pPr indent="-127000" lvl="0" marL="342900" marR="0" rtl="0" algn="l">
              <a:lnSpc>
                <a:spcPct val="100000"/>
              </a:lnSpc>
              <a:spcBef>
                <a:spcPts val="0"/>
              </a:spcBef>
              <a:spcAft>
                <a:spcPts val="0"/>
              </a:spcAft>
              <a:buClr>
                <a:schemeClr val="accent1"/>
              </a:buClr>
              <a:buSzPts val="2000"/>
              <a:buFont typeface="Noto Sans Symbols"/>
              <a:buChar char="⮚"/>
            </a:pPr>
            <a:r>
              <a:rPr b="1" i="0" lang="en-US" sz="1400" u="none" cap="none" strike="noStrike">
                <a:solidFill>
                  <a:srgbClr val="00B050"/>
                </a:solidFill>
                <a:latin typeface="Times New Roman"/>
                <a:ea typeface="Times New Roman"/>
                <a:cs typeface="Times New Roman"/>
                <a:sym typeface="Times New Roman"/>
              </a:rPr>
              <a:t>R1 = D3, D5, D7, D9, D11    =&gt; (</a:t>
            </a:r>
            <a:r>
              <a:rPr b="1" i="0" lang="en-US" sz="1400" u="none" cap="none" strike="noStrike">
                <a:solidFill>
                  <a:srgbClr val="C00000"/>
                </a:solidFill>
                <a:latin typeface="Times New Roman"/>
                <a:ea typeface="Times New Roman"/>
                <a:cs typeface="Times New Roman"/>
                <a:sym typeface="Times New Roman"/>
              </a:rPr>
              <a:t>Consecutive or </a:t>
            </a:r>
            <a:r>
              <a:rPr b="1" i="0" lang="en-US" sz="1400" u="none" cap="none" strike="noStrike">
                <a:solidFill>
                  <a:srgbClr val="00B050"/>
                </a:solidFill>
                <a:latin typeface="Times New Roman"/>
                <a:ea typeface="Times New Roman"/>
                <a:cs typeface="Times New Roman"/>
                <a:sym typeface="Times New Roman"/>
              </a:rPr>
              <a:t>Alternate 1 Bit including r1 itself).</a:t>
            </a:r>
            <a:endParaRPr/>
          </a:p>
        </p:txBody>
      </p:sp>
      <p:sp>
        <p:nvSpPr>
          <p:cNvPr id="585" name="Google Shape;585;p32"/>
          <p:cNvSpPr/>
          <p:nvPr/>
        </p:nvSpPr>
        <p:spPr>
          <a:xfrm>
            <a:off x="463154" y="2708362"/>
            <a:ext cx="3735585" cy="674031"/>
          </a:xfrm>
          <a:prstGeom prst="rect">
            <a:avLst/>
          </a:prstGeom>
          <a:noFill/>
          <a:ln>
            <a:noFill/>
          </a:ln>
        </p:spPr>
        <p:txBody>
          <a:bodyPr anchorCtr="0" anchor="t" bIns="45700" lIns="91425" spcFirstLastPara="1" rIns="91425" wrap="square" tIns="45700">
            <a:spAutoFit/>
          </a:bodyPr>
          <a:lstStyle/>
          <a:p>
            <a:pPr indent="-342900" lvl="0" marL="342900" marR="0" rtl="0" algn="l">
              <a:lnSpc>
                <a:spcPct val="90000"/>
              </a:lnSpc>
              <a:spcBef>
                <a:spcPts val="0"/>
              </a:spcBef>
              <a:spcAft>
                <a:spcPts val="0"/>
              </a:spcAft>
              <a:buClr>
                <a:schemeClr val="accent1"/>
              </a:buClr>
              <a:buSzPts val="2000"/>
              <a:buFont typeface="Noto Sans Symbols"/>
              <a:buChar char="⮚"/>
            </a:pPr>
            <a:r>
              <a:rPr b="1" i="0" lang="en-US" sz="1400" u="none" cap="none" strike="noStrike">
                <a:solidFill>
                  <a:srgbClr val="C00000"/>
                </a:solidFill>
                <a:latin typeface="Times New Roman"/>
                <a:ea typeface="Times New Roman"/>
                <a:cs typeface="Times New Roman"/>
                <a:sym typeface="Times New Roman"/>
              </a:rPr>
              <a:t>R2 = D3, D6, D7, D10, D11  =&gt; (Consecutive  or Alternate 2 Bit including r2 itself).</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1" name="Shape 591"/>
        <p:cNvGrpSpPr/>
        <p:nvPr/>
      </p:nvGrpSpPr>
      <p:grpSpPr>
        <a:xfrm>
          <a:off x="0" y="0"/>
          <a:ext cx="0" cy="0"/>
          <a:chOff x="0" y="0"/>
          <a:chExt cx="0" cy="0"/>
        </a:xfrm>
      </p:grpSpPr>
      <p:sp>
        <p:nvSpPr>
          <p:cNvPr id="592" name="Google Shape;592;p33"/>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9/19/2022</a:t>
            </a:r>
            <a:endParaRPr b="1" sz="800">
              <a:solidFill>
                <a:schemeClr val="dk1"/>
              </a:solidFill>
              <a:latin typeface="Times New Roman"/>
              <a:ea typeface="Times New Roman"/>
              <a:cs typeface="Times New Roman"/>
              <a:sym typeface="Times New Roman"/>
            </a:endParaRPr>
          </a:p>
        </p:txBody>
      </p:sp>
      <p:sp>
        <p:nvSpPr>
          <p:cNvPr id="593" name="Google Shape;593;p33"/>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SY BTech         Computer Networks     Module 2    Sem 3     2022-23</a:t>
            </a:r>
            <a:endParaRPr b="1" sz="800">
              <a:solidFill>
                <a:schemeClr val="dk1"/>
              </a:solidFill>
              <a:latin typeface="Times New Roman"/>
              <a:ea typeface="Times New Roman"/>
              <a:cs typeface="Times New Roman"/>
              <a:sym typeface="Times New Roman"/>
            </a:endParaRPr>
          </a:p>
        </p:txBody>
      </p:sp>
      <p:sp>
        <p:nvSpPr>
          <p:cNvPr id="594" name="Google Shape;594;p33"/>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US" sz="900">
                <a:solidFill>
                  <a:schemeClr val="dk1"/>
                </a:solidFill>
                <a:latin typeface="Times New Roman"/>
                <a:ea typeface="Times New Roman"/>
                <a:cs typeface="Times New Roman"/>
                <a:sym typeface="Times New Roman"/>
              </a:rPr>
              <a:t>‹#›</a:t>
            </a:fld>
            <a:endParaRPr sz="900">
              <a:solidFill>
                <a:schemeClr val="dk1"/>
              </a:solidFill>
              <a:latin typeface="Times New Roman"/>
              <a:ea typeface="Times New Roman"/>
              <a:cs typeface="Times New Roman"/>
              <a:sym typeface="Times New Roman"/>
            </a:endParaRPr>
          </a:p>
        </p:txBody>
      </p:sp>
      <p:sp>
        <p:nvSpPr>
          <p:cNvPr id="595" name="Google Shape;595;p33"/>
          <p:cNvSpPr txBox="1"/>
          <p:nvPr>
            <p:ph idx="4294967295" type="title"/>
          </p:nvPr>
        </p:nvSpPr>
        <p:spPr>
          <a:xfrm>
            <a:off x="1296988" y="68263"/>
            <a:ext cx="7847012" cy="4699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Clr>
                <a:srgbClr val="002060"/>
              </a:buClr>
              <a:buSzPts val="3200"/>
              <a:buFont typeface="Calibri"/>
              <a:buNone/>
            </a:pPr>
            <a:r>
              <a:rPr b="1" lang="en-US" sz="3200">
                <a:solidFill>
                  <a:srgbClr val="002060"/>
                </a:solidFill>
                <a:latin typeface="Times New Roman"/>
                <a:ea typeface="Times New Roman"/>
                <a:cs typeface="Times New Roman"/>
                <a:sym typeface="Times New Roman"/>
              </a:rPr>
              <a:t>Hamming Code</a:t>
            </a:r>
            <a:endParaRPr>
              <a:latin typeface="Times New Roman"/>
              <a:ea typeface="Times New Roman"/>
              <a:cs typeface="Times New Roman"/>
              <a:sym typeface="Times New Roman"/>
            </a:endParaRPr>
          </a:p>
        </p:txBody>
      </p:sp>
      <p:pic>
        <p:nvPicPr>
          <p:cNvPr id="596" name="Google Shape;596;p33"/>
          <p:cNvPicPr preferRelativeResize="0"/>
          <p:nvPr/>
        </p:nvPicPr>
        <p:blipFill rotWithShape="1">
          <a:blip r:embed="rId3">
            <a:alphaModFix/>
          </a:blip>
          <a:srcRect b="0" l="0" r="0" t="0"/>
          <a:stretch/>
        </p:blipFill>
        <p:spPr>
          <a:xfrm>
            <a:off x="822960" y="779196"/>
            <a:ext cx="7254088" cy="3370521"/>
          </a:xfrm>
          <a:prstGeom prst="rect">
            <a:avLst/>
          </a:prstGeom>
          <a:noFill/>
          <a:ln>
            <a:noFill/>
          </a:ln>
        </p:spPr>
      </p:pic>
      <p:sp>
        <p:nvSpPr>
          <p:cNvPr id="597" name="Google Shape;597;p33"/>
          <p:cNvSpPr/>
          <p:nvPr/>
        </p:nvSpPr>
        <p:spPr>
          <a:xfrm>
            <a:off x="41077" y="36119"/>
            <a:ext cx="490538" cy="589736"/>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3300"/>
              <a:buFont typeface="Arial"/>
              <a:buNone/>
            </a:pPr>
            <a:r>
              <a:t/>
            </a:r>
            <a:endParaRPr b="0" i="0" sz="3300" u="none" cap="none" strike="noStrike">
              <a:solidFill>
                <a:schemeClr val="dk1"/>
              </a:solidFill>
              <a:latin typeface="Times New Roman"/>
              <a:ea typeface="Times New Roman"/>
              <a:cs typeface="Times New Roman"/>
              <a:sym typeface="Times New Roman"/>
            </a:endParaRPr>
          </a:p>
        </p:txBody>
      </p:sp>
      <p:cxnSp>
        <p:nvCxnSpPr>
          <p:cNvPr id="598" name="Google Shape;598;p33"/>
          <p:cNvCxnSpPr/>
          <p:nvPr/>
        </p:nvCxnSpPr>
        <p:spPr>
          <a:xfrm flipH="1" rot="10800000">
            <a:off x="-7737" y="611782"/>
            <a:ext cx="9144000" cy="20782"/>
          </a:xfrm>
          <a:prstGeom prst="straightConnector1">
            <a:avLst/>
          </a:prstGeom>
          <a:noFill/>
          <a:ln cap="flat" cmpd="sng" w="9525">
            <a:solidFill>
              <a:srgbClr val="00B050"/>
            </a:solidFill>
            <a:prstDash val="solid"/>
            <a:round/>
            <a:headEnd len="sm" w="sm" type="none"/>
            <a:tailEnd len="sm" w="sm" type="none"/>
          </a:ln>
        </p:spPr>
      </p:cxnSp>
      <p:sp>
        <p:nvSpPr>
          <p:cNvPr id="599" name="Google Shape;599;p33"/>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Times New Roman"/>
              <a:ea typeface="Times New Roman"/>
              <a:cs typeface="Times New Roman"/>
              <a:sym typeface="Times New Roman"/>
            </a:endParaRPr>
          </a:p>
        </p:txBody>
      </p:sp>
      <p:cxnSp>
        <p:nvCxnSpPr>
          <p:cNvPr id="600" name="Google Shape;600;p33"/>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601" name="Google Shape;601;p33"/>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sp>
        <p:nvSpPr>
          <p:cNvPr id="602" name="Google Shape;602;p33"/>
          <p:cNvSpPr/>
          <p:nvPr/>
        </p:nvSpPr>
        <p:spPr>
          <a:xfrm>
            <a:off x="708420" y="779196"/>
            <a:ext cx="3194986" cy="674031"/>
          </a:xfrm>
          <a:prstGeom prst="rect">
            <a:avLst/>
          </a:prstGeom>
          <a:noFill/>
          <a:ln>
            <a:noFill/>
          </a:ln>
        </p:spPr>
        <p:txBody>
          <a:bodyPr anchorCtr="0" anchor="t" bIns="45700" lIns="91425" spcFirstLastPara="1" rIns="91425" wrap="square" tIns="45700">
            <a:spAutoFit/>
          </a:bodyPr>
          <a:lstStyle/>
          <a:p>
            <a:pPr indent="-342900" lvl="0" marL="342900" marR="0" rtl="0" algn="l">
              <a:lnSpc>
                <a:spcPct val="90000"/>
              </a:lnSpc>
              <a:spcBef>
                <a:spcPts val="0"/>
              </a:spcBef>
              <a:spcAft>
                <a:spcPts val="0"/>
              </a:spcAft>
              <a:buClr>
                <a:schemeClr val="accent1"/>
              </a:buClr>
              <a:buSzPts val="2000"/>
              <a:buFont typeface="Noto Sans Symbols"/>
              <a:buChar char="⮚"/>
            </a:pPr>
            <a:r>
              <a:rPr b="1" i="0" lang="en-US" sz="1400" u="none" cap="none" strike="noStrike">
                <a:solidFill>
                  <a:srgbClr val="C00000"/>
                </a:solidFill>
                <a:latin typeface="Times New Roman"/>
                <a:ea typeface="Times New Roman"/>
                <a:cs typeface="Times New Roman"/>
                <a:sym typeface="Times New Roman"/>
              </a:rPr>
              <a:t>R4 = D5, D6, D7                    =&gt; (Consecutive or Alternate 4 Bit including r4 itself).</a:t>
            </a:r>
            <a:endParaRPr/>
          </a:p>
        </p:txBody>
      </p:sp>
      <p:sp>
        <p:nvSpPr>
          <p:cNvPr id="603" name="Google Shape;603;p33"/>
          <p:cNvSpPr/>
          <p:nvPr/>
        </p:nvSpPr>
        <p:spPr>
          <a:xfrm>
            <a:off x="822960" y="2567855"/>
            <a:ext cx="3080446" cy="95410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400" u="none" cap="none" strike="noStrike">
                <a:solidFill>
                  <a:srgbClr val="002060"/>
                </a:solidFill>
                <a:latin typeface="Times New Roman"/>
                <a:ea typeface="Times New Roman"/>
                <a:cs typeface="Times New Roman"/>
                <a:sym typeface="Times New Roman"/>
              </a:rPr>
              <a:t>R8 = D9, D10, D11               =&gt; (</a:t>
            </a:r>
            <a:r>
              <a:rPr b="1" i="0" lang="en-US" sz="1400" u="none" cap="none" strike="noStrike">
                <a:solidFill>
                  <a:srgbClr val="C00000"/>
                </a:solidFill>
                <a:latin typeface="Times New Roman"/>
                <a:ea typeface="Times New Roman"/>
                <a:cs typeface="Times New Roman"/>
                <a:sym typeface="Times New Roman"/>
              </a:rPr>
              <a:t>Consecutive or </a:t>
            </a:r>
            <a:r>
              <a:rPr b="1" i="0" lang="en-US" sz="1400" u="none" cap="none" strike="noStrike">
                <a:solidFill>
                  <a:srgbClr val="002060"/>
                </a:solidFill>
                <a:latin typeface="Times New Roman"/>
                <a:ea typeface="Times New Roman"/>
                <a:cs typeface="Times New Roman"/>
                <a:sym typeface="Times New Roman"/>
              </a:rPr>
              <a:t>Alternate 8 Bit including r8 itself).</a:t>
            </a:r>
            <a:endParaRPr/>
          </a:p>
          <a:p>
            <a:pPr indent="0" lvl="0" marL="0" marR="0" rtl="0" algn="l">
              <a:lnSpc>
                <a:spcPct val="100000"/>
              </a:lnSpc>
              <a:spcBef>
                <a:spcPts val="0"/>
              </a:spcBef>
              <a:spcAft>
                <a:spcPts val="0"/>
              </a:spcAft>
              <a:buNone/>
            </a:pPr>
            <a:r>
              <a:t/>
            </a:r>
            <a:endParaRPr b="0" i="0" sz="1400" u="none" cap="none" strike="noStrike">
              <a:solidFill>
                <a:srgbClr val="002060"/>
              </a:solidFill>
              <a:latin typeface="Arial"/>
              <a:ea typeface="Arial"/>
              <a:cs typeface="Arial"/>
              <a:sym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9" name="Shape 609"/>
        <p:cNvGrpSpPr/>
        <p:nvPr/>
      </p:nvGrpSpPr>
      <p:grpSpPr>
        <a:xfrm>
          <a:off x="0" y="0"/>
          <a:ext cx="0" cy="0"/>
          <a:chOff x="0" y="0"/>
          <a:chExt cx="0" cy="0"/>
        </a:xfrm>
      </p:grpSpPr>
      <p:sp>
        <p:nvSpPr>
          <p:cNvPr id="610" name="Google Shape;610;p34"/>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9/19/2022</a:t>
            </a:r>
            <a:endParaRPr b="1" sz="800">
              <a:solidFill>
                <a:schemeClr val="dk1"/>
              </a:solidFill>
              <a:latin typeface="Times New Roman"/>
              <a:ea typeface="Times New Roman"/>
              <a:cs typeface="Times New Roman"/>
              <a:sym typeface="Times New Roman"/>
            </a:endParaRPr>
          </a:p>
        </p:txBody>
      </p:sp>
      <p:sp>
        <p:nvSpPr>
          <p:cNvPr id="611" name="Google Shape;611;p34"/>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SY BTech         Computer Networks     Module 2    Sem 3     2022-23</a:t>
            </a:r>
            <a:endParaRPr b="1" sz="800">
              <a:solidFill>
                <a:schemeClr val="dk1"/>
              </a:solidFill>
              <a:latin typeface="Times New Roman"/>
              <a:ea typeface="Times New Roman"/>
              <a:cs typeface="Times New Roman"/>
              <a:sym typeface="Times New Roman"/>
            </a:endParaRPr>
          </a:p>
        </p:txBody>
      </p:sp>
      <p:sp>
        <p:nvSpPr>
          <p:cNvPr id="612" name="Google Shape;612;p34"/>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US" sz="900">
                <a:solidFill>
                  <a:schemeClr val="dk1"/>
                </a:solidFill>
                <a:latin typeface="Times New Roman"/>
                <a:ea typeface="Times New Roman"/>
                <a:cs typeface="Times New Roman"/>
                <a:sym typeface="Times New Roman"/>
              </a:rPr>
              <a:t>‹#›</a:t>
            </a:fld>
            <a:endParaRPr sz="900">
              <a:solidFill>
                <a:schemeClr val="dk1"/>
              </a:solidFill>
              <a:latin typeface="Times New Roman"/>
              <a:ea typeface="Times New Roman"/>
              <a:cs typeface="Times New Roman"/>
              <a:sym typeface="Times New Roman"/>
            </a:endParaRPr>
          </a:p>
        </p:txBody>
      </p:sp>
      <p:sp>
        <p:nvSpPr>
          <p:cNvPr id="613" name="Google Shape;613;p34"/>
          <p:cNvSpPr txBox="1"/>
          <p:nvPr>
            <p:ph idx="4294967295" type="title"/>
          </p:nvPr>
        </p:nvSpPr>
        <p:spPr>
          <a:xfrm>
            <a:off x="1296988" y="96838"/>
            <a:ext cx="7847012" cy="4699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Clr>
                <a:srgbClr val="002060"/>
              </a:buClr>
              <a:buSzPts val="3200"/>
              <a:buFont typeface="Calibri"/>
              <a:buNone/>
            </a:pPr>
            <a:r>
              <a:rPr b="1" lang="en-US" sz="3200">
                <a:solidFill>
                  <a:srgbClr val="002060"/>
                </a:solidFill>
                <a:latin typeface="Times New Roman"/>
                <a:ea typeface="Times New Roman"/>
                <a:cs typeface="Times New Roman"/>
                <a:sym typeface="Times New Roman"/>
              </a:rPr>
              <a:t>Hamming Code</a:t>
            </a:r>
            <a:endParaRPr>
              <a:latin typeface="Times New Roman"/>
              <a:ea typeface="Times New Roman"/>
              <a:cs typeface="Times New Roman"/>
              <a:sym typeface="Times New Roman"/>
            </a:endParaRPr>
          </a:p>
        </p:txBody>
      </p:sp>
      <p:sp>
        <p:nvSpPr>
          <p:cNvPr id="614" name="Google Shape;614;p34"/>
          <p:cNvSpPr/>
          <p:nvPr/>
        </p:nvSpPr>
        <p:spPr>
          <a:xfrm>
            <a:off x="822960" y="858817"/>
            <a:ext cx="8114563" cy="2652008"/>
          </a:xfrm>
          <a:prstGeom prst="rect">
            <a:avLst/>
          </a:prstGeom>
          <a:noFill/>
          <a:ln>
            <a:noFill/>
          </a:ln>
        </p:spPr>
        <p:txBody>
          <a:bodyPr anchorCtr="0" anchor="t" bIns="45700" lIns="91425" spcFirstLastPara="1" rIns="91425" wrap="square" tIns="45700">
            <a:spAutoFit/>
          </a:bodyPr>
          <a:lstStyle/>
          <a:p>
            <a:pPr indent="-342900" lvl="0" marL="342900" marR="0" rtl="0" algn="l">
              <a:lnSpc>
                <a:spcPct val="90000"/>
              </a:lnSpc>
              <a:spcBef>
                <a:spcPts val="0"/>
              </a:spcBef>
              <a:spcAft>
                <a:spcPts val="0"/>
              </a:spcAft>
              <a:buClr>
                <a:schemeClr val="accent1"/>
              </a:buClr>
              <a:buSzPts val="2000"/>
              <a:buFont typeface="Noto Sans Symbols"/>
              <a:buChar char="⮚"/>
            </a:pPr>
            <a:r>
              <a:rPr b="1" i="0" lang="en-US" sz="2000" u="none" cap="none" strike="noStrike">
                <a:solidFill>
                  <a:schemeClr val="dk1"/>
                </a:solidFill>
                <a:latin typeface="Times New Roman"/>
                <a:ea typeface="Times New Roman"/>
                <a:cs typeface="Times New Roman"/>
                <a:sym typeface="Times New Roman"/>
              </a:rPr>
              <a:t>That is </a:t>
            </a:r>
            <a:endParaRPr b="1" i="0" sz="2000" u="none" cap="none" strike="noStrike">
              <a:solidFill>
                <a:srgbClr val="000000"/>
              </a:solidFill>
              <a:latin typeface="Times New Roman"/>
              <a:ea typeface="Times New Roman"/>
              <a:cs typeface="Times New Roman"/>
              <a:sym typeface="Times New Roman"/>
            </a:endParaRPr>
          </a:p>
          <a:p>
            <a:pPr indent="-342900" lvl="0" marL="342900" marR="0" rtl="0" algn="l">
              <a:lnSpc>
                <a:spcPct val="90000"/>
              </a:lnSpc>
              <a:spcBef>
                <a:spcPts val="1400"/>
              </a:spcBef>
              <a:spcAft>
                <a:spcPts val="0"/>
              </a:spcAft>
              <a:buClr>
                <a:schemeClr val="accent1"/>
              </a:buClr>
              <a:buSzPts val="2000"/>
              <a:buFont typeface="Noto Sans Symbols"/>
              <a:buChar char="⮚"/>
            </a:pPr>
            <a:r>
              <a:rPr b="1" i="0" lang="en-US" sz="2000" u="none" cap="none" strike="noStrike">
                <a:solidFill>
                  <a:schemeClr val="dk1"/>
                </a:solidFill>
                <a:latin typeface="Times New Roman"/>
                <a:ea typeface="Times New Roman"/>
                <a:cs typeface="Times New Roman"/>
                <a:sym typeface="Times New Roman"/>
              </a:rPr>
              <a:t>R1 = D3, D5, D7, D9, D11    =&gt; (Alternate 1 Bit including r1 itself).</a:t>
            </a:r>
            <a:endParaRPr b="1" i="0" sz="2000" u="none" cap="none" strike="noStrike">
              <a:solidFill>
                <a:srgbClr val="000000"/>
              </a:solidFill>
              <a:latin typeface="Times New Roman"/>
              <a:ea typeface="Times New Roman"/>
              <a:cs typeface="Times New Roman"/>
              <a:sym typeface="Times New Roman"/>
            </a:endParaRPr>
          </a:p>
          <a:p>
            <a:pPr indent="-342900" lvl="0" marL="342900" marR="0" rtl="0" algn="l">
              <a:lnSpc>
                <a:spcPct val="90000"/>
              </a:lnSpc>
              <a:spcBef>
                <a:spcPts val="1400"/>
              </a:spcBef>
              <a:spcAft>
                <a:spcPts val="0"/>
              </a:spcAft>
              <a:buClr>
                <a:schemeClr val="accent1"/>
              </a:buClr>
              <a:buSzPts val="2000"/>
              <a:buFont typeface="Noto Sans Symbols"/>
              <a:buChar char="⮚"/>
            </a:pPr>
            <a:r>
              <a:rPr b="1" i="0" lang="en-US" sz="2000" u="none" cap="none" strike="noStrike">
                <a:solidFill>
                  <a:schemeClr val="dk1"/>
                </a:solidFill>
                <a:latin typeface="Times New Roman"/>
                <a:ea typeface="Times New Roman"/>
                <a:cs typeface="Times New Roman"/>
                <a:sym typeface="Times New Roman"/>
              </a:rPr>
              <a:t>R2 = D3, D6, D7, D10, D11  =&gt; (Alternate 2 Bit including r2 itself).</a:t>
            </a:r>
            <a:endParaRPr b="1" i="0" sz="2000" u="none" cap="none" strike="noStrike">
              <a:solidFill>
                <a:srgbClr val="000000"/>
              </a:solidFill>
              <a:latin typeface="Times New Roman"/>
              <a:ea typeface="Times New Roman"/>
              <a:cs typeface="Times New Roman"/>
              <a:sym typeface="Times New Roman"/>
            </a:endParaRPr>
          </a:p>
          <a:p>
            <a:pPr indent="-342900" lvl="0" marL="342900" marR="0" rtl="0" algn="l">
              <a:lnSpc>
                <a:spcPct val="90000"/>
              </a:lnSpc>
              <a:spcBef>
                <a:spcPts val="1400"/>
              </a:spcBef>
              <a:spcAft>
                <a:spcPts val="0"/>
              </a:spcAft>
              <a:buClr>
                <a:schemeClr val="accent1"/>
              </a:buClr>
              <a:buSzPts val="2000"/>
              <a:buFont typeface="Noto Sans Symbols"/>
              <a:buChar char="⮚"/>
            </a:pPr>
            <a:r>
              <a:rPr b="1" i="0" lang="en-US" sz="2000" u="none" cap="none" strike="noStrike">
                <a:solidFill>
                  <a:schemeClr val="dk1"/>
                </a:solidFill>
                <a:latin typeface="Times New Roman"/>
                <a:ea typeface="Times New Roman"/>
                <a:cs typeface="Times New Roman"/>
                <a:sym typeface="Times New Roman"/>
              </a:rPr>
              <a:t>R4 = D5, D6, D7                    =&gt; (Alternate 4 Bit including r4 itself).</a:t>
            </a:r>
            <a:endParaRPr b="1" i="0" sz="2000" u="none" cap="none" strike="noStrike">
              <a:solidFill>
                <a:srgbClr val="000000"/>
              </a:solidFill>
              <a:latin typeface="Times New Roman"/>
              <a:ea typeface="Times New Roman"/>
              <a:cs typeface="Times New Roman"/>
              <a:sym typeface="Times New Roman"/>
            </a:endParaRPr>
          </a:p>
          <a:p>
            <a:pPr indent="-342900" lvl="0" marL="342900" marR="0" rtl="0" algn="l">
              <a:lnSpc>
                <a:spcPct val="90000"/>
              </a:lnSpc>
              <a:spcBef>
                <a:spcPts val="1400"/>
              </a:spcBef>
              <a:spcAft>
                <a:spcPts val="0"/>
              </a:spcAft>
              <a:buClr>
                <a:schemeClr val="accent1"/>
              </a:buClr>
              <a:buSzPts val="2000"/>
              <a:buFont typeface="Noto Sans Symbols"/>
              <a:buChar char="⮚"/>
            </a:pPr>
            <a:r>
              <a:rPr b="1" i="0" lang="en-US" sz="2000" u="none" cap="none" strike="noStrike">
                <a:solidFill>
                  <a:schemeClr val="dk1"/>
                </a:solidFill>
                <a:latin typeface="Times New Roman"/>
                <a:ea typeface="Times New Roman"/>
                <a:cs typeface="Times New Roman"/>
                <a:sym typeface="Times New Roman"/>
              </a:rPr>
              <a:t>R8 = D9, D10, D11                =&gt; (Alternate 8 Bit including r8 itself).</a:t>
            </a:r>
            <a:endParaRPr b="1" i="0" sz="2000" u="none" cap="none" strike="noStrike">
              <a:solidFill>
                <a:srgbClr val="000000"/>
              </a:solidFill>
              <a:latin typeface="Times New Roman"/>
              <a:ea typeface="Times New Roman"/>
              <a:cs typeface="Times New Roman"/>
              <a:sym typeface="Times New Roman"/>
            </a:endParaRPr>
          </a:p>
          <a:p>
            <a:pPr indent="-342900" lvl="0" marL="342900" marR="0" rtl="0" algn="l">
              <a:lnSpc>
                <a:spcPct val="90000"/>
              </a:lnSpc>
              <a:spcBef>
                <a:spcPts val="1400"/>
              </a:spcBef>
              <a:spcAft>
                <a:spcPts val="0"/>
              </a:spcAft>
              <a:buClr>
                <a:schemeClr val="accent1"/>
              </a:buClr>
              <a:buSzPts val="2000"/>
              <a:buFont typeface="Noto Sans Symbols"/>
              <a:buChar char="⮚"/>
            </a:pPr>
            <a:r>
              <a:rPr b="1" i="0" lang="en-US" sz="2000" u="none" cap="none" strike="noStrike">
                <a:solidFill>
                  <a:schemeClr val="dk1"/>
                </a:solidFill>
                <a:latin typeface="Times New Roman"/>
                <a:ea typeface="Times New Roman"/>
                <a:cs typeface="Times New Roman"/>
                <a:sym typeface="Times New Roman"/>
              </a:rPr>
              <a:t>And so on……..</a:t>
            </a:r>
            <a:endParaRPr/>
          </a:p>
        </p:txBody>
      </p:sp>
      <p:sp>
        <p:nvSpPr>
          <p:cNvPr id="615" name="Google Shape;615;p34"/>
          <p:cNvSpPr/>
          <p:nvPr/>
        </p:nvSpPr>
        <p:spPr>
          <a:xfrm>
            <a:off x="41077" y="36119"/>
            <a:ext cx="490538" cy="589736"/>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3300"/>
              <a:buFont typeface="Arial"/>
              <a:buNone/>
            </a:pPr>
            <a:r>
              <a:t/>
            </a:r>
            <a:endParaRPr b="0" i="0" sz="3300" u="none" cap="none" strike="noStrike">
              <a:solidFill>
                <a:schemeClr val="dk1"/>
              </a:solidFill>
              <a:latin typeface="Times New Roman"/>
              <a:ea typeface="Times New Roman"/>
              <a:cs typeface="Times New Roman"/>
              <a:sym typeface="Times New Roman"/>
            </a:endParaRPr>
          </a:p>
        </p:txBody>
      </p:sp>
      <p:cxnSp>
        <p:nvCxnSpPr>
          <p:cNvPr id="616" name="Google Shape;616;p34"/>
          <p:cNvCxnSpPr/>
          <p:nvPr/>
        </p:nvCxnSpPr>
        <p:spPr>
          <a:xfrm flipH="1" rot="10800000">
            <a:off x="-7737" y="611782"/>
            <a:ext cx="9144000" cy="20782"/>
          </a:xfrm>
          <a:prstGeom prst="straightConnector1">
            <a:avLst/>
          </a:prstGeom>
          <a:noFill/>
          <a:ln cap="flat" cmpd="sng" w="9525">
            <a:solidFill>
              <a:srgbClr val="00B050"/>
            </a:solidFill>
            <a:prstDash val="solid"/>
            <a:round/>
            <a:headEnd len="sm" w="sm" type="none"/>
            <a:tailEnd len="sm" w="sm" type="none"/>
          </a:ln>
        </p:spPr>
      </p:cxnSp>
      <p:sp>
        <p:nvSpPr>
          <p:cNvPr id="617" name="Google Shape;617;p34"/>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Times New Roman"/>
              <a:ea typeface="Times New Roman"/>
              <a:cs typeface="Times New Roman"/>
              <a:sym typeface="Times New Roman"/>
            </a:endParaRPr>
          </a:p>
        </p:txBody>
      </p:sp>
      <p:cxnSp>
        <p:nvCxnSpPr>
          <p:cNvPr id="618" name="Google Shape;618;p34"/>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619" name="Google Shape;619;p34"/>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5" name="Shape 625"/>
        <p:cNvGrpSpPr/>
        <p:nvPr/>
      </p:nvGrpSpPr>
      <p:grpSpPr>
        <a:xfrm>
          <a:off x="0" y="0"/>
          <a:ext cx="0" cy="0"/>
          <a:chOff x="0" y="0"/>
          <a:chExt cx="0" cy="0"/>
        </a:xfrm>
      </p:grpSpPr>
      <p:sp>
        <p:nvSpPr>
          <p:cNvPr id="626" name="Google Shape;626;p35"/>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9/19/2022</a:t>
            </a:r>
            <a:endParaRPr b="1" sz="800">
              <a:solidFill>
                <a:schemeClr val="dk1"/>
              </a:solidFill>
              <a:latin typeface="Times New Roman"/>
              <a:ea typeface="Times New Roman"/>
              <a:cs typeface="Times New Roman"/>
              <a:sym typeface="Times New Roman"/>
            </a:endParaRPr>
          </a:p>
        </p:txBody>
      </p:sp>
      <p:sp>
        <p:nvSpPr>
          <p:cNvPr id="627" name="Google Shape;627;p35"/>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SY BTech         Computer Networks     Module 2    Sem 3     2022-23</a:t>
            </a:r>
            <a:endParaRPr b="1" sz="800">
              <a:solidFill>
                <a:schemeClr val="dk1"/>
              </a:solidFill>
              <a:latin typeface="Times New Roman"/>
              <a:ea typeface="Times New Roman"/>
              <a:cs typeface="Times New Roman"/>
              <a:sym typeface="Times New Roman"/>
            </a:endParaRPr>
          </a:p>
        </p:txBody>
      </p:sp>
      <p:sp>
        <p:nvSpPr>
          <p:cNvPr id="628" name="Google Shape;628;p35"/>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US" sz="900">
                <a:solidFill>
                  <a:schemeClr val="dk1"/>
                </a:solidFill>
                <a:latin typeface="Times New Roman"/>
                <a:ea typeface="Times New Roman"/>
                <a:cs typeface="Times New Roman"/>
                <a:sym typeface="Times New Roman"/>
              </a:rPr>
              <a:t>‹#›</a:t>
            </a:fld>
            <a:endParaRPr sz="900">
              <a:solidFill>
                <a:schemeClr val="dk1"/>
              </a:solidFill>
              <a:latin typeface="Times New Roman"/>
              <a:ea typeface="Times New Roman"/>
              <a:cs typeface="Times New Roman"/>
              <a:sym typeface="Times New Roman"/>
            </a:endParaRPr>
          </a:p>
        </p:txBody>
      </p:sp>
      <p:sp>
        <p:nvSpPr>
          <p:cNvPr id="629" name="Google Shape;629;p35"/>
          <p:cNvSpPr txBox="1"/>
          <p:nvPr>
            <p:ph idx="4294967295" type="title"/>
          </p:nvPr>
        </p:nvSpPr>
        <p:spPr>
          <a:xfrm>
            <a:off x="1296988" y="26988"/>
            <a:ext cx="7847012" cy="4699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Clr>
                <a:srgbClr val="002060"/>
              </a:buClr>
              <a:buSzPts val="3200"/>
              <a:buNone/>
            </a:pPr>
            <a:r>
              <a:rPr b="1" lang="en-US" sz="3200">
                <a:solidFill>
                  <a:srgbClr val="002060"/>
                </a:solidFill>
                <a:latin typeface="Times New Roman"/>
                <a:ea typeface="Times New Roman"/>
                <a:cs typeface="Times New Roman"/>
                <a:sym typeface="Times New Roman"/>
              </a:rPr>
              <a:t>Hamming Code </a:t>
            </a:r>
            <a:r>
              <a:rPr b="1" lang="en-US" sz="1600">
                <a:solidFill>
                  <a:srgbClr val="002060"/>
                </a:solidFill>
                <a:latin typeface="Times New Roman"/>
                <a:ea typeface="Times New Roman"/>
                <a:cs typeface="Times New Roman"/>
                <a:sym typeface="Times New Roman"/>
              </a:rPr>
              <a:t>https://www.youtube.com/watch?v=iwj8ZgyzqZk</a:t>
            </a:r>
            <a:endParaRPr sz="1800">
              <a:latin typeface="Times New Roman"/>
              <a:ea typeface="Times New Roman"/>
              <a:cs typeface="Times New Roman"/>
              <a:sym typeface="Times New Roman"/>
            </a:endParaRPr>
          </a:p>
        </p:txBody>
      </p:sp>
      <p:sp>
        <p:nvSpPr>
          <p:cNvPr id="630" name="Google Shape;630;p35"/>
          <p:cNvSpPr/>
          <p:nvPr/>
        </p:nvSpPr>
        <p:spPr>
          <a:xfrm>
            <a:off x="589326" y="685801"/>
            <a:ext cx="8554674" cy="923330"/>
          </a:xfrm>
          <a:prstGeom prst="rect">
            <a:avLst/>
          </a:prstGeom>
          <a:noFill/>
          <a:ln>
            <a:noFill/>
          </a:ln>
        </p:spPr>
        <p:txBody>
          <a:bodyPr anchorCtr="0" anchor="t" bIns="45700" lIns="91425" spcFirstLastPara="1" rIns="91425" wrap="square" tIns="45700">
            <a:spAutoFit/>
          </a:bodyPr>
          <a:lstStyle/>
          <a:p>
            <a:pPr indent="-342900" lvl="0" marL="342900" marR="0" rtl="0" algn="l">
              <a:lnSpc>
                <a:spcPct val="90000"/>
              </a:lnSpc>
              <a:spcBef>
                <a:spcPts val="0"/>
              </a:spcBef>
              <a:spcAft>
                <a:spcPts val="0"/>
              </a:spcAft>
              <a:buClr>
                <a:schemeClr val="accent1"/>
              </a:buClr>
              <a:buSzPts val="2000"/>
              <a:buFont typeface="Noto Sans Symbols"/>
              <a:buChar char="⮚"/>
            </a:pPr>
            <a:r>
              <a:rPr b="0" i="0" lang="en-US" sz="2000" u="none" cap="none" strike="noStrike">
                <a:solidFill>
                  <a:schemeClr val="dk1"/>
                </a:solidFill>
                <a:latin typeface="Times New Roman"/>
                <a:ea typeface="Times New Roman"/>
                <a:cs typeface="Times New Roman"/>
                <a:sym typeface="Times New Roman"/>
              </a:rPr>
              <a:t>Consider Example where we send data stream </a:t>
            </a:r>
            <a:r>
              <a:rPr b="1" i="0" lang="en-US" sz="2000" u="none" cap="none" strike="noStrike">
                <a:solidFill>
                  <a:schemeClr val="dk1"/>
                </a:solidFill>
                <a:latin typeface="Times New Roman"/>
                <a:ea typeface="Times New Roman"/>
                <a:cs typeface="Times New Roman"/>
                <a:sym typeface="Times New Roman"/>
              </a:rPr>
              <a:t>1000001 [ASCII ‘A’]</a:t>
            </a:r>
            <a:endParaRPr b="0" i="0" sz="2000" u="none" cap="none" strike="noStrike">
              <a:solidFill>
                <a:srgbClr val="000000"/>
              </a:solidFill>
              <a:latin typeface="Times New Roman"/>
              <a:ea typeface="Times New Roman"/>
              <a:cs typeface="Times New Roman"/>
              <a:sym typeface="Times New Roman"/>
            </a:endParaRPr>
          </a:p>
          <a:p>
            <a:pPr indent="-342900" lvl="0" marL="342900" marR="0" rtl="0" algn="l">
              <a:lnSpc>
                <a:spcPct val="90000"/>
              </a:lnSpc>
              <a:spcBef>
                <a:spcPts val="0"/>
              </a:spcBef>
              <a:spcAft>
                <a:spcPts val="0"/>
              </a:spcAft>
              <a:buClr>
                <a:schemeClr val="accent1"/>
              </a:buClr>
              <a:buSzPts val="2000"/>
              <a:buFont typeface="Noto Sans Symbols"/>
              <a:buChar char="⮚"/>
            </a:pPr>
            <a:r>
              <a:rPr b="0" i="0" lang="en-US" sz="2000" u="none" cap="none" strike="noStrike">
                <a:solidFill>
                  <a:schemeClr val="dk1"/>
                </a:solidFill>
                <a:latin typeface="Times New Roman"/>
                <a:ea typeface="Times New Roman"/>
                <a:cs typeface="Times New Roman"/>
                <a:sym typeface="Times New Roman"/>
              </a:rPr>
              <a:t>Now we will encode the message</a:t>
            </a:r>
            <a:endParaRPr b="0" i="0" sz="2000" u="none" cap="none" strike="noStrike">
              <a:solidFill>
                <a:srgbClr val="000000"/>
              </a:solidFill>
              <a:latin typeface="Times New Roman"/>
              <a:ea typeface="Times New Roman"/>
              <a:cs typeface="Times New Roman"/>
              <a:sym typeface="Times New Roman"/>
            </a:endParaRPr>
          </a:p>
          <a:p>
            <a:pPr indent="-342900" lvl="0" marL="342900" marR="0" rtl="0" algn="l">
              <a:lnSpc>
                <a:spcPct val="90000"/>
              </a:lnSpc>
              <a:spcBef>
                <a:spcPts val="0"/>
              </a:spcBef>
              <a:spcAft>
                <a:spcPts val="0"/>
              </a:spcAft>
              <a:buClr>
                <a:schemeClr val="accent1"/>
              </a:buClr>
              <a:buSzPts val="2000"/>
              <a:buFont typeface="Noto Sans Symbols"/>
              <a:buChar char="⮚"/>
            </a:pPr>
            <a:r>
              <a:rPr b="0" i="0" lang="en-US" sz="2000" u="none" cap="none" strike="noStrike">
                <a:solidFill>
                  <a:schemeClr val="dk1"/>
                </a:solidFill>
                <a:latin typeface="Times New Roman"/>
                <a:ea typeface="Times New Roman"/>
                <a:cs typeface="Times New Roman"/>
                <a:sym typeface="Times New Roman"/>
              </a:rPr>
              <a:t>Use modulo - 2 to calculate parity bits</a:t>
            </a:r>
            <a:endParaRPr b="0" i="0" sz="2000" u="none" cap="none" strike="noStrike">
              <a:solidFill>
                <a:schemeClr val="dk1"/>
              </a:solidFill>
              <a:latin typeface="Times New Roman"/>
              <a:ea typeface="Times New Roman"/>
              <a:cs typeface="Times New Roman"/>
              <a:sym typeface="Times New Roman"/>
            </a:endParaRPr>
          </a:p>
        </p:txBody>
      </p:sp>
      <p:sp>
        <p:nvSpPr>
          <p:cNvPr id="631" name="Google Shape;631;p35"/>
          <p:cNvSpPr/>
          <p:nvPr/>
        </p:nvSpPr>
        <p:spPr>
          <a:xfrm>
            <a:off x="624576" y="1665276"/>
            <a:ext cx="4508830" cy="1077218"/>
          </a:xfrm>
          <a:prstGeom prst="rect">
            <a:avLst/>
          </a:prstGeom>
          <a:solidFill>
            <a:srgbClr val="B3C0DF"/>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600" u="none" cap="none" strike="noStrike">
                <a:solidFill>
                  <a:srgbClr val="000000"/>
                </a:solidFill>
                <a:latin typeface="Times New Roman"/>
                <a:ea typeface="Times New Roman"/>
                <a:cs typeface="Times New Roman"/>
                <a:sym typeface="Times New Roman"/>
              </a:rPr>
              <a:t>R1 = D3, D5, D7, D9, D11    =&gt; 1+0+0+0+1 =&gt; 0.</a:t>
            </a:r>
            <a:endParaRPr/>
          </a:p>
          <a:p>
            <a:pPr indent="0" lvl="0" marL="0" marR="0" rtl="0" algn="l">
              <a:lnSpc>
                <a:spcPct val="100000"/>
              </a:lnSpc>
              <a:spcBef>
                <a:spcPts val="0"/>
              </a:spcBef>
              <a:spcAft>
                <a:spcPts val="0"/>
              </a:spcAft>
              <a:buNone/>
            </a:pPr>
            <a:r>
              <a:rPr b="0" i="0" lang="en-US" sz="1600" u="none" cap="none" strike="noStrike">
                <a:solidFill>
                  <a:srgbClr val="000000"/>
                </a:solidFill>
                <a:latin typeface="Times New Roman"/>
                <a:ea typeface="Times New Roman"/>
                <a:cs typeface="Times New Roman"/>
                <a:sym typeface="Times New Roman"/>
              </a:rPr>
              <a:t>R2 = D3, D6, D7, D10, D11  =&gt; 1+0+0+0+1 =&gt; 0.</a:t>
            </a:r>
            <a:endParaRPr/>
          </a:p>
          <a:p>
            <a:pPr indent="0" lvl="0" marL="0" marR="0" rtl="0" algn="l">
              <a:lnSpc>
                <a:spcPct val="100000"/>
              </a:lnSpc>
              <a:spcBef>
                <a:spcPts val="0"/>
              </a:spcBef>
              <a:spcAft>
                <a:spcPts val="0"/>
              </a:spcAft>
              <a:buNone/>
            </a:pPr>
            <a:r>
              <a:rPr b="0" i="0" lang="en-US" sz="1600" u="none" cap="none" strike="noStrike">
                <a:solidFill>
                  <a:srgbClr val="000000"/>
                </a:solidFill>
                <a:latin typeface="Times New Roman"/>
                <a:ea typeface="Times New Roman"/>
                <a:cs typeface="Times New Roman"/>
                <a:sym typeface="Times New Roman"/>
              </a:rPr>
              <a:t>R4 = D5, D6, D7                    =&gt; 0+0+0 =&gt; 0.</a:t>
            </a:r>
            <a:endParaRPr/>
          </a:p>
          <a:p>
            <a:pPr indent="0" lvl="0" marL="0" marR="0" rtl="0" algn="l">
              <a:lnSpc>
                <a:spcPct val="100000"/>
              </a:lnSpc>
              <a:spcBef>
                <a:spcPts val="0"/>
              </a:spcBef>
              <a:spcAft>
                <a:spcPts val="0"/>
              </a:spcAft>
              <a:buNone/>
            </a:pPr>
            <a:r>
              <a:rPr b="0" i="0" lang="en-US" sz="1600" u="none" cap="none" strike="noStrike">
                <a:solidFill>
                  <a:srgbClr val="000000"/>
                </a:solidFill>
                <a:latin typeface="Times New Roman"/>
                <a:ea typeface="Times New Roman"/>
                <a:cs typeface="Times New Roman"/>
                <a:sym typeface="Times New Roman"/>
              </a:rPr>
              <a:t>R8 = D9, D10, D11                =&gt; 0+0+1 =&gt; 1.</a:t>
            </a:r>
            <a:endParaRPr/>
          </a:p>
        </p:txBody>
      </p:sp>
      <p:sp>
        <p:nvSpPr>
          <p:cNvPr id="632" name="Google Shape;632;p35"/>
          <p:cNvSpPr txBox="1"/>
          <p:nvPr/>
        </p:nvSpPr>
        <p:spPr>
          <a:xfrm>
            <a:off x="1903002" y="4190068"/>
            <a:ext cx="4336762" cy="342315"/>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1800"/>
              <a:buFont typeface="Arial"/>
              <a:buNone/>
            </a:pPr>
            <a:r>
              <a:rPr b="0" i="0" lang="en-US" sz="1800" u="none" cap="none" strike="noStrike">
                <a:solidFill>
                  <a:schemeClr val="dk1"/>
                </a:solidFill>
                <a:latin typeface="Times New Roman"/>
                <a:ea typeface="Times New Roman"/>
                <a:cs typeface="Times New Roman"/>
                <a:sym typeface="Times New Roman"/>
              </a:rPr>
              <a:t>   11  10   9     </a:t>
            </a:r>
            <a:r>
              <a:rPr b="1" i="0" lang="en-US" sz="1800" u="none" cap="none" strike="noStrike">
                <a:solidFill>
                  <a:srgbClr val="0E57C4"/>
                </a:solidFill>
                <a:latin typeface="Times New Roman"/>
                <a:ea typeface="Times New Roman"/>
                <a:cs typeface="Times New Roman"/>
                <a:sym typeface="Times New Roman"/>
              </a:rPr>
              <a:t>8</a:t>
            </a:r>
            <a:r>
              <a:rPr b="0" i="0" lang="en-US" sz="1800" u="none" cap="none" strike="noStrike">
                <a:solidFill>
                  <a:schemeClr val="dk1"/>
                </a:solidFill>
                <a:latin typeface="Times New Roman"/>
                <a:ea typeface="Times New Roman"/>
                <a:cs typeface="Times New Roman"/>
                <a:sym typeface="Times New Roman"/>
              </a:rPr>
              <a:t>    7     6    5     </a:t>
            </a:r>
            <a:r>
              <a:rPr b="1" i="0" lang="en-US" sz="1800" u="none" cap="none" strike="noStrike">
                <a:solidFill>
                  <a:srgbClr val="0E57C4"/>
                </a:solidFill>
                <a:latin typeface="Times New Roman"/>
                <a:ea typeface="Times New Roman"/>
                <a:cs typeface="Times New Roman"/>
                <a:sym typeface="Times New Roman"/>
              </a:rPr>
              <a:t>4</a:t>
            </a:r>
            <a:r>
              <a:rPr b="0" i="0" lang="en-US" sz="1800" u="none" cap="none" strike="noStrike">
                <a:solidFill>
                  <a:schemeClr val="dk1"/>
                </a:solidFill>
                <a:latin typeface="Times New Roman"/>
                <a:ea typeface="Times New Roman"/>
                <a:cs typeface="Times New Roman"/>
                <a:sym typeface="Times New Roman"/>
              </a:rPr>
              <a:t>    3    </a:t>
            </a:r>
            <a:r>
              <a:rPr b="1" i="0" lang="en-US" sz="1800" u="none" cap="none" strike="noStrike">
                <a:solidFill>
                  <a:srgbClr val="0E57C4"/>
                </a:solidFill>
                <a:latin typeface="Times New Roman"/>
                <a:ea typeface="Times New Roman"/>
                <a:cs typeface="Times New Roman"/>
                <a:sym typeface="Times New Roman"/>
              </a:rPr>
              <a:t>2</a:t>
            </a:r>
            <a:r>
              <a:rPr b="0" i="0" lang="en-US" sz="1800" u="none" cap="none" strike="noStrike">
                <a:solidFill>
                  <a:schemeClr val="dk1"/>
                </a:solidFill>
                <a:latin typeface="Times New Roman"/>
                <a:ea typeface="Times New Roman"/>
                <a:cs typeface="Times New Roman"/>
                <a:sym typeface="Times New Roman"/>
              </a:rPr>
              <a:t>    </a:t>
            </a:r>
            <a:r>
              <a:rPr b="1" i="0" lang="en-US" sz="1800" u="none" cap="none" strike="noStrike">
                <a:solidFill>
                  <a:srgbClr val="0E57C4"/>
                </a:solidFill>
                <a:latin typeface="Times New Roman"/>
                <a:ea typeface="Times New Roman"/>
                <a:cs typeface="Times New Roman"/>
                <a:sym typeface="Times New Roman"/>
              </a:rPr>
              <a:t>1</a:t>
            </a:r>
            <a:endParaRPr b="1" i="0" sz="1800" u="none" cap="none" strike="noStrike">
              <a:solidFill>
                <a:srgbClr val="0E57C4"/>
              </a:solidFill>
              <a:latin typeface="Times New Roman"/>
              <a:ea typeface="Times New Roman"/>
              <a:cs typeface="Times New Roman"/>
              <a:sym typeface="Times New Roman"/>
            </a:endParaRPr>
          </a:p>
        </p:txBody>
      </p:sp>
      <p:sp>
        <p:nvSpPr>
          <p:cNvPr id="633" name="Google Shape;633;p35"/>
          <p:cNvSpPr/>
          <p:nvPr/>
        </p:nvSpPr>
        <p:spPr>
          <a:xfrm>
            <a:off x="2117929" y="3913403"/>
            <a:ext cx="351692" cy="309489"/>
          </a:xfrm>
          <a:prstGeom prst="rect">
            <a:avLst/>
          </a:prstGeom>
          <a:noFill/>
          <a:ln cap="flat" cmpd="sng" w="15875">
            <a:solidFill>
              <a:srgbClr val="364A7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Times New Roman"/>
                <a:ea typeface="Times New Roman"/>
                <a:cs typeface="Times New Roman"/>
                <a:sym typeface="Times New Roman"/>
              </a:rPr>
              <a:t>1</a:t>
            </a:r>
            <a:endParaRPr b="0" i="0" sz="1400" u="none" cap="none" strike="noStrike">
              <a:solidFill>
                <a:srgbClr val="000000"/>
              </a:solidFill>
              <a:latin typeface="Times New Roman"/>
              <a:ea typeface="Times New Roman"/>
              <a:cs typeface="Times New Roman"/>
              <a:sym typeface="Times New Roman"/>
            </a:endParaRPr>
          </a:p>
        </p:txBody>
      </p:sp>
      <p:sp>
        <p:nvSpPr>
          <p:cNvPr id="634" name="Google Shape;634;p35"/>
          <p:cNvSpPr/>
          <p:nvPr/>
        </p:nvSpPr>
        <p:spPr>
          <a:xfrm>
            <a:off x="2469621" y="3913403"/>
            <a:ext cx="351692" cy="309489"/>
          </a:xfrm>
          <a:prstGeom prst="rect">
            <a:avLst/>
          </a:prstGeom>
          <a:noFill/>
          <a:ln cap="flat" cmpd="sng" w="15875">
            <a:solidFill>
              <a:srgbClr val="364A7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Times New Roman"/>
                <a:ea typeface="Times New Roman"/>
                <a:cs typeface="Times New Roman"/>
                <a:sym typeface="Times New Roman"/>
              </a:rPr>
              <a:t>0</a:t>
            </a:r>
            <a:endParaRPr b="0" i="0" sz="2400" u="none" cap="none" strike="noStrike">
              <a:solidFill>
                <a:schemeClr val="dk1"/>
              </a:solidFill>
              <a:latin typeface="Times New Roman"/>
              <a:ea typeface="Times New Roman"/>
              <a:cs typeface="Times New Roman"/>
              <a:sym typeface="Times New Roman"/>
            </a:endParaRPr>
          </a:p>
        </p:txBody>
      </p:sp>
      <p:sp>
        <p:nvSpPr>
          <p:cNvPr id="635" name="Google Shape;635;p35"/>
          <p:cNvSpPr/>
          <p:nvPr/>
        </p:nvSpPr>
        <p:spPr>
          <a:xfrm>
            <a:off x="2821313" y="3913403"/>
            <a:ext cx="351692" cy="309489"/>
          </a:xfrm>
          <a:prstGeom prst="rect">
            <a:avLst/>
          </a:prstGeom>
          <a:noFill/>
          <a:ln cap="flat" cmpd="sng" w="15875">
            <a:solidFill>
              <a:srgbClr val="364A7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Times New Roman"/>
                <a:ea typeface="Times New Roman"/>
                <a:cs typeface="Times New Roman"/>
                <a:sym typeface="Times New Roman"/>
              </a:rPr>
              <a:t>0</a:t>
            </a:r>
            <a:endParaRPr b="0" i="0" sz="2400" u="none" cap="none" strike="noStrike">
              <a:solidFill>
                <a:schemeClr val="dk1"/>
              </a:solidFill>
              <a:latin typeface="Times New Roman"/>
              <a:ea typeface="Times New Roman"/>
              <a:cs typeface="Times New Roman"/>
              <a:sym typeface="Times New Roman"/>
            </a:endParaRPr>
          </a:p>
        </p:txBody>
      </p:sp>
      <p:sp>
        <p:nvSpPr>
          <p:cNvPr id="636" name="Google Shape;636;p35"/>
          <p:cNvSpPr/>
          <p:nvPr/>
        </p:nvSpPr>
        <p:spPr>
          <a:xfrm>
            <a:off x="3173005" y="3913403"/>
            <a:ext cx="351692" cy="309489"/>
          </a:xfrm>
          <a:prstGeom prst="rect">
            <a:avLst/>
          </a:prstGeom>
          <a:noFill/>
          <a:ln cap="flat" cmpd="sng" w="15875">
            <a:solidFill>
              <a:srgbClr val="364A7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Times New Roman"/>
                <a:ea typeface="Times New Roman"/>
                <a:cs typeface="Times New Roman"/>
                <a:sym typeface="Times New Roman"/>
              </a:rPr>
              <a:t>1</a:t>
            </a:r>
            <a:endParaRPr b="0" i="0" sz="2400" u="none" cap="none" strike="noStrike">
              <a:solidFill>
                <a:schemeClr val="dk1"/>
              </a:solidFill>
              <a:latin typeface="Times New Roman"/>
              <a:ea typeface="Times New Roman"/>
              <a:cs typeface="Times New Roman"/>
              <a:sym typeface="Times New Roman"/>
            </a:endParaRPr>
          </a:p>
        </p:txBody>
      </p:sp>
      <p:sp>
        <p:nvSpPr>
          <p:cNvPr id="637" name="Google Shape;637;p35"/>
          <p:cNvSpPr/>
          <p:nvPr/>
        </p:nvSpPr>
        <p:spPr>
          <a:xfrm>
            <a:off x="3524697" y="3918091"/>
            <a:ext cx="351692" cy="300820"/>
          </a:xfrm>
          <a:prstGeom prst="rect">
            <a:avLst/>
          </a:prstGeom>
          <a:noFill/>
          <a:ln cap="flat" cmpd="sng" w="15875">
            <a:solidFill>
              <a:srgbClr val="364A7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Times New Roman"/>
                <a:ea typeface="Times New Roman"/>
                <a:cs typeface="Times New Roman"/>
                <a:sym typeface="Times New Roman"/>
              </a:rPr>
              <a:t>0</a:t>
            </a:r>
            <a:endParaRPr b="0" i="0" sz="2400" u="none" cap="none" strike="noStrike">
              <a:solidFill>
                <a:schemeClr val="dk1"/>
              </a:solidFill>
              <a:latin typeface="Times New Roman"/>
              <a:ea typeface="Times New Roman"/>
              <a:cs typeface="Times New Roman"/>
              <a:sym typeface="Times New Roman"/>
            </a:endParaRPr>
          </a:p>
        </p:txBody>
      </p:sp>
      <p:sp>
        <p:nvSpPr>
          <p:cNvPr id="638" name="Google Shape;638;p35"/>
          <p:cNvSpPr/>
          <p:nvPr/>
        </p:nvSpPr>
        <p:spPr>
          <a:xfrm>
            <a:off x="3883002" y="3918090"/>
            <a:ext cx="351692" cy="300821"/>
          </a:xfrm>
          <a:prstGeom prst="rect">
            <a:avLst/>
          </a:prstGeom>
          <a:noFill/>
          <a:ln cap="flat" cmpd="sng" w="15875">
            <a:solidFill>
              <a:srgbClr val="364A7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Times New Roman"/>
                <a:ea typeface="Times New Roman"/>
                <a:cs typeface="Times New Roman"/>
                <a:sym typeface="Times New Roman"/>
              </a:rPr>
              <a:t>0</a:t>
            </a:r>
            <a:endParaRPr b="0" i="0" sz="2400" u="none" cap="none" strike="noStrike">
              <a:solidFill>
                <a:schemeClr val="dk1"/>
              </a:solidFill>
              <a:latin typeface="Times New Roman"/>
              <a:ea typeface="Times New Roman"/>
              <a:cs typeface="Times New Roman"/>
              <a:sym typeface="Times New Roman"/>
            </a:endParaRPr>
          </a:p>
        </p:txBody>
      </p:sp>
      <p:sp>
        <p:nvSpPr>
          <p:cNvPr id="639" name="Google Shape;639;p35"/>
          <p:cNvSpPr/>
          <p:nvPr/>
        </p:nvSpPr>
        <p:spPr>
          <a:xfrm>
            <a:off x="4241307" y="3913403"/>
            <a:ext cx="351692" cy="309489"/>
          </a:xfrm>
          <a:prstGeom prst="rect">
            <a:avLst/>
          </a:prstGeom>
          <a:noFill/>
          <a:ln cap="flat" cmpd="sng" w="15875">
            <a:solidFill>
              <a:srgbClr val="364A7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Times New Roman"/>
                <a:ea typeface="Times New Roman"/>
                <a:cs typeface="Times New Roman"/>
                <a:sym typeface="Times New Roman"/>
              </a:rPr>
              <a:t>0</a:t>
            </a:r>
            <a:endParaRPr b="0" i="0" sz="2400" u="none" cap="none" strike="noStrike">
              <a:solidFill>
                <a:schemeClr val="dk1"/>
              </a:solidFill>
              <a:latin typeface="Times New Roman"/>
              <a:ea typeface="Times New Roman"/>
              <a:cs typeface="Times New Roman"/>
              <a:sym typeface="Times New Roman"/>
            </a:endParaRPr>
          </a:p>
        </p:txBody>
      </p:sp>
      <p:sp>
        <p:nvSpPr>
          <p:cNvPr id="640" name="Google Shape;640;p35"/>
          <p:cNvSpPr/>
          <p:nvPr/>
        </p:nvSpPr>
        <p:spPr>
          <a:xfrm>
            <a:off x="4592999" y="3913403"/>
            <a:ext cx="351692" cy="309489"/>
          </a:xfrm>
          <a:prstGeom prst="rect">
            <a:avLst/>
          </a:prstGeom>
          <a:noFill/>
          <a:ln cap="flat" cmpd="sng" w="15875">
            <a:solidFill>
              <a:srgbClr val="364A7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Times New Roman"/>
                <a:ea typeface="Times New Roman"/>
                <a:cs typeface="Times New Roman"/>
                <a:sym typeface="Times New Roman"/>
              </a:rPr>
              <a:t>0</a:t>
            </a:r>
            <a:endParaRPr b="0" i="0" sz="2400" u="none" cap="none" strike="noStrike">
              <a:solidFill>
                <a:schemeClr val="dk1"/>
              </a:solidFill>
              <a:latin typeface="Times New Roman"/>
              <a:ea typeface="Times New Roman"/>
              <a:cs typeface="Times New Roman"/>
              <a:sym typeface="Times New Roman"/>
            </a:endParaRPr>
          </a:p>
        </p:txBody>
      </p:sp>
      <p:sp>
        <p:nvSpPr>
          <p:cNvPr id="641" name="Google Shape;641;p35"/>
          <p:cNvSpPr/>
          <p:nvPr/>
        </p:nvSpPr>
        <p:spPr>
          <a:xfrm>
            <a:off x="4944691" y="3913403"/>
            <a:ext cx="351692" cy="309489"/>
          </a:xfrm>
          <a:prstGeom prst="rect">
            <a:avLst/>
          </a:prstGeom>
          <a:noFill/>
          <a:ln cap="flat" cmpd="sng" w="15875">
            <a:solidFill>
              <a:srgbClr val="364A7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Times New Roman"/>
                <a:ea typeface="Times New Roman"/>
                <a:cs typeface="Times New Roman"/>
                <a:sym typeface="Times New Roman"/>
              </a:rPr>
              <a:t>1</a:t>
            </a:r>
            <a:endParaRPr b="0" i="0" sz="2400" u="none" cap="none" strike="noStrike">
              <a:solidFill>
                <a:schemeClr val="dk1"/>
              </a:solidFill>
              <a:latin typeface="Times New Roman"/>
              <a:ea typeface="Times New Roman"/>
              <a:cs typeface="Times New Roman"/>
              <a:sym typeface="Times New Roman"/>
            </a:endParaRPr>
          </a:p>
        </p:txBody>
      </p:sp>
      <p:sp>
        <p:nvSpPr>
          <p:cNvPr id="642" name="Google Shape;642;p35"/>
          <p:cNvSpPr/>
          <p:nvPr/>
        </p:nvSpPr>
        <p:spPr>
          <a:xfrm>
            <a:off x="5295374" y="3913403"/>
            <a:ext cx="351692" cy="309489"/>
          </a:xfrm>
          <a:prstGeom prst="rect">
            <a:avLst/>
          </a:prstGeom>
          <a:noFill/>
          <a:ln cap="flat" cmpd="sng" w="15875">
            <a:solidFill>
              <a:srgbClr val="364A7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Times New Roman"/>
                <a:ea typeface="Times New Roman"/>
                <a:cs typeface="Times New Roman"/>
                <a:sym typeface="Times New Roman"/>
              </a:rPr>
              <a:t>0</a:t>
            </a:r>
            <a:endParaRPr b="0" i="0" sz="2400" u="none" cap="none" strike="noStrike">
              <a:solidFill>
                <a:schemeClr val="dk1"/>
              </a:solidFill>
              <a:latin typeface="Times New Roman"/>
              <a:ea typeface="Times New Roman"/>
              <a:cs typeface="Times New Roman"/>
              <a:sym typeface="Times New Roman"/>
            </a:endParaRPr>
          </a:p>
        </p:txBody>
      </p:sp>
      <p:sp>
        <p:nvSpPr>
          <p:cNvPr id="643" name="Google Shape;643;p35"/>
          <p:cNvSpPr/>
          <p:nvPr/>
        </p:nvSpPr>
        <p:spPr>
          <a:xfrm>
            <a:off x="5639444" y="3913403"/>
            <a:ext cx="351692" cy="309489"/>
          </a:xfrm>
          <a:prstGeom prst="rect">
            <a:avLst/>
          </a:prstGeom>
          <a:noFill/>
          <a:ln cap="flat" cmpd="sng" w="15875">
            <a:solidFill>
              <a:srgbClr val="364A7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Times New Roman"/>
                <a:ea typeface="Times New Roman"/>
                <a:cs typeface="Times New Roman"/>
                <a:sym typeface="Times New Roman"/>
              </a:rPr>
              <a:t>0</a:t>
            </a:r>
            <a:endParaRPr b="0" i="0" sz="2400" u="none" cap="none" strike="noStrike">
              <a:solidFill>
                <a:schemeClr val="dk1"/>
              </a:solidFill>
              <a:latin typeface="Times New Roman"/>
              <a:ea typeface="Times New Roman"/>
              <a:cs typeface="Times New Roman"/>
              <a:sym typeface="Times New Roman"/>
            </a:endParaRPr>
          </a:p>
        </p:txBody>
      </p:sp>
      <p:sp>
        <p:nvSpPr>
          <p:cNvPr id="644" name="Google Shape;644;p35"/>
          <p:cNvSpPr/>
          <p:nvPr/>
        </p:nvSpPr>
        <p:spPr>
          <a:xfrm>
            <a:off x="639959" y="3151179"/>
            <a:ext cx="4526878" cy="300082"/>
          </a:xfrm>
          <a:prstGeom prst="rect">
            <a:avLst/>
          </a:prstGeom>
          <a:solidFill>
            <a:srgbClr val="9197CE"/>
          </a:solidFill>
          <a:ln>
            <a:noFill/>
          </a:ln>
        </p:spPr>
        <p:txBody>
          <a:bodyPr anchorCtr="0" anchor="t" bIns="45700" lIns="91425" spcFirstLastPara="1" rIns="91425" wrap="square" tIns="45700">
            <a:spAutoFit/>
          </a:bodyPr>
          <a:lstStyle/>
          <a:p>
            <a:pPr indent="0" lvl="0" marL="0" marR="0" rtl="0" algn="ctr">
              <a:lnSpc>
                <a:spcPct val="90000"/>
              </a:lnSpc>
              <a:spcBef>
                <a:spcPts val="0"/>
              </a:spcBef>
              <a:spcAft>
                <a:spcPts val="0"/>
              </a:spcAft>
              <a:buNone/>
            </a:pPr>
            <a:r>
              <a:rPr b="0" i="0" lang="en-US" sz="1500" u="none" cap="none" strike="noStrike">
                <a:solidFill>
                  <a:schemeClr val="dk1"/>
                </a:solidFill>
                <a:latin typeface="Times New Roman"/>
                <a:ea typeface="Times New Roman"/>
                <a:cs typeface="Times New Roman"/>
                <a:sym typeface="Times New Roman"/>
              </a:rPr>
              <a:t>Data stream to be sent on </a:t>
            </a:r>
            <a:r>
              <a:rPr b="1" i="0" lang="en-US" sz="1500" u="none" cap="none" strike="noStrike">
                <a:solidFill>
                  <a:srgbClr val="C00000"/>
                </a:solidFill>
                <a:latin typeface="Times New Roman"/>
                <a:ea typeface="Times New Roman"/>
                <a:cs typeface="Times New Roman"/>
                <a:sym typeface="Times New Roman"/>
              </a:rPr>
              <a:t>transmission line </a:t>
            </a:r>
            <a:r>
              <a:rPr b="0" i="0" lang="en-US" sz="1500" u="none" cap="none" strike="noStrike">
                <a:solidFill>
                  <a:schemeClr val="dk1"/>
                </a:solidFill>
                <a:latin typeface="Times New Roman"/>
                <a:ea typeface="Times New Roman"/>
                <a:cs typeface="Times New Roman"/>
                <a:sym typeface="Times New Roman"/>
              </a:rPr>
              <a:t>from sender</a:t>
            </a:r>
            <a:endParaRPr b="1" i="0" sz="1500" u="none" cap="none" strike="noStrike">
              <a:solidFill>
                <a:schemeClr val="dk1"/>
              </a:solidFill>
              <a:latin typeface="Times New Roman"/>
              <a:ea typeface="Times New Roman"/>
              <a:cs typeface="Times New Roman"/>
              <a:sym typeface="Times New Roman"/>
            </a:endParaRPr>
          </a:p>
        </p:txBody>
      </p:sp>
      <p:sp>
        <p:nvSpPr>
          <p:cNvPr id="645" name="Google Shape;645;p35"/>
          <p:cNvSpPr/>
          <p:nvPr/>
        </p:nvSpPr>
        <p:spPr>
          <a:xfrm>
            <a:off x="41077" y="36119"/>
            <a:ext cx="490538" cy="589736"/>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3300"/>
              <a:buFont typeface="Arial"/>
              <a:buNone/>
            </a:pPr>
            <a:r>
              <a:t/>
            </a:r>
            <a:endParaRPr b="0" i="0" sz="3300" u="none" cap="none" strike="noStrike">
              <a:solidFill>
                <a:schemeClr val="dk1"/>
              </a:solidFill>
              <a:latin typeface="Times New Roman"/>
              <a:ea typeface="Times New Roman"/>
              <a:cs typeface="Times New Roman"/>
              <a:sym typeface="Times New Roman"/>
            </a:endParaRPr>
          </a:p>
        </p:txBody>
      </p:sp>
      <p:cxnSp>
        <p:nvCxnSpPr>
          <p:cNvPr id="646" name="Google Shape;646;p35"/>
          <p:cNvCxnSpPr/>
          <p:nvPr/>
        </p:nvCxnSpPr>
        <p:spPr>
          <a:xfrm flipH="1" rot="10800000">
            <a:off x="-7737" y="611782"/>
            <a:ext cx="9144000" cy="20782"/>
          </a:xfrm>
          <a:prstGeom prst="straightConnector1">
            <a:avLst/>
          </a:prstGeom>
          <a:noFill/>
          <a:ln cap="flat" cmpd="sng" w="9525">
            <a:solidFill>
              <a:srgbClr val="00B050"/>
            </a:solidFill>
            <a:prstDash val="solid"/>
            <a:round/>
            <a:headEnd len="sm" w="sm" type="none"/>
            <a:tailEnd len="sm" w="sm" type="none"/>
          </a:ln>
        </p:spPr>
      </p:cxnSp>
      <p:sp>
        <p:nvSpPr>
          <p:cNvPr id="647" name="Google Shape;647;p35"/>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Times New Roman"/>
              <a:ea typeface="Times New Roman"/>
              <a:cs typeface="Times New Roman"/>
              <a:sym typeface="Times New Roman"/>
            </a:endParaRPr>
          </a:p>
        </p:txBody>
      </p:sp>
      <p:cxnSp>
        <p:nvCxnSpPr>
          <p:cNvPr id="648" name="Google Shape;648;p35"/>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649" name="Google Shape;649;p35"/>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pic>
        <p:nvPicPr>
          <p:cNvPr id="650" name="Google Shape;650;p35"/>
          <p:cNvPicPr preferRelativeResize="0"/>
          <p:nvPr/>
        </p:nvPicPr>
        <p:blipFill rotWithShape="1">
          <a:blip r:embed="rId4">
            <a:alphaModFix/>
          </a:blip>
          <a:srcRect b="0" l="0" r="0" t="0"/>
          <a:stretch/>
        </p:blipFill>
        <p:spPr>
          <a:xfrm>
            <a:off x="6122063" y="3539509"/>
            <a:ext cx="3046294" cy="1057275"/>
          </a:xfrm>
          <a:prstGeom prst="rect">
            <a:avLst/>
          </a:prstGeom>
          <a:noFill/>
          <a:ln>
            <a:noFill/>
          </a:ln>
        </p:spPr>
      </p:pic>
      <p:sp>
        <p:nvSpPr>
          <p:cNvPr id="651" name="Google Shape;651;p35"/>
          <p:cNvSpPr/>
          <p:nvPr/>
        </p:nvSpPr>
        <p:spPr>
          <a:xfrm>
            <a:off x="5358676" y="1159976"/>
            <a:ext cx="3223959" cy="307777"/>
          </a:xfrm>
          <a:prstGeom prst="rect">
            <a:avLst/>
          </a:prstGeom>
          <a:noFill/>
          <a:ln>
            <a:noFill/>
          </a:ln>
        </p:spPr>
        <p:txBody>
          <a:bodyPr anchorCtr="0" anchor="t" bIns="45700" lIns="91425" spcFirstLastPara="1" rIns="91425" wrap="square" tIns="45700">
            <a:spAutoFit/>
          </a:bodyPr>
          <a:lstStyle/>
          <a:p>
            <a:pPr indent="-342900" lvl="0" marL="342900" marR="0" rtl="0" algn="l">
              <a:lnSpc>
                <a:spcPct val="100000"/>
              </a:lnSpc>
              <a:spcBef>
                <a:spcPts val="0"/>
              </a:spcBef>
              <a:spcAft>
                <a:spcPts val="0"/>
              </a:spcAft>
              <a:buClr>
                <a:schemeClr val="accent1"/>
              </a:buClr>
              <a:buSzPts val="2000"/>
              <a:buFont typeface="Noto Sans Symbols"/>
              <a:buChar char="⮚"/>
            </a:pPr>
            <a:r>
              <a:rPr b="1" i="0" lang="en-US" sz="1400" u="none" cap="none" strike="noStrike">
                <a:solidFill>
                  <a:srgbClr val="3F3F3F"/>
                </a:solidFill>
                <a:latin typeface="Times New Roman"/>
                <a:ea typeface="Times New Roman"/>
                <a:cs typeface="Times New Roman"/>
                <a:sym typeface="Times New Roman"/>
              </a:rPr>
              <a:t>2</a:t>
            </a:r>
            <a:r>
              <a:rPr b="1" baseline="30000" i="0" lang="en-US" sz="1400" u="none" cap="none" strike="noStrike">
                <a:solidFill>
                  <a:srgbClr val="3F3F3F"/>
                </a:solidFill>
                <a:latin typeface="Times New Roman"/>
                <a:ea typeface="Times New Roman"/>
                <a:cs typeface="Times New Roman"/>
                <a:sym typeface="Times New Roman"/>
              </a:rPr>
              <a:t>r</a:t>
            </a:r>
            <a:r>
              <a:rPr b="1" i="0" lang="en-US" sz="1400" u="none" cap="none" strike="noStrike">
                <a:solidFill>
                  <a:srgbClr val="3F3F3F"/>
                </a:solidFill>
                <a:latin typeface="Times New Roman"/>
                <a:ea typeface="Times New Roman"/>
                <a:cs typeface="Times New Roman"/>
                <a:sym typeface="Times New Roman"/>
              </a:rPr>
              <a:t> ≥ m+r+1. (2^4&gt;=7+4+1)=16&gt;=12</a:t>
            </a:r>
            <a:endParaRPr b="1" i="0" sz="1400" u="none" cap="none" strike="noStrike">
              <a:solidFill>
                <a:srgbClr val="000000"/>
              </a:solidFill>
              <a:latin typeface="Times New Roman"/>
              <a:ea typeface="Times New Roman"/>
              <a:cs typeface="Times New Roman"/>
              <a:sym typeface="Times New Roman"/>
            </a:endParaRPr>
          </a:p>
        </p:txBody>
      </p:sp>
      <p:sp>
        <p:nvSpPr>
          <p:cNvPr id="652" name="Google Shape;652;p35"/>
          <p:cNvSpPr/>
          <p:nvPr/>
        </p:nvSpPr>
        <p:spPr>
          <a:xfrm>
            <a:off x="5166837" y="1699024"/>
            <a:ext cx="3877206" cy="1849737"/>
          </a:xfrm>
          <a:prstGeom prst="rect">
            <a:avLst/>
          </a:prstGeom>
          <a:noFill/>
          <a:ln>
            <a:noFill/>
          </a:ln>
        </p:spPr>
        <p:txBody>
          <a:bodyPr anchorCtr="0" anchor="t" bIns="45700" lIns="91425" spcFirstLastPara="1" rIns="91425" wrap="square" tIns="45700">
            <a:spAutoFit/>
          </a:bodyPr>
          <a:lstStyle/>
          <a:p>
            <a:pPr indent="-342900" lvl="0" marL="342900" marR="0" rtl="0" algn="l">
              <a:lnSpc>
                <a:spcPct val="90000"/>
              </a:lnSpc>
              <a:spcBef>
                <a:spcPts val="0"/>
              </a:spcBef>
              <a:spcAft>
                <a:spcPts val="0"/>
              </a:spcAft>
              <a:buClr>
                <a:schemeClr val="accent1"/>
              </a:buClr>
              <a:buSzPts val="2000"/>
              <a:buFont typeface="Noto Sans Symbols"/>
              <a:buChar char="⮚"/>
            </a:pPr>
            <a:r>
              <a:rPr b="1" i="0" lang="en-US" sz="1100" u="none" cap="none" strike="noStrike">
                <a:solidFill>
                  <a:schemeClr val="dk1"/>
                </a:solidFill>
                <a:latin typeface="Times New Roman"/>
                <a:ea typeface="Times New Roman"/>
                <a:cs typeface="Times New Roman"/>
                <a:sym typeface="Times New Roman"/>
              </a:rPr>
              <a:t>R1 = D3, D5, D7, D9, D11    =&gt; (Alternate 1 Bit including r1 itself).</a:t>
            </a:r>
            <a:endParaRPr b="1" i="0" sz="1100" u="none" cap="none" strike="noStrike">
              <a:solidFill>
                <a:srgbClr val="000000"/>
              </a:solidFill>
              <a:latin typeface="Times New Roman"/>
              <a:ea typeface="Times New Roman"/>
              <a:cs typeface="Times New Roman"/>
              <a:sym typeface="Times New Roman"/>
            </a:endParaRPr>
          </a:p>
          <a:p>
            <a:pPr indent="-342900" lvl="0" marL="342900" marR="0" rtl="0" algn="l">
              <a:lnSpc>
                <a:spcPct val="90000"/>
              </a:lnSpc>
              <a:spcBef>
                <a:spcPts val="1400"/>
              </a:spcBef>
              <a:spcAft>
                <a:spcPts val="0"/>
              </a:spcAft>
              <a:buClr>
                <a:schemeClr val="accent1"/>
              </a:buClr>
              <a:buSzPts val="2000"/>
              <a:buFont typeface="Noto Sans Symbols"/>
              <a:buChar char="⮚"/>
            </a:pPr>
            <a:r>
              <a:rPr b="1" i="0" lang="en-US" sz="1100" u="none" cap="none" strike="noStrike">
                <a:solidFill>
                  <a:schemeClr val="dk1"/>
                </a:solidFill>
                <a:latin typeface="Times New Roman"/>
                <a:ea typeface="Times New Roman"/>
                <a:cs typeface="Times New Roman"/>
                <a:sym typeface="Times New Roman"/>
              </a:rPr>
              <a:t>R2 = D3, D6, D7, D10, D11  =&gt; (Alternate 2 Bit including r2 itself).</a:t>
            </a:r>
            <a:endParaRPr b="1" i="0" sz="1100" u="none" cap="none" strike="noStrike">
              <a:solidFill>
                <a:srgbClr val="000000"/>
              </a:solidFill>
              <a:latin typeface="Times New Roman"/>
              <a:ea typeface="Times New Roman"/>
              <a:cs typeface="Times New Roman"/>
              <a:sym typeface="Times New Roman"/>
            </a:endParaRPr>
          </a:p>
          <a:p>
            <a:pPr indent="-342900" lvl="0" marL="342900" marR="0" rtl="0" algn="l">
              <a:lnSpc>
                <a:spcPct val="90000"/>
              </a:lnSpc>
              <a:spcBef>
                <a:spcPts val="1400"/>
              </a:spcBef>
              <a:spcAft>
                <a:spcPts val="0"/>
              </a:spcAft>
              <a:buClr>
                <a:schemeClr val="accent1"/>
              </a:buClr>
              <a:buSzPts val="2000"/>
              <a:buFont typeface="Noto Sans Symbols"/>
              <a:buChar char="⮚"/>
            </a:pPr>
            <a:r>
              <a:rPr b="1" i="0" lang="en-US" sz="1100" u="none" cap="none" strike="noStrike">
                <a:solidFill>
                  <a:schemeClr val="dk1"/>
                </a:solidFill>
                <a:latin typeface="Times New Roman"/>
                <a:ea typeface="Times New Roman"/>
                <a:cs typeface="Times New Roman"/>
                <a:sym typeface="Times New Roman"/>
              </a:rPr>
              <a:t>R4 = D5, D6, D7                    =&gt; (Alternate 4 Bit including r4 itself).</a:t>
            </a:r>
            <a:endParaRPr b="1" i="0" sz="1100" u="none" cap="none" strike="noStrike">
              <a:solidFill>
                <a:srgbClr val="000000"/>
              </a:solidFill>
              <a:latin typeface="Times New Roman"/>
              <a:ea typeface="Times New Roman"/>
              <a:cs typeface="Times New Roman"/>
              <a:sym typeface="Times New Roman"/>
            </a:endParaRPr>
          </a:p>
          <a:p>
            <a:pPr indent="-342900" lvl="0" marL="342900" marR="0" rtl="0" algn="l">
              <a:lnSpc>
                <a:spcPct val="90000"/>
              </a:lnSpc>
              <a:spcBef>
                <a:spcPts val="1400"/>
              </a:spcBef>
              <a:spcAft>
                <a:spcPts val="0"/>
              </a:spcAft>
              <a:buClr>
                <a:schemeClr val="accent1"/>
              </a:buClr>
              <a:buSzPts val="2000"/>
              <a:buFont typeface="Noto Sans Symbols"/>
              <a:buChar char="⮚"/>
            </a:pPr>
            <a:r>
              <a:rPr b="1" i="0" lang="en-US" sz="1100" u="none" cap="none" strike="noStrike">
                <a:solidFill>
                  <a:schemeClr val="dk1"/>
                </a:solidFill>
                <a:latin typeface="Times New Roman"/>
                <a:ea typeface="Times New Roman"/>
                <a:cs typeface="Times New Roman"/>
                <a:sym typeface="Times New Roman"/>
              </a:rPr>
              <a:t>R8 = D9, D10, D11                =&gt; (Alternate 8 Bit including r8 itself).</a:t>
            </a:r>
            <a:endParaRPr b="1" i="0" sz="1100" u="none" cap="none" strike="noStrike">
              <a:solidFill>
                <a:srgbClr val="000000"/>
              </a:solidFill>
              <a:latin typeface="Times New Roman"/>
              <a:ea typeface="Times New Roman"/>
              <a:cs typeface="Times New Roman"/>
              <a:sym typeface="Times New Roman"/>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3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4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3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3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3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3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3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3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3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4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4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4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4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3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8" name="Shape 658"/>
        <p:cNvGrpSpPr/>
        <p:nvPr/>
      </p:nvGrpSpPr>
      <p:grpSpPr>
        <a:xfrm>
          <a:off x="0" y="0"/>
          <a:ext cx="0" cy="0"/>
          <a:chOff x="0" y="0"/>
          <a:chExt cx="0" cy="0"/>
        </a:xfrm>
      </p:grpSpPr>
      <p:sp>
        <p:nvSpPr>
          <p:cNvPr id="659" name="Google Shape;659;p36"/>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9/19/2022</a:t>
            </a:r>
            <a:endParaRPr b="1" sz="800">
              <a:solidFill>
                <a:schemeClr val="dk1"/>
              </a:solidFill>
              <a:latin typeface="Times New Roman"/>
              <a:ea typeface="Times New Roman"/>
              <a:cs typeface="Times New Roman"/>
              <a:sym typeface="Times New Roman"/>
            </a:endParaRPr>
          </a:p>
        </p:txBody>
      </p:sp>
      <p:sp>
        <p:nvSpPr>
          <p:cNvPr id="660" name="Google Shape;660;p36"/>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SY BTech         Computer Networks     Module 2    Sem 3     2022-23</a:t>
            </a:r>
            <a:endParaRPr b="1" sz="800">
              <a:solidFill>
                <a:schemeClr val="dk1"/>
              </a:solidFill>
              <a:latin typeface="Times New Roman"/>
              <a:ea typeface="Times New Roman"/>
              <a:cs typeface="Times New Roman"/>
              <a:sym typeface="Times New Roman"/>
            </a:endParaRPr>
          </a:p>
        </p:txBody>
      </p:sp>
      <p:sp>
        <p:nvSpPr>
          <p:cNvPr id="661" name="Google Shape;661;p36"/>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US" sz="900">
                <a:solidFill>
                  <a:schemeClr val="dk1"/>
                </a:solidFill>
                <a:latin typeface="Times New Roman"/>
                <a:ea typeface="Times New Roman"/>
                <a:cs typeface="Times New Roman"/>
                <a:sym typeface="Times New Roman"/>
              </a:rPr>
              <a:t>‹#›</a:t>
            </a:fld>
            <a:endParaRPr sz="900">
              <a:solidFill>
                <a:schemeClr val="dk1"/>
              </a:solidFill>
              <a:latin typeface="Times New Roman"/>
              <a:ea typeface="Times New Roman"/>
              <a:cs typeface="Times New Roman"/>
              <a:sym typeface="Times New Roman"/>
            </a:endParaRPr>
          </a:p>
        </p:txBody>
      </p:sp>
      <p:sp>
        <p:nvSpPr>
          <p:cNvPr id="662" name="Google Shape;662;p36"/>
          <p:cNvSpPr txBox="1"/>
          <p:nvPr>
            <p:ph idx="4294967295" type="title"/>
          </p:nvPr>
        </p:nvSpPr>
        <p:spPr>
          <a:xfrm>
            <a:off x="1296988" y="96838"/>
            <a:ext cx="7847012" cy="4699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Clr>
                <a:srgbClr val="002060"/>
              </a:buClr>
              <a:buSzPts val="3200"/>
              <a:buFont typeface="Calibri"/>
              <a:buNone/>
            </a:pPr>
            <a:r>
              <a:rPr b="1" lang="en-US" sz="3200">
                <a:solidFill>
                  <a:srgbClr val="002060"/>
                </a:solidFill>
                <a:latin typeface="Times New Roman"/>
                <a:ea typeface="Times New Roman"/>
                <a:cs typeface="Times New Roman"/>
                <a:sym typeface="Times New Roman"/>
              </a:rPr>
              <a:t>Hamming Code</a:t>
            </a:r>
            <a:endParaRPr>
              <a:latin typeface="Times New Roman"/>
              <a:ea typeface="Times New Roman"/>
              <a:cs typeface="Times New Roman"/>
              <a:sym typeface="Times New Roman"/>
            </a:endParaRPr>
          </a:p>
        </p:txBody>
      </p:sp>
      <p:sp>
        <p:nvSpPr>
          <p:cNvPr id="663" name="Google Shape;663;p36"/>
          <p:cNvSpPr/>
          <p:nvPr/>
        </p:nvSpPr>
        <p:spPr>
          <a:xfrm>
            <a:off x="502641" y="651429"/>
            <a:ext cx="8533203" cy="923330"/>
          </a:xfrm>
          <a:prstGeom prst="rect">
            <a:avLst/>
          </a:prstGeom>
          <a:noFill/>
          <a:ln>
            <a:noFill/>
          </a:ln>
        </p:spPr>
        <p:txBody>
          <a:bodyPr anchorCtr="0" anchor="t" bIns="45700" lIns="91425" spcFirstLastPara="1" rIns="91425" wrap="square" tIns="45700">
            <a:spAutoFit/>
          </a:bodyPr>
          <a:lstStyle/>
          <a:p>
            <a:pPr indent="-342900" lvl="0" marL="342900" marR="0" rtl="0" algn="just">
              <a:lnSpc>
                <a:spcPct val="90000"/>
              </a:lnSpc>
              <a:spcBef>
                <a:spcPts val="0"/>
              </a:spcBef>
              <a:spcAft>
                <a:spcPts val="0"/>
              </a:spcAft>
              <a:buClr>
                <a:schemeClr val="accent1"/>
              </a:buClr>
              <a:buSzPts val="2000"/>
              <a:buFont typeface="Noto Sans Symbols"/>
              <a:buChar char="⮚"/>
            </a:pPr>
            <a:r>
              <a:rPr b="0" i="0" lang="en-US" sz="2000" u="none" cap="none" strike="noStrike">
                <a:solidFill>
                  <a:schemeClr val="dk1"/>
                </a:solidFill>
                <a:latin typeface="Times New Roman"/>
                <a:ea typeface="Times New Roman"/>
                <a:cs typeface="Times New Roman"/>
                <a:sym typeface="Times New Roman"/>
              </a:rPr>
              <a:t>when this stream is received at receiver same process will be followed for decoding if we are getting same values for parity bits as we got at sender side then we say that transmission was error free</a:t>
            </a:r>
            <a:endParaRPr/>
          </a:p>
        </p:txBody>
      </p:sp>
      <p:sp>
        <p:nvSpPr>
          <p:cNvPr id="664" name="Google Shape;664;p36"/>
          <p:cNvSpPr/>
          <p:nvPr/>
        </p:nvSpPr>
        <p:spPr>
          <a:xfrm>
            <a:off x="502642" y="1582792"/>
            <a:ext cx="7891424" cy="369332"/>
          </a:xfrm>
          <a:prstGeom prst="rect">
            <a:avLst/>
          </a:prstGeom>
          <a:noFill/>
          <a:ln>
            <a:noFill/>
          </a:ln>
        </p:spPr>
        <p:txBody>
          <a:bodyPr anchorCtr="0" anchor="t" bIns="45700" lIns="91425" spcFirstLastPara="1" rIns="91425" wrap="square" tIns="45700">
            <a:spAutoFit/>
          </a:bodyPr>
          <a:lstStyle/>
          <a:p>
            <a:pPr indent="-342900" lvl="0" marL="342900" marR="0" rtl="0" algn="l">
              <a:lnSpc>
                <a:spcPct val="90000"/>
              </a:lnSpc>
              <a:spcBef>
                <a:spcPts val="0"/>
              </a:spcBef>
              <a:spcAft>
                <a:spcPts val="0"/>
              </a:spcAft>
              <a:buClr>
                <a:schemeClr val="accent1"/>
              </a:buClr>
              <a:buSzPts val="2000"/>
              <a:buFont typeface="Noto Sans Symbols"/>
              <a:buChar char="⮚"/>
            </a:pPr>
            <a:r>
              <a:rPr b="0" i="0" lang="en-US" sz="2000" u="none" cap="none" strike="noStrike">
                <a:solidFill>
                  <a:schemeClr val="dk1"/>
                </a:solidFill>
                <a:latin typeface="Times New Roman"/>
                <a:ea typeface="Times New Roman"/>
                <a:cs typeface="Times New Roman"/>
                <a:sym typeface="Times New Roman"/>
              </a:rPr>
              <a:t>Consider an erroneous stream where </a:t>
            </a:r>
            <a:r>
              <a:rPr b="1" i="0" lang="en-US" sz="2000" u="none" cap="none" strike="noStrike">
                <a:solidFill>
                  <a:srgbClr val="C00000"/>
                </a:solidFill>
                <a:latin typeface="Times New Roman"/>
                <a:ea typeface="Times New Roman"/>
                <a:cs typeface="Times New Roman"/>
                <a:sym typeface="Times New Roman"/>
              </a:rPr>
              <a:t>5th bit is flipped.</a:t>
            </a:r>
            <a:endParaRPr/>
          </a:p>
        </p:txBody>
      </p:sp>
      <p:sp>
        <p:nvSpPr>
          <p:cNvPr id="665" name="Google Shape;665;p36"/>
          <p:cNvSpPr txBox="1"/>
          <p:nvPr/>
        </p:nvSpPr>
        <p:spPr>
          <a:xfrm>
            <a:off x="769914" y="2707120"/>
            <a:ext cx="4336762" cy="342315"/>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1800"/>
              <a:buFont typeface="Arial"/>
              <a:buNone/>
            </a:pPr>
            <a:r>
              <a:rPr b="0" i="0" lang="en-US" sz="1800" u="none" cap="none" strike="noStrike">
                <a:solidFill>
                  <a:schemeClr val="dk1"/>
                </a:solidFill>
                <a:latin typeface="Times New Roman"/>
                <a:ea typeface="Times New Roman"/>
                <a:cs typeface="Times New Roman"/>
                <a:sym typeface="Times New Roman"/>
              </a:rPr>
              <a:t>   11  10   9     </a:t>
            </a:r>
            <a:r>
              <a:rPr b="1" i="0" lang="en-US" sz="1800" u="none" cap="none" strike="noStrike">
                <a:solidFill>
                  <a:srgbClr val="0E57C4"/>
                </a:solidFill>
                <a:latin typeface="Times New Roman"/>
                <a:ea typeface="Times New Roman"/>
                <a:cs typeface="Times New Roman"/>
                <a:sym typeface="Times New Roman"/>
              </a:rPr>
              <a:t>8</a:t>
            </a:r>
            <a:r>
              <a:rPr b="0" i="0" lang="en-US" sz="1800" u="none" cap="none" strike="noStrike">
                <a:solidFill>
                  <a:schemeClr val="dk1"/>
                </a:solidFill>
                <a:latin typeface="Times New Roman"/>
                <a:ea typeface="Times New Roman"/>
                <a:cs typeface="Times New Roman"/>
                <a:sym typeface="Times New Roman"/>
              </a:rPr>
              <a:t>    7     6    5     </a:t>
            </a:r>
            <a:r>
              <a:rPr b="1" i="0" lang="en-US" sz="1800" u="none" cap="none" strike="noStrike">
                <a:solidFill>
                  <a:srgbClr val="0E57C4"/>
                </a:solidFill>
                <a:latin typeface="Times New Roman"/>
                <a:ea typeface="Times New Roman"/>
                <a:cs typeface="Times New Roman"/>
                <a:sym typeface="Times New Roman"/>
              </a:rPr>
              <a:t>4</a:t>
            </a:r>
            <a:r>
              <a:rPr b="0" i="0" lang="en-US" sz="1800" u="none" cap="none" strike="noStrike">
                <a:solidFill>
                  <a:schemeClr val="dk1"/>
                </a:solidFill>
                <a:latin typeface="Times New Roman"/>
                <a:ea typeface="Times New Roman"/>
                <a:cs typeface="Times New Roman"/>
                <a:sym typeface="Times New Roman"/>
              </a:rPr>
              <a:t>    3    </a:t>
            </a:r>
            <a:r>
              <a:rPr b="1" i="0" lang="en-US" sz="1800" u="none" cap="none" strike="noStrike">
                <a:solidFill>
                  <a:srgbClr val="0E57C4"/>
                </a:solidFill>
                <a:latin typeface="Times New Roman"/>
                <a:ea typeface="Times New Roman"/>
                <a:cs typeface="Times New Roman"/>
                <a:sym typeface="Times New Roman"/>
              </a:rPr>
              <a:t>2</a:t>
            </a:r>
            <a:r>
              <a:rPr b="0" i="0" lang="en-US" sz="1800" u="none" cap="none" strike="noStrike">
                <a:solidFill>
                  <a:schemeClr val="dk1"/>
                </a:solidFill>
                <a:latin typeface="Times New Roman"/>
                <a:ea typeface="Times New Roman"/>
                <a:cs typeface="Times New Roman"/>
                <a:sym typeface="Times New Roman"/>
              </a:rPr>
              <a:t>    </a:t>
            </a:r>
            <a:r>
              <a:rPr b="1" i="0" lang="en-US" sz="1800" u="none" cap="none" strike="noStrike">
                <a:solidFill>
                  <a:srgbClr val="0E57C4"/>
                </a:solidFill>
                <a:latin typeface="Times New Roman"/>
                <a:ea typeface="Times New Roman"/>
                <a:cs typeface="Times New Roman"/>
                <a:sym typeface="Times New Roman"/>
              </a:rPr>
              <a:t>1</a:t>
            </a:r>
            <a:endParaRPr b="1" i="0" sz="1800" u="none" cap="none" strike="noStrike">
              <a:solidFill>
                <a:srgbClr val="0E57C4"/>
              </a:solidFill>
              <a:latin typeface="Times New Roman"/>
              <a:ea typeface="Times New Roman"/>
              <a:cs typeface="Times New Roman"/>
              <a:sym typeface="Times New Roman"/>
            </a:endParaRPr>
          </a:p>
        </p:txBody>
      </p:sp>
      <p:sp>
        <p:nvSpPr>
          <p:cNvPr id="666" name="Google Shape;666;p36"/>
          <p:cNvSpPr/>
          <p:nvPr/>
        </p:nvSpPr>
        <p:spPr>
          <a:xfrm>
            <a:off x="997376" y="2426138"/>
            <a:ext cx="351692" cy="309489"/>
          </a:xfrm>
          <a:prstGeom prst="rect">
            <a:avLst/>
          </a:prstGeom>
          <a:noFill/>
          <a:ln cap="flat" cmpd="sng" w="15875">
            <a:solidFill>
              <a:srgbClr val="364A7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Times New Roman"/>
                <a:ea typeface="Times New Roman"/>
                <a:cs typeface="Times New Roman"/>
                <a:sym typeface="Times New Roman"/>
              </a:rPr>
              <a:t>1</a:t>
            </a:r>
            <a:endParaRPr b="0" i="0" sz="1100" u="none" cap="none" strike="noStrike">
              <a:solidFill>
                <a:srgbClr val="000000"/>
              </a:solidFill>
              <a:latin typeface="Times New Roman"/>
              <a:ea typeface="Times New Roman"/>
              <a:cs typeface="Times New Roman"/>
              <a:sym typeface="Times New Roman"/>
            </a:endParaRPr>
          </a:p>
        </p:txBody>
      </p:sp>
      <p:sp>
        <p:nvSpPr>
          <p:cNvPr id="667" name="Google Shape;667;p36"/>
          <p:cNvSpPr/>
          <p:nvPr/>
        </p:nvSpPr>
        <p:spPr>
          <a:xfrm>
            <a:off x="1349068" y="2426138"/>
            <a:ext cx="351692" cy="309489"/>
          </a:xfrm>
          <a:prstGeom prst="rect">
            <a:avLst/>
          </a:prstGeom>
          <a:noFill/>
          <a:ln cap="flat" cmpd="sng" w="15875">
            <a:solidFill>
              <a:srgbClr val="364A7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Times New Roman"/>
                <a:ea typeface="Times New Roman"/>
                <a:cs typeface="Times New Roman"/>
                <a:sym typeface="Times New Roman"/>
              </a:rPr>
              <a:t>0</a:t>
            </a:r>
            <a:endParaRPr b="0" i="0" sz="1800" u="none" cap="none" strike="noStrike">
              <a:solidFill>
                <a:schemeClr val="dk1"/>
              </a:solidFill>
              <a:latin typeface="Times New Roman"/>
              <a:ea typeface="Times New Roman"/>
              <a:cs typeface="Times New Roman"/>
              <a:sym typeface="Times New Roman"/>
            </a:endParaRPr>
          </a:p>
        </p:txBody>
      </p:sp>
      <p:sp>
        <p:nvSpPr>
          <p:cNvPr id="668" name="Google Shape;668;p36"/>
          <p:cNvSpPr/>
          <p:nvPr/>
        </p:nvSpPr>
        <p:spPr>
          <a:xfrm>
            <a:off x="1700760" y="2426138"/>
            <a:ext cx="351692" cy="309489"/>
          </a:xfrm>
          <a:prstGeom prst="rect">
            <a:avLst/>
          </a:prstGeom>
          <a:noFill/>
          <a:ln cap="flat" cmpd="sng" w="15875">
            <a:solidFill>
              <a:srgbClr val="364A7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Times New Roman"/>
                <a:ea typeface="Times New Roman"/>
                <a:cs typeface="Times New Roman"/>
                <a:sym typeface="Times New Roman"/>
              </a:rPr>
              <a:t>0</a:t>
            </a:r>
            <a:endParaRPr b="0" i="0" sz="1800" u="none" cap="none" strike="noStrike">
              <a:solidFill>
                <a:schemeClr val="dk1"/>
              </a:solidFill>
              <a:latin typeface="Times New Roman"/>
              <a:ea typeface="Times New Roman"/>
              <a:cs typeface="Times New Roman"/>
              <a:sym typeface="Times New Roman"/>
            </a:endParaRPr>
          </a:p>
        </p:txBody>
      </p:sp>
      <p:sp>
        <p:nvSpPr>
          <p:cNvPr id="669" name="Google Shape;669;p36"/>
          <p:cNvSpPr/>
          <p:nvPr/>
        </p:nvSpPr>
        <p:spPr>
          <a:xfrm>
            <a:off x="2052452" y="2426138"/>
            <a:ext cx="351692" cy="309489"/>
          </a:xfrm>
          <a:prstGeom prst="rect">
            <a:avLst/>
          </a:prstGeom>
          <a:noFill/>
          <a:ln cap="flat" cmpd="sng" w="15875">
            <a:solidFill>
              <a:srgbClr val="364A7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Times New Roman"/>
                <a:ea typeface="Times New Roman"/>
                <a:cs typeface="Times New Roman"/>
                <a:sym typeface="Times New Roman"/>
              </a:rPr>
              <a:t>1</a:t>
            </a:r>
            <a:endParaRPr b="0" i="0" sz="1800" u="none" cap="none" strike="noStrike">
              <a:solidFill>
                <a:schemeClr val="dk1"/>
              </a:solidFill>
              <a:latin typeface="Times New Roman"/>
              <a:ea typeface="Times New Roman"/>
              <a:cs typeface="Times New Roman"/>
              <a:sym typeface="Times New Roman"/>
            </a:endParaRPr>
          </a:p>
        </p:txBody>
      </p:sp>
      <p:sp>
        <p:nvSpPr>
          <p:cNvPr id="670" name="Google Shape;670;p36"/>
          <p:cNvSpPr/>
          <p:nvPr/>
        </p:nvSpPr>
        <p:spPr>
          <a:xfrm>
            <a:off x="2404144" y="2430826"/>
            <a:ext cx="351692" cy="300820"/>
          </a:xfrm>
          <a:prstGeom prst="rect">
            <a:avLst/>
          </a:prstGeom>
          <a:noFill/>
          <a:ln cap="flat" cmpd="sng" w="15875">
            <a:solidFill>
              <a:srgbClr val="364A7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Times New Roman"/>
                <a:ea typeface="Times New Roman"/>
                <a:cs typeface="Times New Roman"/>
                <a:sym typeface="Times New Roman"/>
              </a:rPr>
              <a:t>0</a:t>
            </a:r>
            <a:endParaRPr b="0" i="0" sz="1800" u="none" cap="none" strike="noStrike">
              <a:solidFill>
                <a:schemeClr val="dk1"/>
              </a:solidFill>
              <a:latin typeface="Times New Roman"/>
              <a:ea typeface="Times New Roman"/>
              <a:cs typeface="Times New Roman"/>
              <a:sym typeface="Times New Roman"/>
            </a:endParaRPr>
          </a:p>
        </p:txBody>
      </p:sp>
      <p:sp>
        <p:nvSpPr>
          <p:cNvPr id="671" name="Google Shape;671;p36"/>
          <p:cNvSpPr/>
          <p:nvPr/>
        </p:nvSpPr>
        <p:spPr>
          <a:xfrm>
            <a:off x="2762449" y="2430825"/>
            <a:ext cx="351692" cy="300821"/>
          </a:xfrm>
          <a:prstGeom prst="rect">
            <a:avLst/>
          </a:prstGeom>
          <a:noFill/>
          <a:ln cap="flat" cmpd="sng" w="15875">
            <a:solidFill>
              <a:srgbClr val="364A7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Times New Roman"/>
                <a:ea typeface="Times New Roman"/>
                <a:cs typeface="Times New Roman"/>
                <a:sym typeface="Times New Roman"/>
              </a:rPr>
              <a:t>0</a:t>
            </a:r>
            <a:endParaRPr b="0" i="0" sz="1800" u="none" cap="none" strike="noStrike">
              <a:solidFill>
                <a:schemeClr val="dk1"/>
              </a:solidFill>
              <a:latin typeface="Times New Roman"/>
              <a:ea typeface="Times New Roman"/>
              <a:cs typeface="Times New Roman"/>
              <a:sym typeface="Times New Roman"/>
            </a:endParaRPr>
          </a:p>
        </p:txBody>
      </p:sp>
      <p:sp>
        <p:nvSpPr>
          <p:cNvPr id="672" name="Google Shape;672;p36"/>
          <p:cNvSpPr/>
          <p:nvPr/>
        </p:nvSpPr>
        <p:spPr>
          <a:xfrm>
            <a:off x="3120754" y="2426138"/>
            <a:ext cx="351692" cy="309489"/>
          </a:xfrm>
          <a:prstGeom prst="rect">
            <a:avLst/>
          </a:prstGeom>
          <a:noFill/>
          <a:ln cap="flat" cmpd="sng" w="15875">
            <a:solidFill>
              <a:srgbClr val="364A7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FF0000"/>
                </a:solidFill>
                <a:latin typeface="Times New Roman"/>
                <a:ea typeface="Times New Roman"/>
                <a:cs typeface="Times New Roman"/>
                <a:sym typeface="Times New Roman"/>
              </a:rPr>
              <a:t>1</a:t>
            </a:r>
            <a:endParaRPr b="0" i="0" sz="1800" u="none" cap="none" strike="noStrike">
              <a:solidFill>
                <a:srgbClr val="FF0000"/>
              </a:solidFill>
              <a:latin typeface="Times New Roman"/>
              <a:ea typeface="Times New Roman"/>
              <a:cs typeface="Times New Roman"/>
              <a:sym typeface="Times New Roman"/>
            </a:endParaRPr>
          </a:p>
        </p:txBody>
      </p:sp>
      <p:sp>
        <p:nvSpPr>
          <p:cNvPr id="673" name="Google Shape;673;p36"/>
          <p:cNvSpPr/>
          <p:nvPr/>
        </p:nvSpPr>
        <p:spPr>
          <a:xfrm>
            <a:off x="3472446" y="2426138"/>
            <a:ext cx="351692" cy="309489"/>
          </a:xfrm>
          <a:prstGeom prst="rect">
            <a:avLst/>
          </a:prstGeom>
          <a:noFill/>
          <a:ln cap="flat" cmpd="sng" w="15875">
            <a:solidFill>
              <a:srgbClr val="364A7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Times New Roman"/>
                <a:ea typeface="Times New Roman"/>
                <a:cs typeface="Times New Roman"/>
                <a:sym typeface="Times New Roman"/>
              </a:rPr>
              <a:t>0</a:t>
            </a:r>
            <a:endParaRPr b="0" i="0" sz="1800" u="none" cap="none" strike="noStrike">
              <a:solidFill>
                <a:schemeClr val="dk1"/>
              </a:solidFill>
              <a:latin typeface="Times New Roman"/>
              <a:ea typeface="Times New Roman"/>
              <a:cs typeface="Times New Roman"/>
              <a:sym typeface="Times New Roman"/>
            </a:endParaRPr>
          </a:p>
        </p:txBody>
      </p:sp>
      <p:sp>
        <p:nvSpPr>
          <p:cNvPr id="674" name="Google Shape;674;p36"/>
          <p:cNvSpPr/>
          <p:nvPr/>
        </p:nvSpPr>
        <p:spPr>
          <a:xfrm>
            <a:off x="3824138" y="2426138"/>
            <a:ext cx="351692" cy="309489"/>
          </a:xfrm>
          <a:prstGeom prst="rect">
            <a:avLst/>
          </a:prstGeom>
          <a:noFill/>
          <a:ln cap="flat" cmpd="sng" w="15875">
            <a:solidFill>
              <a:srgbClr val="364A7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Times New Roman"/>
                <a:ea typeface="Times New Roman"/>
                <a:cs typeface="Times New Roman"/>
                <a:sym typeface="Times New Roman"/>
              </a:rPr>
              <a:t>1</a:t>
            </a:r>
            <a:endParaRPr b="0" i="0" sz="1800" u="none" cap="none" strike="noStrike">
              <a:solidFill>
                <a:schemeClr val="dk1"/>
              </a:solidFill>
              <a:latin typeface="Times New Roman"/>
              <a:ea typeface="Times New Roman"/>
              <a:cs typeface="Times New Roman"/>
              <a:sym typeface="Times New Roman"/>
            </a:endParaRPr>
          </a:p>
        </p:txBody>
      </p:sp>
      <p:sp>
        <p:nvSpPr>
          <p:cNvPr id="675" name="Google Shape;675;p36"/>
          <p:cNvSpPr/>
          <p:nvPr/>
        </p:nvSpPr>
        <p:spPr>
          <a:xfrm>
            <a:off x="4174821" y="2426138"/>
            <a:ext cx="351692" cy="309489"/>
          </a:xfrm>
          <a:prstGeom prst="rect">
            <a:avLst/>
          </a:prstGeom>
          <a:noFill/>
          <a:ln cap="flat" cmpd="sng" w="15875">
            <a:solidFill>
              <a:srgbClr val="364A7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Times New Roman"/>
                <a:ea typeface="Times New Roman"/>
                <a:cs typeface="Times New Roman"/>
                <a:sym typeface="Times New Roman"/>
              </a:rPr>
              <a:t>0</a:t>
            </a:r>
            <a:endParaRPr b="0" i="0" sz="1800" u="none" cap="none" strike="noStrike">
              <a:solidFill>
                <a:schemeClr val="dk1"/>
              </a:solidFill>
              <a:latin typeface="Times New Roman"/>
              <a:ea typeface="Times New Roman"/>
              <a:cs typeface="Times New Roman"/>
              <a:sym typeface="Times New Roman"/>
            </a:endParaRPr>
          </a:p>
        </p:txBody>
      </p:sp>
      <p:sp>
        <p:nvSpPr>
          <p:cNvPr id="676" name="Google Shape;676;p36"/>
          <p:cNvSpPr/>
          <p:nvPr/>
        </p:nvSpPr>
        <p:spPr>
          <a:xfrm>
            <a:off x="4518891" y="2426138"/>
            <a:ext cx="351692" cy="309489"/>
          </a:xfrm>
          <a:prstGeom prst="rect">
            <a:avLst/>
          </a:prstGeom>
          <a:noFill/>
          <a:ln cap="flat" cmpd="sng" w="15875">
            <a:solidFill>
              <a:srgbClr val="364A7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Times New Roman"/>
                <a:ea typeface="Times New Roman"/>
                <a:cs typeface="Times New Roman"/>
                <a:sym typeface="Times New Roman"/>
              </a:rPr>
              <a:t>0</a:t>
            </a:r>
            <a:endParaRPr b="0" i="0" sz="1800" u="none" cap="none" strike="noStrike">
              <a:solidFill>
                <a:schemeClr val="dk1"/>
              </a:solidFill>
              <a:latin typeface="Times New Roman"/>
              <a:ea typeface="Times New Roman"/>
              <a:cs typeface="Times New Roman"/>
              <a:sym typeface="Times New Roman"/>
            </a:endParaRPr>
          </a:p>
        </p:txBody>
      </p:sp>
      <p:sp>
        <p:nvSpPr>
          <p:cNvPr id="677" name="Google Shape;677;p36"/>
          <p:cNvSpPr/>
          <p:nvPr/>
        </p:nvSpPr>
        <p:spPr>
          <a:xfrm>
            <a:off x="680699" y="3174187"/>
            <a:ext cx="3143439" cy="1363450"/>
          </a:xfrm>
          <a:prstGeom prst="rect">
            <a:avLst/>
          </a:prstGeom>
          <a:solidFill>
            <a:srgbClr val="C3BCC5"/>
          </a:solidFill>
          <a:ln>
            <a:noFill/>
          </a:ln>
        </p:spPr>
        <p:txBody>
          <a:bodyPr anchorCtr="0" anchor="t" bIns="45700" lIns="91425" spcFirstLastPara="1" rIns="91425" wrap="square" tIns="45700">
            <a:spAutoFit/>
          </a:bodyPr>
          <a:lstStyle/>
          <a:p>
            <a:pPr indent="0" lvl="0" marL="0" marR="0" rtl="0" algn="l">
              <a:lnSpc>
                <a:spcPct val="90000"/>
              </a:lnSpc>
              <a:spcBef>
                <a:spcPts val="0"/>
              </a:spcBef>
              <a:spcAft>
                <a:spcPts val="0"/>
              </a:spcAft>
              <a:buNone/>
            </a:pPr>
            <a:r>
              <a:rPr b="0" i="0" lang="en-US" sz="1600" u="none" cap="none" strike="noStrike">
                <a:solidFill>
                  <a:schemeClr val="dk1"/>
                </a:solidFill>
                <a:latin typeface="Times New Roman"/>
                <a:ea typeface="Times New Roman"/>
                <a:cs typeface="Times New Roman"/>
                <a:sym typeface="Times New Roman"/>
              </a:rPr>
              <a:t>Now getting corrupted bit position</a:t>
            </a:r>
            <a:endParaRPr b="0" i="0" sz="1600" u="none" cap="none" strike="noStrike">
              <a:solidFill>
                <a:srgbClr val="000000"/>
              </a:solidFill>
              <a:latin typeface="Times New Roman"/>
              <a:ea typeface="Times New Roman"/>
              <a:cs typeface="Times New Roman"/>
              <a:sym typeface="Times New Roman"/>
            </a:endParaRPr>
          </a:p>
          <a:p>
            <a:pPr indent="0" lvl="0" marL="0" marR="0" rtl="0" algn="l">
              <a:lnSpc>
                <a:spcPct val="90000"/>
              </a:lnSpc>
              <a:spcBef>
                <a:spcPts val="1000"/>
              </a:spcBef>
              <a:spcAft>
                <a:spcPts val="0"/>
              </a:spcAft>
              <a:buNone/>
            </a:pPr>
            <a:r>
              <a:rPr b="0" i="0" lang="en-US" sz="1600" u="none" cap="none" strike="noStrike">
                <a:solidFill>
                  <a:schemeClr val="dk1"/>
                </a:solidFill>
                <a:latin typeface="Times New Roman"/>
                <a:ea typeface="Times New Roman"/>
                <a:cs typeface="Times New Roman"/>
                <a:sym typeface="Times New Roman"/>
              </a:rPr>
              <a:t>= (R8, R4, R2, R1)</a:t>
            </a:r>
            <a:endParaRPr b="0" i="0" sz="1600" u="none" cap="none" strike="noStrike">
              <a:solidFill>
                <a:srgbClr val="000000"/>
              </a:solidFill>
              <a:latin typeface="Times New Roman"/>
              <a:ea typeface="Times New Roman"/>
              <a:cs typeface="Times New Roman"/>
              <a:sym typeface="Times New Roman"/>
            </a:endParaRPr>
          </a:p>
          <a:p>
            <a:pPr indent="0" lvl="0" marL="0" marR="0" rtl="0" algn="l">
              <a:lnSpc>
                <a:spcPct val="90000"/>
              </a:lnSpc>
              <a:spcBef>
                <a:spcPts val="1000"/>
              </a:spcBef>
              <a:spcAft>
                <a:spcPts val="0"/>
              </a:spcAft>
              <a:buNone/>
            </a:pPr>
            <a:r>
              <a:rPr b="0" i="0" lang="en-US" sz="1600" u="none" cap="none" strike="noStrike">
                <a:solidFill>
                  <a:schemeClr val="dk1"/>
                </a:solidFill>
                <a:latin typeface="Times New Roman"/>
                <a:ea typeface="Times New Roman"/>
                <a:cs typeface="Times New Roman"/>
                <a:sym typeface="Times New Roman"/>
              </a:rPr>
              <a:t>= (0, 1, 0, 1)</a:t>
            </a:r>
            <a:r>
              <a:rPr b="0" baseline="-25000" i="0" lang="en-US" sz="1600" u="none" cap="none" strike="noStrike">
                <a:solidFill>
                  <a:schemeClr val="dk1"/>
                </a:solidFill>
                <a:latin typeface="Times New Roman"/>
                <a:ea typeface="Times New Roman"/>
                <a:cs typeface="Times New Roman"/>
                <a:sym typeface="Times New Roman"/>
              </a:rPr>
              <a:t>2</a:t>
            </a:r>
            <a:endParaRPr b="0" i="0" sz="1600" u="none" cap="none" strike="noStrike">
              <a:solidFill>
                <a:srgbClr val="000000"/>
              </a:solidFill>
              <a:latin typeface="Times New Roman"/>
              <a:ea typeface="Times New Roman"/>
              <a:cs typeface="Times New Roman"/>
              <a:sym typeface="Times New Roman"/>
            </a:endParaRPr>
          </a:p>
          <a:p>
            <a:pPr indent="0" lvl="0" marL="0" marR="0" rtl="0" algn="l">
              <a:lnSpc>
                <a:spcPct val="90000"/>
              </a:lnSpc>
              <a:spcBef>
                <a:spcPts val="1000"/>
              </a:spcBef>
              <a:spcAft>
                <a:spcPts val="0"/>
              </a:spcAft>
              <a:buNone/>
            </a:pPr>
            <a:r>
              <a:rPr b="0" i="0" lang="en-US" sz="1600" u="none" cap="none" strike="noStrike">
                <a:solidFill>
                  <a:schemeClr val="dk1"/>
                </a:solidFill>
                <a:latin typeface="Times New Roman"/>
                <a:ea typeface="Times New Roman"/>
                <a:cs typeface="Times New Roman"/>
                <a:sym typeface="Times New Roman"/>
              </a:rPr>
              <a:t>= (5)</a:t>
            </a:r>
            <a:r>
              <a:rPr b="0" baseline="-25000" i="0" lang="en-US" sz="1600" u="none" cap="none" strike="noStrike">
                <a:solidFill>
                  <a:schemeClr val="dk1"/>
                </a:solidFill>
                <a:latin typeface="Times New Roman"/>
                <a:ea typeface="Times New Roman"/>
                <a:cs typeface="Times New Roman"/>
                <a:sym typeface="Times New Roman"/>
              </a:rPr>
              <a:t>10</a:t>
            </a:r>
            <a:endParaRPr/>
          </a:p>
        </p:txBody>
      </p:sp>
      <p:sp>
        <p:nvSpPr>
          <p:cNvPr id="678" name="Google Shape;678;p36"/>
          <p:cNvSpPr/>
          <p:nvPr/>
        </p:nvSpPr>
        <p:spPr>
          <a:xfrm>
            <a:off x="5004764" y="2436180"/>
            <a:ext cx="3404599" cy="590931"/>
          </a:xfrm>
          <a:prstGeom prst="rect">
            <a:avLst/>
          </a:prstGeom>
          <a:solidFill>
            <a:srgbClr val="B3C0DF"/>
          </a:solidFill>
          <a:ln>
            <a:noFill/>
          </a:ln>
        </p:spPr>
        <p:txBody>
          <a:bodyPr anchorCtr="0" anchor="t" bIns="45700" lIns="91425" spcFirstLastPara="1" rIns="91425" wrap="square" tIns="45700">
            <a:spAutoFit/>
          </a:bodyPr>
          <a:lstStyle/>
          <a:p>
            <a:pPr indent="0" lvl="0" marL="0" marR="0" rtl="0" algn="ctr">
              <a:lnSpc>
                <a:spcPct val="90000"/>
              </a:lnSpc>
              <a:spcBef>
                <a:spcPts val="0"/>
              </a:spcBef>
              <a:spcAft>
                <a:spcPts val="0"/>
              </a:spcAft>
              <a:buNone/>
            </a:pPr>
            <a:r>
              <a:rPr b="0" i="0" lang="en-US" sz="1800" u="none" cap="none" strike="noStrike">
                <a:solidFill>
                  <a:schemeClr val="dk1"/>
                </a:solidFill>
                <a:latin typeface="Times New Roman"/>
                <a:ea typeface="Times New Roman"/>
                <a:cs typeface="Times New Roman"/>
                <a:sym typeface="Times New Roman"/>
              </a:rPr>
              <a:t>Data stream received on transmission line from sender</a:t>
            </a:r>
            <a:endParaRPr b="0" i="0" sz="1800" u="none" cap="none" strike="noStrike">
              <a:solidFill>
                <a:srgbClr val="000000"/>
              </a:solidFill>
              <a:latin typeface="Times New Roman"/>
              <a:ea typeface="Times New Roman"/>
              <a:cs typeface="Times New Roman"/>
              <a:sym typeface="Times New Roman"/>
            </a:endParaRPr>
          </a:p>
        </p:txBody>
      </p:sp>
      <p:sp>
        <p:nvSpPr>
          <p:cNvPr id="679" name="Google Shape;679;p36"/>
          <p:cNvSpPr/>
          <p:nvPr/>
        </p:nvSpPr>
        <p:spPr>
          <a:xfrm>
            <a:off x="3884266" y="3209641"/>
            <a:ext cx="5151579" cy="1363450"/>
          </a:xfrm>
          <a:prstGeom prst="rect">
            <a:avLst/>
          </a:prstGeom>
          <a:solidFill>
            <a:srgbClr val="9BC6CE"/>
          </a:solidFill>
          <a:ln>
            <a:noFill/>
          </a:ln>
        </p:spPr>
        <p:txBody>
          <a:bodyPr anchorCtr="0" anchor="t" bIns="45700" lIns="91425" spcFirstLastPara="1" rIns="91425" wrap="square" tIns="45700">
            <a:spAutoFit/>
          </a:bodyPr>
          <a:lstStyle/>
          <a:p>
            <a:pPr indent="0" lvl="0" marL="0" marR="0" rtl="0" algn="l">
              <a:lnSpc>
                <a:spcPct val="90000"/>
              </a:lnSpc>
              <a:spcBef>
                <a:spcPts val="0"/>
              </a:spcBef>
              <a:spcAft>
                <a:spcPts val="0"/>
              </a:spcAft>
              <a:buNone/>
            </a:pPr>
            <a:r>
              <a:rPr b="0" i="0" lang="en-US" sz="1600" u="none" cap="none" strike="noStrike">
                <a:solidFill>
                  <a:schemeClr val="dk1"/>
                </a:solidFill>
                <a:latin typeface="Times New Roman"/>
                <a:ea typeface="Times New Roman"/>
                <a:cs typeface="Times New Roman"/>
                <a:sym typeface="Times New Roman"/>
              </a:rPr>
              <a:t>R1 = R1, D3, D5, D7, D9, D11    =&gt; 0+1+1+0+0+1 =&gt; 1.</a:t>
            </a:r>
            <a:endParaRPr b="0" i="0" sz="1600" u="none" cap="none" strike="noStrike">
              <a:solidFill>
                <a:srgbClr val="000000"/>
              </a:solidFill>
              <a:latin typeface="Times New Roman"/>
              <a:ea typeface="Times New Roman"/>
              <a:cs typeface="Times New Roman"/>
              <a:sym typeface="Times New Roman"/>
            </a:endParaRPr>
          </a:p>
          <a:p>
            <a:pPr indent="0" lvl="0" marL="0" marR="0" rtl="0" algn="l">
              <a:lnSpc>
                <a:spcPct val="90000"/>
              </a:lnSpc>
              <a:spcBef>
                <a:spcPts val="1000"/>
              </a:spcBef>
              <a:spcAft>
                <a:spcPts val="0"/>
              </a:spcAft>
              <a:buNone/>
            </a:pPr>
            <a:r>
              <a:rPr b="0" i="0" lang="en-US" sz="1600" u="none" cap="none" strike="noStrike">
                <a:solidFill>
                  <a:schemeClr val="dk1"/>
                </a:solidFill>
                <a:latin typeface="Times New Roman"/>
                <a:ea typeface="Times New Roman"/>
                <a:cs typeface="Times New Roman"/>
                <a:sym typeface="Times New Roman"/>
              </a:rPr>
              <a:t>R2 = R2, D3, D6, D7, D10, D11  =&gt; 0+1+0+0+0+1 =&gt; 0.</a:t>
            </a:r>
            <a:endParaRPr b="0" i="0" sz="1600" u="none" cap="none" strike="noStrike">
              <a:solidFill>
                <a:srgbClr val="000000"/>
              </a:solidFill>
              <a:latin typeface="Times New Roman"/>
              <a:ea typeface="Times New Roman"/>
              <a:cs typeface="Times New Roman"/>
              <a:sym typeface="Times New Roman"/>
            </a:endParaRPr>
          </a:p>
          <a:p>
            <a:pPr indent="0" lvl="0" marL="0" marR="0" rtl="0" algn="l">
              <a:lnSpc>
                <a:spcPct val="90000"/>
              </a:lnSpc>
              <a:spcBef>
                <a:spcPts val="1000"/>
              </a:spcBef>
              <a:spcAft>
                <a:spcPts val="0"/>
              </a:spcAft>
              <a:buNone/>
            </a:pPr>
            <a:r>
              <a:rPr b="0" i="0" lang="en-US" sz="1600" u="none" cap="none" strike="noStrike">
                <a:solidFill>
                  <a:schemeClr val="dk1"/>
                </a:solidFill>
                <a:latin typeface="Times New Roman"/>
                <a:ea typeface="Times New Roman"/>
                <a:cs typeface="Times New Roman"/>
                <a:sym typeface="Times New Roman"/>
              </a:rPr>
              <a:t>R4 = R4, D5, D6, D7                       =&gt; 0+1+0+0 =&gt; 1.</a:t>
            </a:r>
            <a:endParaRPr/>
          </a:p>
          <a:p>
            <a:pPr indent="0" lvl="0" marL="0" marR="0" rtl="0" algn="l">
              <a:lnSpc>
                <a:spcPct val="90000"/>
              </a:lnSpc>
              <a:spcBef>
                <a:spcPts val="1000"/>
              </a:spcBef>
              <a:spcAft>
                <a:spcPts val="0"/>
              </a:spcAft>
              <a:buNone/>
            </a:pPr>
            <a:r>
              <a:rPr b="0" i="0" lang="en-US" sz="1600" u="none" cap="none" strike="noStrike">
                <a:solidFill>
                  <a:schemeClr val="dk1"/>
                </a:solidFill>
                <a:latin typeface="Times New Roman"/>
                <a:ea typeface="Times New Roman"/>
                <a:cs typeface="Times New Roman"/>
                <a:sym typeface="Times New Roman"/>
              </a:rPr>
              <a:t>R8 = R8, D9, D10, D11                  =&gt; 1+0+0+1 =&gt; 0.</a:t>
            </a:r>
            <a:endParaRPr/>
          </a:p>
        </p:txBody>
      </p:sp>
      <p:sp>
        <p:nvSpPr>
          <p:cNvPr id="680" name="Google Shape;680;p36"/>
          <p:cNvSpPr/>
          <p:nvPr/>
        </p:nvSpPr>
        <p:spPr>
          <a:xfrm>
            <a:off x="41077" y="36119"/>
            <a:ext cx="490538" cy="589736"/>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3300"/>
              <a:buFont typeface="Arial"/>
              <a:buNone/>
            </a:pPr>
            <a:r>
              <a:t/>
            </a:r>
            <a:endParaRPr b="0" i="0" sz="3300" u="none" cap="none" strike="noStrike">
              <a:solidFill>
                <a:schemeClr val="dk1"/>
              </a:solidFill>
              <a:latin typeface="Times New Roman"/>
              <a:ea typeface="Times New Roman"/>
              <a:cs typeface="Times New Roman"/>
              <a:sym typeface="Times New Roman"/>
            </a:endParaRPr>
          </a:p>
        </p:txBody>
      </p:sp>
      <p:cxnSp>
        <p:nvCxnSpPr>
          <p:cNvPr id="681" name="Google Shape;681;p36"/>
          <p:cNvCxnSpPr/>
          <p:nvPr/>
        </p:nvCxnSpPr>
        <p:spPr>
          <a:xfrm flipH="1" rot="10800000">
            <a:off x="-7737" y="611782"/>
            <a:ext cx="9144000" cy="20782"/>
          </a:xfrm>
          <a:prstGeom prst="straightConnector1">
            <a:avLst/>
          </a:prstGeom>
          <a:noFill/>
          <a:ln cap="flat" cmpd="sng" w="9525">
            <a:solidFill>
              <a:srgbClr val="00B050"/>
            </a:solidFill>
            <a:prstDash val="solid"/>
            <a:round/>
            <a:headEnd len="sm" w="sm" type="none"/>
            <a:tailEnd len="sm" w="sm" type="none"/>
          </a:ln>
        </p:spPr>
      </p:cxnSp>
      <p:sp>
        <p:nvSpPr>
          <p:cNvPr id="682" name="Google Shape;682;p36"/>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Times New Roman"/>
              <a:ea typeface="Times New Roman"/>
              <a:cs typeface="Times New Roman"/>
              <a:sym typeface="Times New Roman"/>
            </a:endParaRPr>
          </a:p>
        </p:txBody>
      </p:sp>
      <p:cxnSp>
        <p:nvCxnSpPr>
          <p:cNvPr id="683" name="Google Shape;683;p36"/>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684" name="Google Shape;684;p36"/>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pic>
        <p:nvPicPr>
          <p:cNvPr id="685" name="Google Shape;685;p36"/>
          <p:cNvPicPr preferRelativeResize="0"/>
          <p:nvPr/>
        </p:nvPicPr>
        <p:blipFill rotWithShape="1">
          <a:blip r:embed="rId4">
            <a:alphaModFix/>
          </a:blip>
          <a:srcRect b="0" l="0" r="0" t="0"/>
          <a:stretch/>
        </p:blipFill>
        <p:spPr>
          <a:xfrm>
            <a:off x="997376" y="1977007"/>
            <a:ext cx="3962400" cy="337512"/>
          </a:xfrm>
          <a:prstGeom prst="rect">
            <a:avLst/>
          </a:prstGeom>
          <a:noFill/>
          <a:ln>
            <a:noFill/>
          </a:ln>
        </p:spPr>
      </p:pic>
      <p:sp>
        <p:nvSpPr>
          <p:cNvPr id="686" name="Google Shape;686;p36"/>
          <p:cNvSpPr/>
          <p:nvPr/>
        </p:nvSpPr>
        <p:spPr>
          <a:xfrm>
            <a:off x="5004764" y="1918025"/>
            <a:ext cx="3977468" cy="535531"/>
          </a:xfrm>
          <a:prstGeom prst="rect">
            <a:avLst/>
          </a:prstGeom>
          <a:solidFill>
            <a:srgbClr val="9197CE"/>
          </a:solidFill>
          <a:ln>
            <a:noFill/>
          </a:ln>
        </p:spPr>
        <p:txBody>
          <a:bodyPr anchorCtr="0" anchor="t" bIns="45700" lIns="91425" spcFirstLastPara="1" rIns="91425" wrap="square" tIns="45700">
            <a:spAutoFit/>
          </a:bodyPr>
          <a:lstStyle/>
          <a:p>
            <a:pPr indent="0" lvl="0" marL="0" marR="0" rtl="0" algn="ctr">
              <a:lnSpc>
                <a:spcPct val="90000"/>
              </a:lnSpc>
              <a:spcBef>
                <a:spcPts val="0"/>
              </a:spcBef>
              <a:spcAft>
                <a:spcPts val="0"/>
              </a:spcAft>
              <a:buNone/>
            </a:pPr>
            <a:r>
              <a:rPr b="0" i="0" lang="en-US" sz="1600" u="none" cap="none" strike="noStrike">
                <a:solidFill>
                  <a:schemeClr val="dk1"/>
                </a:solidFill>
                <a:latin typeface="Times New Roman"/>
                <a:ea typeface="Times New Roman"/>
                <a:cs typeface="Times New Roman"/>
                <a:sym typeface="Times New Roman"/>
              </a:rPr>
              <a:t>Data stream to be sent on transmission line from sender</a:t>
            </a:r>
            <a:endParaRPr b="1" i="0" sz="1600" u="none" cap="none" strike="noStrike">
              <a:solidFill>
                <a:schemeClr val="dk1"/>
              </a:solidFill>
              <a:latin typeface="Times New Roman"/>
              <a:ea typeface="Times New Roman"/>
              <a:cs typeface="Times New Roman"/>
              <a:sym typeface="Times New Roman"/>
            </a:endParaRPr>
          </a:p>
        </p:txBody>
      </p:sp>
      <p:sp>
        <p:nvSpPr>
          <p:cNvPr id="687" name="Google Shape;687;p36"/>
          <p:cNvSpPr/>
          <p:nvPr/>
        </p:nvSpPr>
        <p:spPr>
          <a:xfrm>
            <a:off x="5568699" y="176060"/>
            <a:ext cx="1329210"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400" u="none" cap="none" strike="noStrike">
                <a:solidFill>
                  <a:schemeClr val="dk1"/>
                </a:solidFill>
                <a:latin typeface="Times New Roman"/>
                <a:ea typeface="Times New Roman"/>
                <a:cs typeface="Times New Roman"/>
                <a:sym typeface="Times New Roman"/>
              </a:rPr>
              <a:t>1000001---data</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6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6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6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6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7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7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7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7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7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7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7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6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7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7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8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77">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77">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77">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77">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79">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79">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79">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79">
                                            <p:txEl>
                                              <p:pRg end="3" st="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3" name="Shape 693"/>
        <p:cNvGrpSpPr/>
        <p:nvPr/>
      </p:nvGrpSpPr>
      <p:grpSpPr>
        <a:xfrm>
          <a:off x="0" y="0"/>
          <a:ext cx="0" cy="0"/>
          <a:chOff x="0" y="0"/>
          <a:chExt cx="0" cy="0"/>
        </a:xfrm>
      </p:grpSpPr>
      <p:sp>
        <p:nvSpPr>
          <p:cNvPr id="694" name="Google Shape;694;p37"/>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9/19/2022</a:t>
            </a:r>
            <a:endParaRPr b="1" sz="800">
              <a:solidFill>
                <a:schemeClr val="dk1"/>
              </a:solidFill>
              <a:latin typeface="Times New Roman"/>
              <a:ea typeface="Times New Roman"/>
              <a:cs typeface="Times New Roman"/>
              <a:sym typeface="Times New Roman"/>
            </a:endParaRPr>
          </a:p>
        </p:txBody>
      </p:sp>
      <p:sp>
        <p:nvSpPr>
          <p:cNvPr id="695" name="Google Shape;695;p37"/>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SY BTech         Computer Networks     Module 2    Sem 3     2022-23</a:t>
            </a:r>
            <a:endParaRPr b="1" sz="800">
              <a:solidFill>
                <a:schemeClr val="dk1"/>
              </a:solidFill>
              <a:latin typeface="Times New Roman"/>
              <a:ea typeface="Times New Roman"/>
              <a:cs typeface="Times New Roman"/>
              <a:sym typeface="Times New Roman"/>
            </a:endParaRPr>
          </a:p>
        </p:txBody>
      </p:sp>
      <p:sp>
        <p:nvSpPr>
          <p:cNvPr id="696" name="Google Shape;696;p37"/>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US" sz="900">
                <a:solidFill>
                  <a:schemeClr val="dk1"/>
                </a:solidFill>
                <a:latin typeface="Times New Roman"/>
                <a:ea typeface="Times New Roman"/>
                <a:cs typeface="Times New Roman"/>
                <a:sym typeface="Times New Roman"/>
              </a:rPr>
              <a:t>‹#›</a:t>
            </a:fld>
            <a:endParaRPr sz="900">
              <a:solidFill>
                <a:schemeClr val="dk1"/>
              </a:solidFill>
              <a:latin typeface="Times New Roman"/>
              <a:ea typeface="Times New Roman"/>
              <a:cs typeface="Times New Roman"/>
              <a:sym typeface="Times New Roman"/>
            </a:endParaRPr>
          </a:p>
        </p:txBody>
      </p:sp>
      <p:sp>
        <p:nvSpPr>
          <p:cNvPr id="697" name="Google Shape;697;p37"/>
          <p:cNvSpPr txBox="1"/>
          <p:nvPr>
            <p:ph idx="4294967295" type="title"/>
          </p:nvPr>
        </p:nvSpPr>
        <p:spPr>
          <a:xfrm>
            <a:off x="0" y="138113"/>
            <a:ext cx="3965575" cy="4699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Clr>
                <a:srgbClr val="002060"/>
              </a:buClr>
              <a:buSzPts val="3200"/>
              <a:buFont typeface="Calibri"/>
              <a:buNone/>
            </a:pPr>
            <a:r>
              <a:rPr b="1" lang="en-US" sz="3200">
                <a:solidFill>
                  <a:srgbClr val="002060"/>
                </a:solidFill>
                <a:latin typeface="Times New Roman"/>
                <a:ea typeface="Times New Roman"/>
                <a:cs typeface="Times New Roman"/>
                <a:sym typeface="Times New Roman"/>
              </a:rPr>
              <a:t>Hamming Code</a:t>
            </a:r>
            <a:endParaRPr>
              <a:latin typeface="Times New Roman"/>
              <a:ea typeface="Times New Roman"/>
              <a:cs typeface="Times New Roman"/>
              <a:sym typeface="Times New Roman"/>
            </a:endParaRPr>
          </a:p>
        </p:txBody>
      </p:sp>
      <p:sp>
        <p:nvSpPr>
          <p:cNvPr id="698" name="Google Shape;698;p37"/>
          <p:cNvSpPr txBox="1"/>
          <p:nvPr/>
        </p:nvSpPr>
        <p:spPr>
          <a:xfrm>
            <a:off x="591145" y="674534"/>
            <a:ext cx="4654960" cy="351769"/>
          </a:xfrm>
          <a:prstGeom prst="rect">
            <a:avLst/>
          </a:prstGeom>
          <a:noFill/>
          <a:ln>
            <a:noFill/>
          </a:ln>
        </p:spPr>
        <p:txBody>
          <a:bodyPr anchorCtr="0" anchor="t" bIns="45700" lIns="0" spcFirstLastPara="1" rIns="0" wrap="square" tIns="45700">
            <a:noAutofit/>
          </a:bodyPr>
          <a:lstStyle/>
          <a:p>
            <a:pPr indent="-342900" lvl="0" marL="342900" marR="0" rtl="0" algn="l">
              <a:lnSpc>
                <a:spcPct val="90000"/>
              </a:lnSpc>
              <a:spcBef>
                <a:spcPts val="0"/>
              </a:spcBef>
              <a:spcAft>
                <a:spcPts val="0"/>
              </a:spcAft>
              <a:buClr>
                <a:schemeClr val="accent1"/>
              </a:buClr>
              <a:buSzPts val="2000"/>
              <a:buFont typeface="Noto Sans Symbols"/>
              <a:buChar char="⮚"/>
            </a:pPr>
            <a:r>
              <a:rPr b="0" i="0" lang="en-US" sz="2000" u="none" cap="none" strike="noStrike">
                <a:solidFill>
                  <a:schemeClr val="dk1"/>
                </a:solidFill>
                <a:latin typeface="Times New Roman"/>
                <a:ea typeface="Times New Roman"/>
                <a:cs typeface="Times New Roman"/>
                <a:sym typeface="Times New Roman"/>
              </a:rPr>
              <a:t>Consider an Example</a:t>
            </a:r>
            <a:r>
              <a:rPr b="1" i="0" lang="en-US" sz="2000" u="none" cap="none" strike="noStrike">
                <a:solidFill>
                  <a:srgbClr val="FF0000"/>
                </a:solidFill>
                <a:latin typeface="Times New Roman"/>
                <a:ea typeface="Times New Roman"/>
                <a:cs typeface="Times New Roman"/>
                <a:sym typeface="Times New Roman"/>
              </a:rPr>
              <a:t>, </a:t>
            </a:r>
            <a:r>
              <a:rPr b="0" i="0" lang="en-US" sz="2000" u="none" cap="none" strike="noStrike">
                <a:solidFill>
                  <a:srgbClr val="FF0000"/>
                </a:solidFill>
                <a:latin typeface="Times New Roman"/>
                <a:ea typeface="Times New Roman"/>
                <a:cs typeface="Times New Roman"/>
                <a:sym typeface="Times New Roman"/>
              </a:rPr>
              <a:t>Data:1001101</a:t>
            </a:r>
            <a:endParaRPr b="0" i="0" sz="2000" u="none" cap="none" strike="noStrike">
              <a:solidFill>
                <a:srgbClr val="FF0000"/>
              </a:solidFill>
              <a:latin typeface="Times New Roman"/>
              <a:ea typeface="Times New Roman"/>
              <a:cs typeface="Times New Roman"/>
              <a:sym typeface="Times New Roman"/>
            </a:endParaRPr>
          </a:p>
        </p:txBody>
      </p:sp>
      <p:pic>
        <p:nvPicPr>
          <p:cNvPr id="699" name="Google Shape;699;p37"/>
          <p:cNvPicPr preferRelativeResize="0"/>
          <p:nvPr/>
        </p:nvPicPr>
        <p:blipFill rotWithShape="1">
          <a:blip r:embed="rId3">
            <a:alphaModFix/>
          </a:blip>
          <a:srcRect b="0" l="0" r="0" t="0"/>
          <a:stretch/>
        </p:blipFill>
        <p:spPr>
          <a:xfrm>
            <a:off x="686934" y="1208227"/>
            <a:ext cx="3493711" cy="2973243"/>
          </a:xfrm>
          <a:prstGeom prst="rect">
            <a:avLst/>
          </a:prstGeom>
          <a:noFill/>
          <a:ln>
            <a:noFill/>
          </a:ln>
        </p:spPr>
      </p:pic>
      <p:sp>
        <p:nvSpPr>
          <p:cNvPr id="700" name="Google Shape;700;p37"/>
          <p:cNvSpPr txBox="1"/>
          <p:nvPr/>
        </p:nvSpPr>
        <p:spPr>
          <a:xfrm>
            <a:off x="4591772" y="1318821"/>
            <a:ext cx="4218597" cy="1429916"/>
          </a:xfrm>
          <a:prstGeom prst="rect">
            <a:avLst/>
          </a:prstGeom>
          <a:solidFill>
            <a:srgbClr val="DDEBEE"/>
          </a:solid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2000"/>
              <a:buFont typeface="Arial"/>
              <a:buNone/>
            </a:pPr>
            <a:r>
              <a:rPr b="1" i="0" lang="en-US" sz="1400" u="none" cap="none" strike="noStrike">
                <a:solidFill>
                  <a:schemeClr val="dk1"/>
                </a:solidFill>
                <a:latin typeface="Times New Roman"/>
                <a:ea typeface="Times New Roman"/>
                <a:cs typeface="Times New Roman"/>
                <a:sym typeface="Times New Roman"/>
              </a:rPr>
              <a:t>R1 = M3, M5, M7, M9, M11    =&gt; 1+0+1+0+1 =&gt; 1.</a:t>
            </a:r>
            <a:endParaRPr b="1" i="0" sz="1400" u="none" cap="none" strike="noStrike">
              <a:solidFill>
                <a:srgbClr val="000000"/>
              </a:solidFill>
              <a:latin typeface="Times New Roman"/>
              <a:ea typeface="Times New Roman"/>
              <a:cs typeface="Times New Roman"/>
              <a:sym typeface="Times New Roman"/>
            </a:endParaRPr>
          </a:p>
          <a:p>
            <a:pPr indent="0" lvl="0" marL="0" marR="0" rtl="0" algn="l">
              <a:lnSpc>
                <a:spcPct val="90000"/>
              </a:lnSpc>
              <a:spcBef>
                <a:spcPts val="1000"/>
              </a:spcBef>
              <a:spcAft>
                <a:spcPts val="0"/>
              </a:spcAft>
              <a:buClr>
                <a:schemeClr val="dk1"/>
              </a:buClr>
              <a:buSzPts val="2000"/>
              <a:buFont typeface="Arial"/>
              <a:buNone/>
            </a:pPr>
            <a:r>
              <a:rPr b="1" i="0" lang="en-US" sz="1400" u="none" cap="none" strike="noStrike">
                <a:solidFill>
                  <a:schemeClr val="dk1"/>
                </a:solidFill>
                <a:latin typeface="Times New Roman"/>
                <a:ea typeface="Times New Roman"/>
                <a:cs typeface="Times New Roman"/>
                <a:sym typeface="Times New Roman"/>
              </a:rPr>
              <a:t>R2 = M3, M6, M7, M10, M11  =&gt; 1+1+1+0+1 =&gt; 0.</a:t>
            </a:r>
            <a:endParaRPr b="1" i="0" sz="1400" u="none" cap="none" strike="noStrike">
              <a:solidFill>
                <a:srgbClr val="000000"/>
              </a:solidFill>
              <a:latin typeface="Times New Roman"/>
              <a:ea typeface="Times New Roman"/>
              <a:cs typeface="Times New Roman"/>
              <a:sym typeface="Times New Roman"/>
            </a:endParaRPr>
          </a:p>
          <a:p>
            <a:pPr indent="0" lvl="0" marL="0" marR="0" rtl="0" algn="l">
              <a:lnSpc>
                <a:spcPct val="90000"/>
              </a:lnSpc>
              <a:spcBef>
                <a:spcPts val="1000"/>
              </a:spcBef>
              <a:spcAft>
                <a:spcPts val="0"/>
              </a:spcAft>
              <a:buClr>
                <a:schemeClr val="dk1"/>
              </a:buClr>
              <a:buSzPts val="2000"/>
              <a:buFont typeface="Arial"/>
              <a:buNone/>
            </a:pPr>
            <a:r>
              <a:rPr b="1" i="0" lang="en-US" sz="1400" u="none" cap="none" strike="noStrike">
                <a:solidFill>
                  <a:schemeClr val="dk1"/>
                </a:solidFill>
                <a:latin typeface="Times New Roman"/>
                <a:ea typeface="Times New Roman"/>
                <a:cs typeface="Times New Roman"/>
                <a:sym typeface="Times New Roman"/>
              </a:rPr>
              <a:t>R4 = M5, M6, M7                    =&gt; 0+1+1 =&gt; 0.</a:t>
            </a:r>
            <a:endParaRPr b="1" i="0" sz="1400" u="none" cap="none" strike="noStrike">
              <a:solidFill>
                <a:schemeClr val="dk1"/>
              </a:solidFill>
              <a:latin typeface="Times New Roman"/>
              <a:ea typeface="Times New Roman"/>
              <a:cs typeface="Times New Roman"/>
              <a:sym typeface="Times New Roman"/>
            </a:endParaRPr>
          </a:p>
          <a:p>
            <a:pPr indent="0" lvl="0" marL="0" marR="0" rtl="0" algn="l">
              <a:lnSpc>
                <a:spcPct val="90000"/>
              </a:lnSpc>
              <a:spcBef>
                <a:spcPts val="1000"/>
              </a:spcBef>
              <a:spcAft>
                <a:spcPts val="0"/>
              </a:spcAft>
              <a:buClr>
                <a:schemeClr val="dk1"/>
              </a:buClr>
              <a:buSzPts val="2000"/>
              <a:buFont typeface="Arial"/>
              <a:buNone/>
            </a:pPr>
            <a:r>
              <a:rPr b="1" i="0" lang="en-US" sz="1400" u="none" cap="none" strike="noStrike">
                <a:solidFill>
                  <a:schemeClr val="dk1"/>
                </a:solidFill>
                <a:latin typeface="Times New Roman"/>
                <a:ea typeface="Times New Roman"/>
                <a:cs typeface="Times New Roman"/>
                <a:sym typeface="Times New Roman"/>
              </a:rPr>
              <a:t>R8 = M9, M10, M11                =&gt; 0+0+1 =&gt; 1.</a:t>
            </a:r>
            <a:endParaRPr b="1" i="0" sz="1600" u="none" cap="none" strike="noStrike">
              <a:solidFill>
                <a:schemeClr val="dk1"/>
              </a:solidFill>
              <a:latin typeface="Times New Roman"/>
              <a:ea typeface="Times New Roman"/>
              <a:cs typeface="Times New Roman"/>
              <a:sym typeface="Times New Roman"/>
            </a:endParaRPr>
          </a:p>
        </p:txBody>
      </p:sp>
      <p:sp>
        <p:nvSpPr>
          <p:cNvPr id="701" name="Google Shape;701;p37"/>
          <p:cNvSpPr/>
          <p:nvPr/>
        </p:nvSpPr>
        <p:spPr>
          <a:xfrm>
            <a:off x="5545288" y="309572"/>
            <a:ext cx="2933816" cy="286232"/>
          </a:xfrm>
          <a:prstGeom prst="rect">
            <a:avLst/>
          </a:prstGeom>
          <a:noFill/>
          <a:ln>
            <a:noFill/>
          </a:ln>
        </p:spPr>
        <p:txBody>
          <a:bodyPr anchorCtr="0" anchor="t" bIns="45700" lIns="91425" spcFirstLastPara="1" rIns="91425" wrap="square" tIns="45700">
            <a:spAutoFit/>
          </a:bodyPr>
          <a:lstStyle/>
          <a:p>
            <a:pPr indent="0" lvl="0" marL="0" marR="0" rtl="0" algn="l">
              <a:lnSpc>
                <a:spcPct val="90000"/>
              </a:lnSpc>
              <a:spcBef>
                <a:spcPts val="0"/>
              </a:spcBef>
              <a:spcAft>
                <a:spcPts val="0"/>
              </a:spcAft>
              <a:buNone/>
            </a:pPr>
            <a:r>
              <a:rPr b="0" i="0" lang="en-US" sz="1400" u="none" cap="none" strike="noStrike">
                <a:solidFill>
                  <a:schemeClr val="dk1"/>
                </a:solidFill>
                <a:latin typeface="Times New Roman"/>
                <a:ea typeface="Times New Roman"/>
                <a:cs typeface="Times New Roman"/>
                <a:sym typeface="Times New Roman"/>
              </a:rPr>
              <a:t>Use modulo - 2 to calculate parity bits</a:t>
            </a:r>
            <a:endParaRPr/>
          </a:p>
        </p:txBody>
      </p:sp>
      <p:sp>
        <p:nvSpPr>
          <p:cNvPr id="702" name="Google Shape;702;p37"/>
          <p:cNvSpPr/>
          <p:nvPr/>
        </p:nvSpPr>
        <p:spPr>
          <a:xfrm>
            <a:off x="4122258" y="2669940"/>
            <a:ext cx="5251023" cy="1987211"/>
          </a:xfrm>
          <a:prstGeom prst="rect">
            <a:avLst/>
          </a:prstGeom>
          <a:noFill/>
          <a:ln>
            <a:noFill/>
          </a:ln>
        </p:spPr>
        <p:txBody>
          <a:bodyPr anchorCtr="0" anchor="t" bIns="45700" lIns="91425" spcFirstLastPara="1" rIns="91425" wrap="square" tIns="45700">
            <a:spAutoFit/>
          </a:bodyPr>
          <a:lstStyle/>
          <a:p>
            <a:pPr indent="-342900" lvl="0" marL="342900" marR="0" rtl="0" algn="just">
              <a:lnSpc>
                <a:spcPct val="90000"/>
              </a:lnSpc>
              <a:spcBef>
                <a:spcPts val="0"/>
              </a:spcBef>
              <a:spcAft>
                <a:spcPts val="0"/>
              </a:spcAft>
              <a:buClr>
                <a:schemeClr val="accent1"/>
              </a:buClr>
              <a:buSzPts val="2000"/>
              <a:buFont typeface="Noto Sans Symbols"/>
              <a:buChar char="⮚"/>
            </a:pPr>
            <a:r>
              <a:rPr b="1" i="0" lang="en-US" sz="1200" u="none" cap="none" strike="noStrike">
                <a:solidFill>
                  <a:schemeClr val="dk1"/>
                </a:solidFill>
                <a:latin typeface="Times New Roman"/>
                <a:ea typeface="Times New Roman"/>
                <a:cs typeface="Times New Roman"/>
                <a:sym typeface="Times New Roman"/>
              </a:rPr>
              <a:t>That is </a:t>
            </a:r>
            <a:endParaRPr b="1" i="0" sz="1200" u="none" cap="none" strike="noStrike">
              <a:solidFill>
                <a:srgbClr val="000000"/>
              </a:solidFill>
              <a:latin typeface="Times New Roman"/>
              <a:ea typeface="Times New Roman"/>
              <a:cs typeface="Times New Roman"/>
              <a:sym typeface="Times New Roman"/>
            </a:endParaRPr>
          </a:p>
          <a:p>
            <a:pPr indent="-342900" lvl="0" marL="342900" marR="0" rtl="0" algn="just">
              <a:lnSpc>
                <a:spcPct val="90000"/>
              </a:lnSpc>
              <a:spcBef>
                <a:spcPts val="1400"/>
              </a:spcBef>
              <a:spcAft>
                <a:spcPts val="0"/>
              </a:spcAft>
              <a:buClr>
                <a:schemeClr val="accent1"/>
              </a:buClr>
              <a:buSzPts val="2000"/>
              <a:buFont typeface="Noto Sans Symbols"/>
              <a:buChar char="⮚"/>
            </a:pPr>
            <a:r>
              <a:rPr b="1" i="0" lang="en-US" sz="1200" u="none" cap="none" strike="noStrike">
                <a:solidFill>
                  <a:schemeClr val="dk1"/>
                </a:solidFill>
                <a:latin typeface="Times New Roman"/>
                <a:ea typeface="Times New Roman"/>
                <a:cs typeface="Times New Roman"/>
                <a:sym typeface="Times New Roman"/>
              </a:rPr>
              <a:t>R1 = M3, M5, M7, M9, M11    =&gt; (Alternate 1 Bit including r1 itself).</a:t>
            </a:r>
            <a:endParaRPr b="1" i="0" sz="1200" u="none" cap="none" strike="noStrike">
              <a:solidFill>
                <a:srgbClr val="000000"/>
              </a:solidFill>
              <a:latin typeface="Times New Roman"/>
              <a:ea typeface="Times New Roman"/>
              <a:cs typeface="Times New Roman"/>
              <a:sym typeface="Times New Roman"/>
            </a:endParaRPr>
          </a:p>
          <a:p>
            <a:pPr indent="-342900" lvl="0" marL="342900" marR="0" rtl="0" algn="just">
              <a:lnSpc>
                <a:spcPct val="90000"/>
              </a:lnSpc>
              <a:spcBef>
                <a:spcPts val="1400"/>
              </a:spcBef>
              <a:spcAft>
                <a:spcPts val="0"/>
              </a:spcAft>
              <a:buClr>
                <a:schemeClr val="accent1"/>
              </a:buClr>
              <a:buSzPts val="2000"/>
              <a:buFont typeface="Noto Sans Symbols"/>
              <a:buChar char="⮚"/>
            </a:pPr>
            <a:r>
              <a:rPr b="1" i="0" lang="en-US" sz="1200" u="none" cap="none" strike="noStrike">
                <a:solidFill>
                  <a:schemeClr val="dk1"/>
                </a:solidFill>
                <a:latin typeface="Times New Roman"/>
                <a:ea typeface="Times New Roman"/>
                <a:cs typeface="Times New Roman"/>
                <a:sym typeface="Times New Roman"/>
              </a:rPr>
              <a:t>R2 = M3, M6, M7, M10, M11  =&gt; (Alternate 2 Bit including r2 itself).</a:t>
            </a:r>
            <a:endParaRPr b="1" i="0" sz="1200" u="none" cap="none" strike="noStrike">
              <a:solidFill>
                <a:srgbClr val="000000"/>
              </a:solidFill>
              <a:latin typeface="Times New Roman"/>
              <a:ea typeface="Times New Roman"/>
              <a:cs typeface="Times New Roman"/>
              <a:sym typeface="Times New Roman"/>
            </a:endParaRPr>
          </a:p>
          <a:p>
            <a:pPr indent="-342900" lvl="0" marL="342900" marR="0" rtl="0" algn="just">
              <a:lnSpc>
                <a:spcPct val="90000"/>
              </a:lnSpc>
              <a:spcBef>
                <a:spcPts val="1400"/>
              </a:spcBef>
              <a:spcAft>
                <a:spcPts val="0"/>
              </a:spcAft>
              <a:buClr>
                <a:schemeClr val="accent1"/>
              </a:buClr>
              <a:buSzPts val="2000"/>
              <a:buFont typeface="Noto Sans Symbols"/>
              <a:buChar char="⮚"/>
            </a:pPr>
            <a:r>
              <a:rPr b="1" i="0" lang="en-US" sz="1200" u="none" cap="none" strike="noStrike">
                <a:solidFill>
                  <a:schemeClr val="dk1"/>
                </a:solidFill>
                <a:latin typeface="Times New Roman"/>
                <a:ea typeface="Times New Roman"/>
                <a:cs typeface="Times New Roman"/>
                <a:sym typeface="Times New Roman"/>
              </a:rPr>
              <a:t>R4 = M5, M6, M7                    =&gt; (Alternate 4 Bit including r4 itself).</a:t>
            </a:r>
            <a:endParaRPr b="1" i="0" sz="1200" u="none" cap="none" strike="noStrike">
              <a:solidFill>
                <a:srgbClr val="000000"/>
              </a:solidFill>
              <a:latin typeface="Times New Roman"/>
              <a:ea typeface="Times New Roman"/>
              <a:cs typeface="Times New Roman"/>
              <a:sym typeface="Times New Roman"/>
            </a:endParaRPr>
          </a:p>
          <a:p>
            <a:pPr indent="-342900" lvl="0" marL="342900" marR="0" rtl="0" algn="just">
              <a:lnSpc>
                <a:spcPct val="90000"/>
              </a:lnSpc>
              <a:spcBef>
                <a:spcPts val="1400"/>
              </a:spcBef>
              <a:spcAft>
                <a:spcPts val="0"/>
              </a:spcAft>
              <a:buClr>
                <a:schemeClr val="accent1"/>
              </a:buClr>
              <a:buSzPts val="2000"/>
              <a:buFont typeface="Noto Sans Symbols"/>
              <a:buChar char="⮚"/>
            </a:pPr>
            <a:r>
              <a:rPr b="1" i="0" lang="en-US" sz="1200" u="none" cap="none" strike="noStrike">
                <a:solidFill>
                  <a:schemeClr val="dk1"/>
                </a:solidFill>
                <a:latin typeface="Times New Roman"/>
                <a:ea typeface="Times New Roman"/>
                <a:cs typeface="Times New Roman"/>
                <a:sym typeface="Times New Roman"/>
              </a:rPr>
              <a:t>R8 = M9, M10, M11                =&gt; (Alternate 8 Bit including r8 itself).</a:t>
            </a:r>
            <a:endParaRPr b="1" i="0" sz="1200" u="none" cap="none" strike="noStrike">
              <a:solidFill>
                <a:srgbClr val="000000"/>
              </a:solidFill>
              <a:latin typeface="Times New Roman"/>
              <a:ea typeface="Times New Roman"/>
              <a:cs typeface="Times New Roman"/>
              <a:sym typeface="Times New Roman"/>
            </a:endParaRPr>
          </a:p>
          <a:p>
            <a:pPr indent="-342900" lvl="0" marL="342900" marR="0" rtl="0" algn="just">
              <a:lnSpc>
                <a:spcPct val="90000"/>
              </a:lnSpc>
              <a:spcBef>
                <a:spcPts val="1400"/>
              </a:spcBef>
              <a:spcAft>
                <a:spcPts val="0"/>
              </a:spcAft>
              <a:buClr>
                <a:schemeClr val="accent1"/>
              </a:buClr>
              <a:buSzPts val="2000"/>
              <a:buFont typeface="Noto Sans Symbols"/>
              <a:buChar char="⮚"/>
            </a:pPr>
            <a:r>
              <a:rPr b="1" i="0" lang="en-US" sz="1200" u="none" cap="none" strike="noStrike">
                <a:solidFill>
                  <a:schemeClr val="dk1"/>
                </a:solidFill>
                <a:latin typeface="Times New Roman"/>
                <a:ea typeface="Times New Roman"/>
                <a:cs typeface="Times New Roman"/>
                <a:sym typeface="Times New Roman"/>
              </a:rPr>
              <a:t>And so on……..</a:t>
            </a:r>
            <a:endParaRPr/>
          </a:p>
        </p:txBody>
      </p:sp>
      <p:sp>
        <p:nvSpPr>
          <p:cNvPr id="703" name="Google Shape;703;p37"/>
          <p:cNvSpPr/>
          <p:nvPr/>
        </p:nvSpPr>
        <p:spPr>
          <a:xfrm>
            <a:off x="41077" y="36119"/>
            <a:ext cx="490538" cy="589736"/>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3300"/>
              <a:buFont typeface="Arial"/>
              <a:buNone/>
            </a:pPr>
            <a:r>
              <a:t/>
            </a:r>
            <a:endParaRPr b="0" i="0" sz="3300" u="none" cap="none" strike="noStrike">
              <a:solidFill>
                <a:schemeClr val="dk1"/>
              </a:solidFill>
              <a:latin typeface="Times New Roman"/>
              <a:ea typeface="Times New Roman"/>
              <a:cs typeface="Times New Roman"/>
              <a:sym typeface="Times New Roman"/>
            </a:endParaRPr>
          </a:p>
        </p:txBody>
      </p:sp>
      <p:cxnSp>
        <p:nvCxnSpPr>
          <p:cNvPr id="704" name="Google Shape;704;p37"/>
          <p:cNvCxnSpPr/>
          <p:nvPr/>
        </p:nvCxnSpPr>
        <p:spPr>
          <a:xfrm flipH="1" rot="10800000">
            <a:off x="-7737" y="611782"/>
            <a:ext cx="9144000" cy="20782"/>
          </a:xfrm>
          <a:prstGeom prst="straightConnector1">
            <a:avLst/>
          </a:prstGeom>
          <a:noFill/>
          <a:ln cap="flat" cmpd="sng" w="9525">
            <a:solidFill>
              <a:srgbClr val="00B050"/>
            </a:solidFill>
            <a:prstDash val="solid"/>
            <a:round/>
            <a:headEnd len="sm" w="sm" type="none"/>
            <a:tailEnd len="sm" w="sm" type="none"/>
          </a:ln>
        </p:spPr>
      </p:cxnSp>
      <p:sp>
        <p:nvSpPr>
          <p:cNvPr id="705" name="Google Shape;705;p37"/>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Times New Roman"/>
              <a:ea typeface="Times New Roman"/>
              <a:cs typeface="Times New Roman"/>
              <a:sym typeface="Times New Roman"/>
            </a:endParaRPr>
          </a:p>
        </p:txBody>
      </p:sp>
      <p:cxnSp>
        <p:nvCxnSpPr>
          <p:cNvPr id="706" name="Google Shape;706;p37"/>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707" name="Google Shape;707;p37"/>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98"/>
                                        </p:tgtEl>
                                        <p:attrNameLst>
                                          <p:attrName>style.visibility</p:attrName>
                                        </p:attrNameLst>
                                      </p:cBhvr>
                                      <p:to>
                                        <p:strVal val="visible"/>
                                      </p:to>
                                    </p:set>
                                    <p:animEffect filter="fade" transition="in">
                                      <p:cBhvr>
                                        <p:cTn dur="500"/>
                                        <p:tgtEl>
                                          <p:spTgt spid="69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9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00"/>
                                        </p:tgtEl>
                                        <p:attrNameLst>
                                          <p:attrName>style.visibility</p:attrName>
                                        </p:attrNameLst>
                                      </p:cBhvr>
                                      <p:to>
                                        <p:strVal val="visible"/>
                                      </p:to>
                                    </p:set>
                                    <p:animEffect filter="fade" transition="in">
                                      <p:cBhvr>
                                        <p:cTn dur="500"/>
                                        <p:tgtEl>
                                          <p:spTgt spid="70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3" name="Shape 713"/>
        <p:cNvGrpSpPr/>
        <p:nvPr/>
      </p:nvGrpSpPr>
      <p:grpSpPr>
        <a:xfrm>
          <a:off x="0" y="0"/>
          <a:ext cx="0" cy="0"/>
          <a:chOff x="0" y="0"/>
          <a:chExt cx="0" cy="0"/>
        </a:xfrm>
      </p:grpSpPr>
      <p:sp>
        <p:nvSpPr>
          <p:cNvPr id="714" name="Google Shape;714;p38"/>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9/19/2022</a:t>
            </a:r>
            <a:endParaRPr b="1" sz="800">
              <a:solidFill>
                <a:schemeClr val="dk1"/>
              </a:solidFill>
              <a:latin typeface="Times New Roman"/>
              <a:ea typeface="Times New Roman"/>
              <a:cs typeface="Times New Roman"/>
              <a:sym typeface="Times New Roman"/>
            </a:endParaRPr>
          </a:p>
        </p:txBody>
      </p:sp>
      <p:sp>
        <p:nvSpPr>
          <p:cNvPr id="715" name="Google Shape;715;p38"/>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SY BTech         Computer Networks     Module 2    Sem 3     2022-23</a:t>
            </a:r>
            <a:endParaRPr b="1" sz="800">
              <a:solidFill>
                <a:schemeClr val="dk1"/>
              </a:solidFill>
              <a:latin typeface="Times New Roman"/>
              <a:ea typeface="Times New Roman"/>
              <a:cs typeface="Times New Roman"/>
              <a:sym typeface="Times New Roman"/>
            </a:endParaRPr>
          </a:p>
        </p:txBody>
      </p:sp>
      <p:sp>
        <p:nvSpPr>
          <p:cNvPr id="716" name="Google Shape;716;p38"/>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US" sz="900">
                <a:solidFill>
                  <a:schemeClr val="dk1"/>
                </a:solidFill>
                <a:latin typeface="Times New Roman"/>
                <a:ea typeface="Times New Roman"/>
                <a:cs typeface="Times New Roman"/>
                <a:sym typeface="Times New Roman"/>
              </a:rPr>
              <a:t>‹#›</a:t>
            </a:fld>
            <a:endParaRPr sz="900">
              <a:solidFill>
                <a:schemeClr val="dk1"/>
              </a:solidFill>
              <a:latin typeface="Times New Roman"/>
              <a:ea typeface="Times New Roman"/>
              <a:cs typeface="Times New Roman"/>
              <a:sym typeface="Times New Roman"/>
            </a:endParaRPr>
          </a:p>
        </p:txBody>
      </p:sp>
      <p:sp>
        <p:nvSpPr>
          <p:cNvPr id="717" name="Google Shape;717;p38"/>
          <p:cNvSpPr txBox="1"/>
          <p:nvPr>
            <p:ph idx="4294967295" type="title"/>
          </p:nvPr>
        </p:nvSpPr>
        <p:spPr>
          <a:xfrm>
            <a:off x="1296988" y="68263"/>
            <a:ext cx="7847012" cy="4699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Clr>
                <a:srgbClr val="002060"/>
              </a:buClr>
              <a:buSzPts val="3200"/>
              <a:buFont typeface="Calibri"/>
              <a:buNone/>
            </a:pPr>
            <a:r>
              <a:rPr b="1" lang="en-US" sz="3200">
                <a:solidFill>
                  <a:srgbClr val="002060"/>
                </a:solidFill>
                <a:latin typeface="Times New Roman"/>
                <a:ea typeface="Times New Roman"/>
                <a:cs typeface="Times New Roman"/>
                <a:sym typeface="Times New Roman"/>
              </a:rPr>
              <a:t>Hamming Code</a:t>
            </a:r>
            <a:endParaRPr>
              <a:latin typeface="Times New Roman"/>
              <a:ea typeface="Times New Roman"/>
              <a:cs typeface="Times New Roman"/>
              <a:sym typeface="Times New Roman"/>
            </a:endParaRPr>
          </a:p>
        </p:txBody>
      </p:sp>
      <p:sp>
        <p:nvSpPr>
          <p:cNvPr id="718" name="Google Shape;718;p38"/>
          <p:cNvSpPr/>
          <p:nvPr/>
        </p:nvSpPr>
        <p:spPr>
          <a:xfrm>
            <a:off x="1087941" y="655612"/>
            <a:ext cx="5407249"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2400" u="none" cap="none" strike="noStrike">
                <a:solidFill>
                  <a:srgbClr val="3333CC"/>
                </a:solidFill>
                <a:latin typeface="Times New Roman"/>
                <a:ea typeface="Times New Roman"/>
                <a:cs typeface="Times New Roman"/>
                <a:sym typeface="Times New Roman"/>
              </a:rPr>
              <a:t>Table: </a:t>
            </a:r>
            <a:r>
              <a:rPr b="0" i="0" lang="en-US" sz="2400" u="none" cap="none" strike="noStrike">
                <a:solidFill>
                  <a:srgbClr val="000000"/>
                </a:solidFill>
                <a:latin typeface="Times New Roman"/>
                <a:ea typeface="Times New Roman"/>
                <a:cs typeface="Times New Roman"/>
                <a:sym typeface="Times New Roman"/>
              </a:rPr>
              <a:t>Hamming code C(7, 4) - n=7, k = 4</a:t>
            </a:r>
            <a:endParaRPr/>
          </a:p>
        </p:txBody>
      </p:sp>
      <p:pic>
        <p:nvPicPr>
          <p:cNvPr id="719" name="Google Shape;719;p38"/>
          <p:cNvPicPr preferRelativeResize="0"/>
          <p:nvPr/>
        </p:nvPicPr>
        <p:blipFill rotWithShape="1">
          <a:blip r:embed="rId3">
            <a:alphaModFix/>
          </a:blip>
          <a:srcRect b="0" l="0" r="0" t="0"/>
          <a:stretch/>
        </p:blipFill>
        <p:spPr>
          <a:xfrm>
            <a:off x="822960" y="1140325"/>
            <a:ext cx="6813942" cy="3411249"/>
          </a:xfrm>
          <a:prstGeom prst="rect">
            <a:avLst/>
          </a:prstGeom>
          <a:noFill/>
          <a:ln>
            <a:noFill/>
          </a:ln>
        </p:spPr>
      </p:pic>
      <p:sp>
        <p:nvSpPr>
          <p:cNvPr id="720" name="Google Shape;720;p38"/>
          <p:cNvSpPr/>
          <p:nvPr/>
        </p:nvSpPr>
        <p:spPr>
          <a:xfrm>
            <a:off x="41077" y="36119"/>
            <a:ext cx="490538" cy="589736"/>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3300"/>
              <a:buFont typeface="Arial"/>
              <a:buNone/>
            </a:pPr>
            <a:r>
              <a:t/>
            </a:r>
            <a:endParaRPr b="0" i="0" sz="3300" u="none" cap="none" strike="noStrike">
              <a:solidFill>
                <a:schemeClr val="dk1"/>
              </a:solidFill>
              <a:latin typeface="Times New Roman"/>
              <a:ea typeface="Times New Roman"/>
              <a:cs typeface="Times New Roman"/>
              <a:sym typeface="Times New Roman"/>
            </a:endParaRPr>
          </a:p>
        </p:txBody>
      </p:sp>
      <p:cxnSp>
        <p:nvCxnSpPr>
          <p:cNvPr id="721" name="Google Shape;721;p38"/>
          <p:cNvCxnSpPr/>
          <p:nvPr/>
        </p:nvCxnSpPr>
        <p:spPr>
          <a:xfrm flipH="1" rot="10800000">
            <a:off x="-7737" y="611782"/>
            <a:ext cx="9144000" cy="20782"/>
          </a:xfrm>
          <a:prstGeom prst="straightConnector1">
            <a:avLst/>
          </a:prstGeom>
          <a:noFill/>
          <a:ln cap="flat" cmpd="sng" w="9525">
            <a:solidFill>
              <a:srgbClr val="00B050"/>
            </a:solidFill>
            <a:prstDash val="solid"/>
            <a:round/>
            <a:headEnd len="sm" w="sm" type="none"/>
            <a:tailEnd len="sm" w="sm" type="none"/>
          </a:ln>
        </p:spPr>
      </p:cxnSp>
      <p:sp>
        <p:nvSpPr>
          <p:cNvPr id="722" name="Google Shape;722;p38"/>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Times New Roman"/>
              <a:ea typeface="Times New Roman"/>
              <a:cs typeface="Times New Roman"/>
              <a:sym typeface="Times New Roman"/>
            </a:endParaRPr>
          </a:p>
        </p:txBody>
      </p:sp>
      <p:cxnSp>
        <p:nvCxnSpPr>
          <p:cNvPr id="723" name="Google Shape;723;p38"/>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724" name="Google Shape;724;p38"/>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sp>
        <p:nvSpPr>
          <p:cNvPr id="725" name="Google Shape;725;p38"/>
          <p:cNvSpPr/>
          <p:nvPr/>
        </p:nvSpPr>
        <p:spPr>
          <a:xfrm>
            <a:off x="4564263" y="278779"/>
            <a:ext cx="4083169"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https://www.youtube.com/watch?v=tcEa2dW3Ajg</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1" name="Shape 731"/>
        <p:cNvGrpSpPr/>
        <p:nvPr/>
      </p:nvGrpSpPr>
      <p:grpSpPr>
        <a:xfrm>
          <a:off x="0" y="0"/>
          <a:ext cx="0" cy="0"/>
          <a:chOff x="0" y="0"/>
          <a:chExt cx="0" cy="0"/>
        </a:xfrm>
      </p:grpSpPr>
      <p:sp>
        <p:nvSpPr>
          <p:cNvPr id="732" name="Google Shape;732;p39"/>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9/19/2022</a:t>
            </a:r>
            <a:endParaRPr b="1" sz="800">
              <a:solidFill>
                <a:schemeClr val="dk1"/>
              </a:solidFill>
              <a:latin typeface="Times New Roman"/>
              <a:ea typeface="Times New Roman"/>
              <a:cs typeface="Times New Roman"/>
              <a:sym typeface="Times New Roman"/>
            </a:endParaRPr>
          </a:p>
        </p:txBody>
      </p:sp>
      <p:sp>
        <p:nvSpPr>
          <p:cNvPr id="733" name="Google Shape;733;p39"/>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SY BTech         Computer Networks     Module 2    Sem 3     2022-23</a:t>
            </a:r>
            <a:endParaRPr b="1" sz="800">
              <a:solidFill>
                <a:schemeClr val="dk1"/>
              </a:solidFill>
              <a:latin typeface="Times New Roman"/>
              <a:ea typeface="Times New Roman"/>
              <a:cs typeface="Times New Roman"/>
              <a:sym typeface="Times New Roman"/>
            </a:endParaRPr>
          </a:p>
        </p:txBody>
      </p:sp>
      <p:sp>
        <p:nvSpPr>
          <p:cNvPr id="734" name="Google Shape;734;p39"/>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US" sz="900">
                <a:solidFill>
                  <a:schemeClr val="dk1"/>
                </a:solidFill>
                <a:latin typeface="Times New Roman"/>
                <a:ea typeface="Times New Roman"/>
                <a:cs typeface="Times New Roman"/>
                <a:sym typeface="Times New Roman"/>
              </a:rPr>
              <a:t>‹#›</a:t>
            </a:fld>
            <a:endParaRPr sz="900">
              <a:solidFill>
                <a:schemeClr val="dk1"/>
              </a:solidFill>
              <a:latin typeface="Times New Roman"/>
              <a:ea typeface="Times New Roman"/>
              <a:cs typeface="Times New Roman"/>
              <a:sym typeface="Times New Roman"/>
            </a:endParaRPr>
          </a:p>
        </p:txBody>
      </p:sp>
      <p:sp>
        <p:nvSpPr>
          <p:cNvPr id="735" name="Google Shape;735;p39"/>
          <p:cNvSpPr txBox="1"/>
          <p:nvPr>
            <p:ph idx="4294967295" type="title"/>
          </p:nvPr>
        </p:nvSpPr>
        <p:spPr>
          <a:xfrm>
            <a:off x="1296988" y="152400"/>
            <a:ext cx="7847012" cy="4699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Clr>
                <a:srgbClr val="002060"/>
              </a:buClr>
              <a:buSzPts val="3200"/>
              <a:buFont typeface="Calibri"/>
              <a:buNone/>
            </a:pPr>
            <a:r>
              <a:rPr b="1" lang="en-US" sz="3200">
                <a:solidFill>
                  <a:srgbClr val="002060"/>
                </a:solidFill>
                <a:latin typeface="Times New Roman"/>
                <a:ea typeface="Times New Roman"/>
                <a:cs typeface="Times New Roman"/>
                <a:sym typeface="Times New Roman"/>
              </a:rPr>
              <a:t>Hamming Code</a:t>
            </a:r>
            <a:endParaRPr>
              <a:latin typeface="Times New Roman"/>
              <a:ea typeface="Times New Roman"/>
              <a:cs typeface="Times New Roman"/>
              <a:sym typeface="Times New Roman"/>
            </a:endParaRPr>
          </a:p>
        </p:txBody>
      </p:sp>
      <p:sp>
        <p:nvSpPr>
          <p:cNvPr id="736" name="Google Shape;736;p39"/>
          <p:cNvSpPr/>
          <p:nvPr/>
        </p:nvSpPr>
        <p:spPr>
          <a:xfrm>
            <a:off x="796252" y="634644"/>
            <a:ext cx="7465625"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800" u="none" cap="none" strike="noStrike">
                <a:solidFill>
                  <a:srgbClr val="FF0000"/>
                </a:solidFill>
                <a:latin typeface="Times New Roman"/>
                <a:ea typeface="Times New Roman"/>
                <a:cs typeface="Times New Roman"/>
                <a:sym typeface="Times New Roman"/>
              </a:rPr>
              <a:t>Encoder and decoder for a Hamming code</a:t>
            </a:r>
            <a:endParaRPr b="0" i="0" sz="1800" u="none" cap="none" strike="noStrike">
              <a:solidFill>
                <a:srgbClr val="FF0000"/>
              </a:solidFill>
              <a:latin typeface="Times New Roman"/>
              <a:ea typeface="Times New Roman"/>
              <a:cs typeface="Times New Roman"/>
              <a:sym typeface="Times New Roman"/>
            </a:endParaRPr>
          </a:p>
        </p:txBody>
      </p:sp>
      <p:pic>
        <p:nvPicPr>
          <p:cNvPr id="737" name="Google Shape;737;p39"/>
          <p:cNvPicPr preferRelativeResize="0"/>
          <p:nvPr/>
        </p:nvPicPr>
        <p:blipFill rotWithShape="1">
          <a:blip r:embed="rId3">
            <a:alphaModFix/>
          </a:blip>
          <a:srcRect b="0" l="0" r="0" t="0"/>
          <a:stretch/>
        </p:blipFill>
        <p:spPr>
          <a:xfrm>
            <a:off x="795238" y="1003976"/>
            <a:ext cx="7400271" cy="3547598"/>
          </a:xfrm>
          <a:prstGeom prst="rect">
            <a:avLst/>
          </a:prstGeom>
          <a:noFill/>
          <a:ln>
            <a:noFill/>
          </a:ln>
        </p:spPr>
      </p:pic>
      <p:sp>
        <p:nvSpPr>
          <p:cNvPr id="738" name="Google Shape;738;p39"/>
          <p:cNvSpPr/>
          <p:nvPr/>
        </p:nvSpPr>
        <p:spPr>
          <a:xfrm>
            <a:off x="41077" y="36119"/>
            <a:ext cx="490538" cy="589736"/>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3300"/>
              <a:buFont typeface="Arial"/>
              <a:buNone/>
            </a:pPr>
            <a:r>
              <a:t/>
            </a:r>
            <a:endParaRPr b="0" i="0" sz="3300" u="none" cap="none" strike="noStrike">
              <a:solidFill>
                <a:schemeClr val="dk1"/>
              </a:solidFill>
              <a:latin typeface="Times New Roman"/>
              <a:ea typeface="Times New Roman"/>
              <a:cs typeface="Times New Roman"/>
              <a:sym typeface="Times New Roman"/>
            </a:endParaRPr>
          </a:p>
        </p:txBody>
      </p:sp>
      <p:cxnSp>
        <p:nvCxnSpPr>
          <p:cNvPr id="739" name="Google Shape;739;p39"/>
          <p:cNvCxnSpPr/>
          <p:nvPr/>
        </p:nvCxnSpPr>
        <p:spPr>
          <a:xfrm flipH="1" rot="10800000">
            <a:off x="-7737" y="611782"/>
            <a:ext cx="9144000" cy="20782"/>
          </a:xfrm>
          <a:prstGeom prst="straightConnector1">
            <a:avLst/>
          </a:prstGeom>
          <a:noFill/>
          <a:ln cap="flat" cmpd="sng" w="9525">
            <a:solidFill>
              <a:srgbClr val="00B050"/>
            </a:solidFill>
            <a:prstDash val="solid"/>
            <a:round/>
            <a:headEnd len="sm" w="sm" type="none"/>
            <a:tailEnd len="sm" w="sm" type="none"/>
          </a:ln>
        </p:spPr>
      </p:cxnSp>
      <p:sp>
        <p:nvSpPr>
          <p:cNvPr id="740" name="Google Shape;740;p39"/>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Times New Roman"/>
              <a:ea typeface="Times New Roman"/>
              <a:cs typeface="Times New Roman"/>
              <a:sym typeface="Times New Roman"/>
            </a:endParaRPr>
          </a:p>
        </p:txBody>
      </p:sp>
      <p:cxnSp>
        <p:nvCxnSpPr>
          <p:cNvPr id="741" name="Google Shape;741;p39"/>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742" name="Google Shape;742;p39"/>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4"/>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lang="en-US">
                <a:latin typeface="Times New Roman"/>
                <a:ea typeface="Times New Roman"/>
                <a:cs typeface="Times New Roman"/>
                <a:sym typeface="Times New Roman"/>
              </a:rPr>
              <a:t>9/19/2022</a:t>
            </a:r>
            <a:endParaRPr>
              <a:latin typeface="Times New Roman"/>
              <a:ea typeface="Times New Roman"/>
              <a:cs typeface="Times New Roman"/>
              <a:sym typeface="Times New Roman"/>
            </a:endParaRPr>
          </a:p>
        </p:txBody>
      </p:sp>
      <p:sp>
        <p:nvSpPr>
          <p:cNvPr id="154" name="Google Shape;154;p4"/>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lang="en-US">
                <a:latin typeface="Times New Roman"/>
                <a:ea typeface="Times New Roman"/>
                <a:cs typeface="Times New Roman"/>
                <a:sym typeface="Times New Roman"/>
              </a:rPr>
              <a:t>SY BTech         Computer Networks     Module 2    Sem 3     2022-23</a:t>
            </a:r>
            <a:endParaRPr>
              <a:latin typeface="Times New Roman"/>
              <a:ea typeface="Times New Roman"/>
              <a:cs typeface="Times New Roman"/>
              <a:sym typeface="Times New Roman"/>
            </a:endParaRPr>
          </a:p>
        </p:txBody>
      </p:sp>
      <p:sp>
        <p:nvSpPr>
          <p:cNvPr id="155" name="Google Shape;155;p4"/>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800"/>
              <a:buNone/>
            </a:pPr>
            <a:fld id="{00000000-1234-1234-1234-123412341234}" type="slidenum">
              <a:rPr lang="en-US">
                <a:latin typeface="Times New Roman"/>
                <a:ea typeface="Times New Roman"/>
                <a:cs typeface="Times New Roman"/>
                <a:sym typeface="Times New Roman"/>
              </a:rPr>
              <a:t>‹#›</a:t>
            </a:fld>
            <a:endParaRPr>
              <a:latin typeface="Times New Roman"/>
              <a:ea typeface="Times New Roman"/>
              <a:cs typeface="Times New Roman"/>
              <a:sym typeface="Times New Roman"/>
            </a:endParaRPr>
          </a:p>
        </p:txBody>
      </p:sp>
      <p:sp>
        <p:nvSpPr>
          <p:cNvPr id="156" name="Google Shape;156;p4"/>
          <p:cNvSpPr/>
          <p:nvPr/>
        </p:nvSpPr>
        <p:spPr>
          <a:xfrm>
            <a:off x="41077" y="55121"/>
            <a:ext cx="490538" cy="589736"/>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3300"/>
              <a:buFont typeface="Arial"/>
              <a:buNone/>
            </a:pPr>
            <a:r>
              <a:t/>
            </a:r>
            <a:endParaRPr b="0" i="0" sz="3300" u="none" cap="none" strike="noStrike">
              <a:solidFill>
                <a:schemeClr val="dk1"/>
              </a:solidFill>
              <a:latin typeface="Times New Roman"/>
              <a:ea typeface="Times New Roman"/>
              <a:cs typeface="Times New Roman"/>
              <a:sym typeface="Times New Roman"/>
            </a:endParaRPr>
          </a:p>
        </p:txBody>
      </p:sp>
      <p:cxnSp>
        <p:nvCxnSpPr>
          <p:cNvPr id="157" name="Google Shape;157;p4"/>
          <p:cNvCxnSpPr/>
          <p:nvPr/>
        </p:nvCxnSpPr>
        <p:spPr>
          <a:xfrm flipH="1" rot="10800000">
            <a:off x="-7737" y="611782"/>
            <a:ext cx="9144000" cy="20782"/>
          </a:xfrm>
          <a:prstGeom prst="straightConnector1">
            <a:avLst/>
          </a:prstGeom>
          <a:noFill/>
          <a:ln cap="flat" cmpd="sng" w="9525">
            <a:solidFill>
              <a:srgbClr val="00B050"/>
            </a:solidFill>
            <a:prstDash val="solid"/>
            <a:round/>
            <a:headEnd len="sm" w="sm" type="none"/>
            <a:tailEnd len="sm" w="sm" type="none"/>
          </a:ln>
        </p:spPr>
      </p:cxnSp>
      <p:sp>
        <p:nvSpPr>
          <p:cNvPr id="158" name="Google Shape;158;p4"/>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Times New Roman"/>
              <a:ea typeface="Times New Roman"/>
              <a:cs typeface="Times New Roman"/>
              <a:sym typeface="Times New Roman"/>
            </a:endParaRPr>
          </a:p>
        </p:txBody>
      </p:sp>
      <p:cxnSp>
        <p:nvCxnSpPr>
          <p:cNvPr id="159" name="Google Shape;159;p4"/>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160" name="Google Shape;160;p4"/>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pic>
        <p:nvPicPr>
          <p:cNvPr id="161" name="Google Shape;161;p4"/>
          <p:cNvPicPr preferRelativeResize="0"/>
          <p:nvPr/>
        </p:nvPicPr>
        <p:blipFill rotWithShape="1">
          <a:blip r:embed="rId4">
            <a:alphaModFix/>
          </a:blip>
          <a:srcRect b="0" l="0" r="0" t="0"/>
          <a:stretch/>
        </p:blipFill>
        <p:spPr>
          <a:xfrm>
            <a:off x="1810003" y="2567855"/>
            <a:ext cx="5822836" cy="2148554"/>
          </a:xfrm>
          <a:prstGeom prst="rect">
            <a:avLst/>
          </a:prstGeom>
          <a:noFill/>
          <a:ln>
            <a:noFill/>
          </a:ln>
        </p:spPr>
      </p:pic>
      <p:pic>
        <p:nvPicPr>
          <p:cNvPr id="162" name="Google Shape;162;p4"/>
          <p:cNvPicPr preferRelativeResize="0"/>
          <p:nvPr/>
        </p:nvPicPr>
        <p:blipFill rotWithShape="1">
          <a:blip r:embed="rId5">
            <a:alphaModFix/>
          </a:blip>
          <a:srcRect b="0" l="0" r="0" t="0"/>
          <a:stretch/>
        </p:blipFill>
        <p:spPr>
          <a:xfrm>
            <a:off x="639959" y="76246"/>
            <a:ext cx="8162925" cy="2491609"/>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6" name="Shape 746"/>
        <p:cNvGrpSpPr/>
        <p:nvPr/>
      </p:nvGrpSpPr>
      <p:grpSpPr>
        <a:xfrm>
          <a:off x="0" y="0"/>
          <a:ext cx="0" cy="0"/>
          <a:chOff x="0" y="0"/>
          <a:chExt cx="0" cy="0"/>
        </a:xfrm>
      </p:grpSpPr>
      <p:sp>
        <p:nvSpPr>
          <p:cNvPr id="747" name="Google Shape;747;p40"/>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lang="en-US"/>
              <a:t>9/19/2022</a:t>
            </a:r>
            <a:endParaRPr/>
          </a:p>
        </p:txBody>
      </p:sp>
      <p:sp>
        <p:nvSpPr>
          <p:cNvPr id="748" name="Google Shape;748;p40"/>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lang="en-US"/>
              <a:t>SY BTech         Computer Networks     Module 2    Sem 3     2022-23</a:t>
            </a:r>
            <a:endParaRPr/>
          </a:p>
        </p:txBody>
      </p:sp>
      <p:sp>
        <p:nvSpPr>
          <p:cNvPr id="749" name="Google Shape;749;p40"/>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800"/>
              <a:buNone/>
            </a:pPr>
            <a:fld id="{00000000-1234-1234-1234-123412341234}" type="slidenum">
              <a:rPr lang="en-US"/>
              <a:t>‹#›</a:t>
            </a:fld>
            <a:endParaRPr/>
          </a:p>
        </p:txBody>
      </p:sp>
      <p:sp>
        <p:nvSpPr>
          <p:cNvPr id="750" name="Google Shape;750;p40"/>
          <p:cNvSpPr/>
          <p:nvPr/>
        </p:nvSpPr>
        <p:spPr>
          <a:xfrm>
            <a:off x="822960" y="63651"/>
            <a:ext cx="5820182" cy="307777"/>
          </a:xfrm>
          <a:prstGeom prst="rect">
            <a:avLst/>
          </a:prstGeom>
          <a:noFill/>
          <a:ln>
            <a:noFill/>
          </a:ln>
        </p:spPr>
        <p:txBody>
          <a:bodyPr anchorCtr="0" anchor="t" bIns="0" lIns="0" spcFirstLastPara="1" rIns="40625" wrap="square" tIns="0">
            <a:spAutoFit/>
          </a:bodyPr>
          <a:lstStyle/>
          <a:p>
            <a:pPr indent="0" lvl="0" marL="39688" marR="0" rtl="0" algn="l">
              <a:lnSpc>
                <a:spcPct val="100000"/>
              </a:lnSpc>
              <a:spcBef>
                <a:spcPts val="0"/>
              </a:spcBef>
              <a:spcAft>
                <a:spcPts val="0"/>
              </a:spcAft>
              <a:buNone/>
            </a:pPr>
            <a:r>
              <a:rPr b="1" i="1" lang="en-US" sz="2000" u="none" cap="none" strike="noStrike">
                <a:solidFill>
                  <a:schemeClr val="dk1"/>
                </a:solidFill>
                <a:latin typeface="Times New Roman"/>
                <a:ea typeface="Times New Roman"/>
                <a:cs typeface="Times New Roman"/>
                <a:sym typeface="Times New Roman"/>
              </a:rPr>
              <a:t>Logical decision made by the correction logic analyzer</a:t>
            </a:r>
            <a:endParaRPr/>
          </a:p>
        </p:txBody>
      </p:sp>
      <p:pic>
        <p:nvPicPr>
          <p:cNvPr id="751" name="Google Shape;751;p40"/>
          <p:cNvPicPr preferRelativeResize="0"/>
          <p:nvPr/>
        </p:nvPicPr>
        <p:blipFill rotWithShape="1">
          <a:blip r:embed="rId3">
            <a:alphaModFix/>
          </a:blip>
          <a:srcRect b="0" l="0" r="0" t="0"/>
          <a:stretch/>
        </p:blipFill>
        <p:spPr>
          <a:xfrm>
            <a:off x="580429" y="779196"/>
            <a:ext cx="8354849" cy="971550"/>
          </a:xfrm>
          <a:prstGeom prst="rect">
            <a:avLst/>
          </a:prstGeom>
          <a:noFill/>
          <a:ln>
            <a:noFill/>
          </a:ln>
        </p:spPr>
      </p:pic>
      <p:sp>
        <p:nvSpPr>
          <p:cNvPr id="752" name="Google Shape;752;p40"/>
          <p:cNvSpPr/>
          <p:nvPr/>
        </p:nvSpPr>
        <p:spPr>
          <a:xfrm>
            <a:off x="41077" y="36119"/>
            <a:ext cx="490538" cy="589736"/>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3300"/>
              <a:buFont typeface="Arial"/>
              <a:buNone/>
            </a:pPr>
            <a:r>
              <a:t/>
            </a:r>
            <a:endParaRPr b="0" i="0" sz="3300" u="none" cap="none" strike="noStrike">
              <a:solidFill>
                <a:schemeClr val="dk1"/>
              </a:solidFill>
              <a:latin typeface="Times New Roman"/>
              <a:ea typeface="Times New Roman"/>
              <a:cs typeface="Times New Roman"/>
              <a:sym typeface="Times New Roman"/>
            </a:endParaRPr>
          </a:p>
        </p:txBody>
      </p:sp>
      <p:cxnSp>
        <p:nvCxnSpPr>
          <p:cNvPr id="753" name="Google Shape;753;p40"/>
          <p:cNvCxnSpPr/>
          <p:nvPr/>
        </p:nvCxnSpPr>
        <p:spPr>
          <a:xfrm flipH="1" rot="10800000">
            <a:off x="-7737" y="611782"/>
            <a:ext cx="9144000" cy="20782"/>
          </a:xfrm>
          <a:prstGeom prst="straightConnector1">
            <a:avLst/>
          </a:prstGeom>
          <a:noFill/>
          <a:ln cap="flat" cmpd="sng" w="9525">
            <a:solidFill>
              <a:srgbClr val="00B050"/>
            </a:solidFill>
            <a:prstDash val="solid"/>
            <a:round/>
            <a:headEnd len="sm" w="sm" type="none"/>
            <a:tailEnd len="sm" w="sm" type="none"/>
          </a:ln>
        </p:spPr>
      </p:cxnSp>
      <p:sp>
        <p:nvSpPr>
          <p:cNvPr id="754" name="Google Shape;754;p40"/>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Times New Roman"/>
              <a:ea typeface="Times New Roman"/>
              <a:cs typeface="Times New Roman"/>
              <a:sym typeface="Times New Roman"/>
            </a:endParaRPr>
          </a:p>
        </p:txBody>
      </p:sp>
      <p:cxnSp>
        <p:nvCxnSpPr>
          <p:cNvPr id="755" name="Google Shape;755;p40"/>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756" name="Google Shape;756;p40"/>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2" name="Shape 762"/>
        <p:cNvGrpSpPr/>
        <p:nvPr/>
      </p:nvGrpSpPr>
      <p:grpSpPr>
        <a:xfrm>
          <a:off x="0" y="0"/>
          <a:ext cx="0" cy="0"/>
          <a:chOff x="0" y="0"/>
          <a:chExt cx="0" cy="0"/>
        </a:xfrm>
      </p:grpSpPr>
      <p:sp>
        <p:nvSpPr>
          <p:cNvPr id="763" name="Google Shape;763;p41"/>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9/19/2022</a:t>
            </a:r>
            <a:endParaRPr b="1" sz="800">
              <a:solidFill>
                <a:schemeClr val="dk1"/>
              </a:solidFill>
              <a:latin typeface="Times New Roman"/>
              <a:ea typeface="Times New Roman"/>
              <a:cs typeface="Times New Roman"/>
              <a:sym typeface="Times New Roman"/>
            </a:endParaRPr>
          </a:p>
        </p:txBody>
      </p:sp>
      <p:sp>
        <p:nvSpPr>
          <p:cNvPr id="764" name="Google Shape;764;p41"/>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SY BTech         Computer Networks     Module 2    Sem 3     2022-23</a:t>
            </a:r>
            <a:endParaRPr b="1" sz="800">
              <a:solidFill>
                <a:schemeClr val="dk1"/>
              </a:solidFill>
              <a:latin typeface="Times New Roman"/>
              <a:ea typeface="Times New Roman"/>
              <a:cs typeface="Times New Roman"/>
              <a:sym typeface="Times New Roman"/>
            </a:endParaRPr>
          </a:p>
        </p:txBody>
      </p:sp>
      <p:sp>
        <p:nvSpPr>
          <p:cNvPr id="765" name="Google Shape;765;p41"/>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US" sz="900">
                <a:solidFill>
                  <a:schemeClr val="dk1"/>
                </a:solidFill>
                <a:latin typeface="Times New Roman"/>
                <a:ea typeface="Times New Roman"/>
                <a:cs typeface="Times New Roman"/>
                <a:sym typeface="Times New Roman"/>
              </a:rPr>
              <a:t>‹#›</a:t>
            </a:fld>
            <a:endParaRPr sz="900">
              <a:solidFill>
                <a:schemeClr val="dk1"/>
              </a:solidFill>
              <a:latin typeface="Times New Roman"/>
              <a:ea typeface="Times New Roman"/>
              <a:cs typeface="Times New Roman"/>
              <a:sym typeface="Times New Roman"/>
            </a:endParaRPr>
          </a:p>
        </p:txBody>
      </p:sp>
      <p:sp>
        <p:nvSpPr>
          <p:cNvPr id="766" name="Google Shape;766;p41"/>
          <p:cNvSpPr txBox="1"/>
          <p:nvPr>
            <p:ph idx="4294967295" type="title"/>
          </p:nvPr>
        </p:nvSpPr>
        <p:spPr>
          <a:xfrm>
            <a:off x="1296988" y="-4763"/>
            <a:ext cx="7847012" cy="469901"/>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Clr>
                <a:srgbClr val="002060"/>
              </a:buClr>
              <a:buSzPts val="3200"/>
              <a:buFont typeface="Calibri"/>
              <a:buNone/>
            </a:pPr>
            <a:r>
              <a:rPr b="1" lang="en-US" sz="3200">
                <a:solidFill>
                  <a:srgbClr val="002060"/>
                </a:solidFill>
                <a:latin typeface="Times New Roman"/>
                <a:ea typeface="Times New Roman"/>
                <a:cs typeface="Times New Roman"/>
                <a:sym typeface="Times New Roman"/>
              </a:rPr>
              <a:t>Hamming Code</a:t>
            </a:r>
            <a:endParaRPr>
              <a:latin typeface="Times New Roman"/>
              <a:ea typeface="Times New Roman"/>
              <a:cs typeface="Times New Roman"/>
              <a:sym typeface="Times New Roman"/>
            </a:endParaRPr>
          </a:p>
        </p:txBody>
      </p:sp>
      <p:sp>
        <p:nvSpPr>
          <p:cNvPr id="767" name="Google Shape;767;p41"/>
          <p:cNvSpPr/>
          <p:nvPr/>
        </p:nvSpPr>
        <p:spPr>
          <a:xfrm>
            <a:off x="708420" y="779196"/>
            <a:ext cx="8071786" cy="3739485"/>
          </a:xfrm>
          <a:prstGeom prst="rect">
            <a:avLst/>
          </a:prstGeom>
          <a:noFill/>
          <a:ln>
            <a:noFill/>
          </a:ln>
        </p:spPr>
        <p:txBody>
          <a:bodyPr anchorCtr="0" anchor="t" bIns="45700" lIns="91425" spcFirstLastPara="1" rIns="91425" wrap="square" tIns="45700">
            <a:spAutoFit/>
          </a:bodyPr>
          <a:lstStyle/>
          <a:p>
            <a:pPr indent="0" lvl="0" marL="0" marR="0" rtl="0" algn="l">
              <a:lnSpc>
                <a:spcPct val="80000"/>
              </a:lnSpc>
              <a:spcBef>
                <a:spcPts val="0"/>
              </a:spcBef>
              <a:spcAft>
                <a:spcPts val="0"/>
              </a:spcAft>
              <a:buNone/>
            </a:pPr>
            <a:r>
              <a:rPr b="0" i="0" lang="en-US" sz="2400" u="none" cap="none" strike="noStrike">
                <a:solidFill>
                  <a:srgbClr val="000000"/>
                </a:solidFill>
                <a:latin typeface="Times New Roman"/>
                <a:ea typeface="Times New Roman"/>
                <a:cs typeface="Times New Roman"/>
                <a:sym typeface="Times New Roman"/>
              </a:rPr>
              <a:t>Calculating the parity bits at the transmitter:</a:t>
            </a:r>
            <a:endParaRPr b="0" i="0" sz="2400" u="none" cap="none" strike="noStrike">
              <a:solidFill>
                <a:srgbClr val="000000"/>
              </a:solidFill>
              <a:latin typeface="Times New Roman"/>
              <a:ea typeface="Times New Roman"/>
              <a:cs typeface="Times New Roman"/>
              <a:sym typeface="Times New Roman"/>
            </a:endParaRPr>
          </a:p>
          <a:p>
            <a:pPr indent="-91440" lvl="0" marL="91440" marR="0" rtl="0" algn="l">
              <a:lnSpc>
                <a:spcPct val="80000"/>
              </a:lnSpc>
              <a:spcBef>
                <a:spcPts val="600"/>
              </a:spcBef>
              <a:spcAft>
                <a:spcPts val="0"/>
              </a:spcAft>
              <a:buClr>
                <a:schemeClr val="accent1"/>
              </a:buClr>
              <a:buSzPts val="2400"/>
              <a:buFont typeface="Calibri"/>
              <a:buChar char=" "/>
            </a:pPr>
            <a:r>
              <a:rPr b="0" i="0" lang="en-US" sz="2400" u="none" cap="none" strike="noStrike">
                <a:solidFill>
                  <a:srgbClr val="C00000"/>
                </a:solidFill>
                <a:latin typeface="Times New Roman"/>
                <a:ea typeface="Times New Roman"/>
                <a:cs typeface="Times New Roman"/>
                <a:sym typeface="Times New Roman"/>
              </a:rPr>
              <a:t>Modulo 2 arithmetic:</a:t>
            </a:r>
            <a:endParaRPr b="0" i="0" sz="2400" u="none" cap="none" strike="noStrike">
              <a:solidFill>
                <a:srgbClr val="000000"/>
              </a:solidFill>
              <a:latin typeface="Times New Roman"/>
              <a:ea typeface="Times New Roman"/>
              <a:cs typeface="Times New Roman"/>
              <a:sym typeface="Times New Roman"/>
            </a:endParaRPr>
          </a:p>
          <a:p>
            <a:pPr indent="-91440" lvl="0" marL="91440" marR="0" rtl="0" algn="l">
              <a:lnSpc>
                <a:spcPct val="80000"/>
              </a:lnSpc>
              <a:spcBef>
                <a:spcPts val="600"/>
              </a:spcBef>
              <a:spcAft>
                <a:spcPts val="0"/>
              </a:spcAft>
              <a:buClr>
                <a:schemeClr val="accent1"/>
              </a:buClr>
              <a:buSzPts val="2400"/>
              <a:buFont typeface="Calibri"/>
              <a:buChar char=" "/>
            </a:pPr>
            <a:r>
              <a:rPr b="0" i="0" lang="en-US" sz="2400" u="none" cap="none" strike="noStrike">
                <a:solidFill>
                  <a:srgbClr val="000000"/>
                </a:solidFill>
                <a:latin typeface="Times New Roman"/>
                <a:ea typeface="Times New Roman"/>
                <a:cs typeface="Times New Roman"/>
                <a:sym typeface="Times New Roman"/>
              </a:rPr>
              <a:t>r</a:t>
            </a:r>
            <a:r>
              <a:rPr b="0" baseline="-25000" i="0" lang="en-US" sz="2400" u="none" cap="none" strike="noStrike">
                <a:solidFill>
                  <a:srgbClr val="000000"/>
                </a:solidFill>
                <a:latin typeface="Times New Roman"/>
                <a:ea typeface="Times New Roman"/>
                <a:cs typeface="Times New Roman"/>
                <a:sym typeface="Times New Roman"/>
              </a:rPr>
              <a:t>0 </a:t>
            </a:r>
            <a:r>
              <a:rPr b="0" i="0" lang="en-US" sz="2400" u="none" cap="none" strike="noStrike">
                <a:solidFill>
                  <a:srgbClr val="000000"/>
                </a:solidFill>
                <a:latin typeface="Times New Roman"/>
                <a:ea typeface="Times New Roman"/>
                <a:cs typeface="Times New Roman"/>
                <a:sym typeface="Times New Roman"/>
              </a:rPr>
              <a:t>= a</a:t>
            </a:r>
            <a:r>
              <a:rPr b="0" baseline="-25000" i="0" lang="en-US" sz="2400" u="none" cap="none" strike="noStrike">
                <a:solidFill>
                  <a:srgbClr val="000000"/>
                </a:solidFill>
                <a:latin typeface="Times New Roman"/>
                <a:ea typeface="Times New Roman"/>
                <a:cs typeface="Times New Roman"/>
                <a:sym typeface="Times New Roman"/>
              </a:rPr>
              <a:t>2</a:t>
            </a:r>
            <a:r>
              <a:rPr b="0" i="0" lang="en-US" sz="2400" u="none" cap="none" strike="noStrike">
                <a:solidFill>
                  <a:srgbClr val="000000"/>
                </a:solidFill>
                <a:latin typeface="Times New Roman"/>
                <a:ea typeface="Times New Roman"/>
                <a:cs typeface="Times New Roman"/>
                <a:sym typeface="Times New Roman"/>
              </a:rPr>
              <a:t> + a</a:t>
            </a:r>
            <a:r>
              <a:rPr b="0" baseline="-25000" i="0" lang="en-US" sz="2400" u="none" cap="none" strike="noStrike">
                <a:solidFill>
                  <a:srgbClr val="000000"/>
                </a:solidFill>
                <a:latin typeface="Times New Roman"/>
                <a:ea typeface="Times New Roman"/>
                <a:cs typeface="Times New Roman"/>
                <a:sym typeface="Times New Roman"/>
              </a:rPr>
              <a:t>1</a:t>
            </a:r>
            <a:r>
              <a:rPr b="0" i="0" lang="en-US" sz="2400" u="none" cap="none" strike="noStrike">
                <a:solidFill>
                  <a:srgbClr val="000000"/>
                </a:solidFill>
                <a:latin typeface="Times New Roman"/>
                <a:ea typeface="Times New Roman"/>
                <a:cs typeface="Times New Roman"/>
                <a:sym typeface="Times New Roman"/>
              </a:rPr>
              <a:t> + a</a:t>
            </a:r>
            <a:r>
              <a:rPr b="0" baseline="-25000" i="0" lang="en-US" sz="2400" u="none" cap="none" strike="noStrike">
                <a:solidFill>
                  <a:srgbClr val="000000"/>
                </a:solidFill>
                <a:latin typeface="Times New Roman"/>
                <a:ea typeface="Times New Roman"/>
                <a:cs typeface="Times New Roman"/>
                <a:sym typeface="Times New Roman"/>
              </a:rPr>
              <a:t>0        </a:t>
            </a:r>
            <a:endParaRPr b="0" i="0" sz="2400" u="none" cap="none" strike="noStrike">
              <a:solidFill>
                <a:srgbClr val="000000"/>
              </a:solidFill>
              <a:latin typeface="Times New Roman"/>
              <a:ea typeface="Times New Roman"/>
              <a:cs typeface="Times New Roman"/>
              <a:sym typeface="Times New Roman"/>
            </a:endParaRPr>
          </a:p>
          <a:p>
            <a:pPr indent="-91440" lvl="0" marL="91440" marR="0" rtl="0" algn="l">
              <a:lnSpc>
                <a:spcPct val="80000"/>
              </a:lnSpc>
              <a:spcBef>
                <a:spcPts val="600"/>
              </a:spcBef>
              <a:spcAft>
                <a:spcPts val="0"/>
              </a:spcAft>
              <a:buClr>
                <a:schemeClr val="accent1"/>
              </a:buClr>
              <a:buSzPts val="2400"/>
              <a:buFont typeface="Calibri"/>
              <a:buChar char=" "/>
            </a:pPr>
            <a:r>
              <a:rPr b="0" i="0" lang="en-US" sz="2400" u="none" cap="none" strike="noStrike">
                <a:solidFill>
                  <a:srgbClr val="000000"/>
                </a:solidFill>
                <a:latin typeface="Times New Roman"/>
                <a:ea typeface="Times New Roman"/>
                <a:cs typeface="Times New Roman"/>
                <a:sym typeface="Times New Roman"/>
              </a:rPr>
              <a:t>r</a:t>
            </a:r>
            <a:r>
              <a:rPr b="0" baseline="-25000" i="0" lang="en-US" sz="2400" u="none" cap="none" strike="noStrike">
                <a:solidFill>
                  <a:srgbClr val="000000"/>
                </a:solidFill>
                <a:latin typeface="Times New Roman"/>
                <a:ea typeface="Times New Roman"/>
                <a:cs typeface="Times New Roman"/>
                <a:sym typeface="Times New Roman"/>
              </a:rPr>
              <a:t>1</a:t>
            </a:r>
            <a:r>
              <a:rPr b="0" i="0" lang="en-US" sz="2400" u="none" cap="none" strike="noStrike">
                <a:solidFill>
                  <a:srgbClr val="000000"/>
                </a:solidFill>
                <a:latin typeface="Times New Roman"/>
                <a:ea typeface="Times New Roman"/>
                <a:cs typeface="Times New Roman"/>
                <a:sym typeface="Times New Roman"/>
              </a:rPr>
              <a:t> = a</a:t>
            </a:r>
            <a:r>
              <a:rPr b="0" baseline="-25000" i="0" lang="en-US" sz="2400" u="none" cap="none" strike="noStrike">
                <a:solidFill>
                  <a:srgbClr val="000000"/>
                </a:solidFill>
                <a:latin typeface="Times New Roman"/>
                <a:ea typeface="Times New Roman"/>
                <a:cs typeface="Times New Roman"/>
                <a:sym typeface="Times New Roman"/>
              </a:rPr>
              <a:t>3</a:t>
            </a:r>
            <a:r>
              <a:rPr b="0" i="0" lang="en-US" sz="2400" u="none" cap="none" strike="noStrike">
                <a:solidFill>
                  <a:srgbClr val="000000"/>
                </a:solidFill>
                <a:latin typeface="Times New Roman"/>
                <a:ea typeface="Times New Roman"/>
                <a:cs typeface="Times New Roman"/>
                <a:sym typeface="Times New Roman"/>
              </a:rPr>
              <a:t> + a</a:t>
            </a:r>
            <a:r>
              <a:rPr b="0" baseline="-25000" i="0" lang="en-US" sz="2400" u="none" cap="none" strike="noStrike">
                <a:solidFill>
                  <a:srgbClr val="000000"/>
                </a:solidFill>
                <a:latin typeface="Times New Roman"/>
                <a:ea typeface="Times New Roman"/>
                <a:cs typeface="Times New Roman"/>
                <a:sym typeface="Times New Roman"/>
              </a:rPr>
              <a:t>2</a:t>
            </a:r>
            <a:r>
              <a:rPr b="0" i="0" lang="en-US" sz="2400" u="none" cap="none" strike="noStrike">
                <a:solidFill>
                  <a:srgbClr val="000000"/>
                </a:solidFill>
                <a:latin typeface="Times New Roman"/>
                <a:ea typeface="Times New Roman"/>
                <a:cs typeface="Times New Roman"/>
                <a:sym typeface="Times New Roman"/>
              </a:rPr>
              <a:t> + a</a:t>
            </a:r>
            <a:r>
              <a:rPr b="0" baseline="-25000" i="0" lang="en-US" sz="2400" u="none" cap="none" strike="noStrike">
                <a:solidFill>
                  <a:srgbClr val="000000"/>
                </a:solidFill>
                <a:latin typeface="Times New Roman"/>
                <a:ea typeface="Times New Roman"/>
                <a:cs typeface="Times New Roman"/>
                <a:sym typeface="Times New Roman"/>
              </a:rPr>
              <a:t>1</a:t>
            </a:r>
            <a:endParaRPr b="0" i="0" sz="2400" u="none" cap="none" strike="noStrike">
              <a:solidFill>
                <a:srgbClr val="000000"/>
              </a:solidFill>
              <a:latin typeface="Times New Roman"/>
              <a:ea typeface="Times New Roman"/>
              <a:cs typeface="Times New Roman"/>
              <a:sym typeface="Times New Roman"/>
            </a:endParaRPr>
          </a:p>
          <a:p>
            <a:pPr indent="-91440" lvl="0" marL="91440" marR="0" rtl="0" algn="l">
              <a:lnSpc>
                <a:spcPct val="80000"/>
              </a:lnSpc>
              <a:spcBef>
                <a:spcPts val="600"/>
              </a:spcBef>
              <a:spcAft>
                <a:spcPts val="0"/>
              </a:spcAft>
              <a:buClr>
                <a:schemeClr val="accent1"/>
              </a:buClr>
              <a:buSzPts val="2400"/>
              <a:buFont typeface="Calibri"/>
              <a:buChar char=" "/>
            </a:pPr>
            <a:r>
              <a:rPr b="0" i="0" lang="en-US" sz="2400" u="none" cap="none" strike="noStrike">
                <a:solidFill>
                  <a:srgbClr val="000000"/>
                </a:solidFill>
                <a:latin typeface="Times New Roman"/>
                <a:ea typeface="Times New Roman"/>
                <a:cs typeface="Times New Roman"/>
                <a:sym typeface="Times New Roman"/>
              </a:rPr>
              <a:t>r</a:t>
            </a:r>
            <a:r>
              <a:rPr b="0" baseline="-25000" i="0" lang="en-US" sz="2400" u="none" cap="none" strike="noStrike">
                <a:solidFill>
                  <a:srgbClr val="000000"/>
                </a:solidFill>
                <a:latin typeface="Times New Roman"/>
                <a:ea typeface="Times New Roman"/>
                <a:cs typeface="Times New Roman"/>
                <a:sym typeface="Times New Roman"/>
              </a:rPr>
              <a:t>2</a:t>
            </a:r>
            <a:r>
              <a:rPr b="0" i="0" lang="en-US" sz="2400" u="none" cap="none" strike="noStrike">
                <a:solidFill>
                  <a:srgbClr val="000000"/>
                </a:solidFill>
                <a:latin typeface="Times New Roman"/>
                <a:ea typeface="Times New Roman"/>
                <a:cs typeface="Times New Roman"/>
                <a:sym typeface="Times New Roman"/>
              </a:rPr>
              <a:t> = a</a:t>
            </a:r>
            <a:r>
              <a:rPr b="0" baseline="-25000" i="0" lang="en-US" sz="2400" u="none" cap="none" strike="noStrike">
                <a:solidFill>
                  <a:srgbClr val="000000"/>
                </a:solidFill>
                <a:latin typeface="Times New Roman"/>
                <a:ea typeface="Times New Roman"/>
                <a:cs typeface="Times New Roman"/>
                <a:sym typeface="Times New Roman"/>
              </a:rPr>
              <a:t>1</a:t>
            </a:r>
            <a:r>
              <a:rPr b="0" i="0" lang="en-US" sz="2400" u="none" cap="none" strike="noStrike">
                <a:solidFill>
                  <a:srgbClr val="000000"/>
                </a:solidFill>
                <a:latin typeface="Times New Roman"/>
                <a:ea typeface="Times New Roman"/>
                <a:cs typeface="Times New Roman"/>
                <a:sym typeface="Times New Roman"/>
              </a:rPr>
              <a:t> + a</a:t>
            </a:r>
            <a:r>
              <a:rPr b="0" baseline="-25000" i="0" lang="en-US" sz="2400" u="none" cap="none" strike="noStrike">
                <a:solidFill>
                  <a:srgbClr val="000000"/>
                </a:solidFill>
                <a:latin typeface="Times New Roman"/>
                <a:ea typeface="Times New Roman"/>
                <a:cs typeface="Times New Roman"/>
                <a:sym typeface="Times New Roman"/>
              </a:rPr>
              <a:t>0</a:t>
            </a:r>
            <a:r>
              <a:rPr b="0" i="0" lang="en-US" sz="2400" u="none" cap="none" strike="noStrike">
                <a:solidFill>
                  <a:srgbClr val="000000"/>
                </a:solidFill>
                <a:latin typeface="Times New Roman"/>
                <a:ea typeface="Times New Roman"/>
                <a:cs typeface="Times New Roman"/>
                <a:sym typeface="Times New Roman"/>
              </a:rPr>
              <a:t> + a</a:t>
            </a:r>
            <a:r>
              <a:rPr b="0" baseline="-25000" i="0" lang="en-US" sz="2400" u="none" cap="none" strike="noStrike">
                <a:solidFill>
                  <a:srgbClr val="000000"/>
                </a:solidFill>
                <a:latin typeface="Times New Roman"/>
                <a:ea typeface="Times New Roman"/>
                <a:cs typeface="Times New Roman"/>
                <a:sym typeface="Times New Roman"/>
              </a:rPr>
              <a:t>3</a:t>
            </a:r>
            <a:endParaRPr b="0" i="0" sz="2400" u="none" cap="none" strike="noStrike">
              <a:solidFill>
                <a:srgbClr val="000000"/>
              </a:solidFill>
              <a:latin typeface="Times New Roman"/>
              <a:ea typeface="Times New Roman"/>
              <a:cs typeface="Times New Roman"/>
              <a:sym typeface="Times New Roman"/>
            </a:endParaRPr>
          </a:p>
          <a:p>
            <a:pPr indent="0" lvl="0" marL="0" marR="0" rtl="0" algn="l">
              <a:lnSpc>
                <a:spcPct val="80000"/>
              </a:lnSpc>
              <a:spcBef>
                <a:spcPts val="600"/>
              </a:spcBef>
              <a:spcAft>
                <a:spcPts val="0"/>
              </a:spcAft>
              <a:buNone/>
            </a:pPr>
            <a:r>
              <a:t/>
            </a:r>
            <a:endParaRPr b="0" i="0" sz="2400" u="none" cap="none" strike="noStrike">
              <a:solidFill>
                <a:srgbClr val="7030A0"/>
              </a:solidFill>
              <a:latin typeface="Times New Roman"/>
              <a:ea typeface="Times New Roman"/>
              <a:cs typeface="Times New Roman"/>
              <a:sym typeface="Times New Roman"/>
            </a:endParaRPr>
          </a:p>
          <a:p>
            <a:pPr indent="0" lvl="0" marL="0" marR="0" rtl="0" algn="l">
              <a:lnSpc>
                <a:spcPct val="80000"/>
              </a:lnSpc>
              <a:spcBef>
                <a:spcPts val="600"/>
              </a:spcBef>
              <a:spcAft>
                <a:spcPts val="0"/>
              </a:spcAft>
              <a:buNone/>
            </a:pPr>
            <a:r>
              <a:rPr b="0" i="0" lang="en-US" sz="2400" u="none" cap="none" strike="noStrike">
                <a:solidFill>
                  <a:srgbClr val="7030A0"/>
                </a:solidFill>
                <a:latin typeface="Times New Roman"/>
                <a:ea typeface="Times New Roman"/>
                <a:cs typeface="Times New Roman"/>
                <a:sym typeface="Times New Roman"/>
              </a:rPr>
              <a:t>Calculating the syndrome at the receiver:</a:t>
            </a:r>
            <a:endParaRPr b="0" i="0" sz="2400" u="none" cap="none" strike="noStrike">
              <a:solidFill>
                <a:srgbClr val="000000"/>
              </a:solidFill>
              <a:latin typeface="Times New Roman"/>
              <a:ea typeface="Times New Roman"/>
              <a:cs typeface="Times New Roman"/>
              <a:sym typeface="Times New Roman"/>
            </a:endParaRPr>
          </a:p>
          <a:p>
            <a:pPr indent="-91440" lvl="0" marL="91440" marR="0" rtl="0" algn="l">
              <a:lnSpc>
                <a:spcPct val="80000"/>
              </a:lnSpc>
              <a:spcBef>
                <a:spcPts val="600"/>
              </a:spcBef>
              <a:spcAft>
                <a:spcPts val="0"/>
              </a:spcAft>
              <a:buClr>
                <a:schemeClr val="accent1"/>
              </a:buClr>
              <a:buSzPts val="2400"/>
              <a:buFont typeface="Calibri"/>
              <a:buChar char=" "/>
            </a:pPr>
            <a:r>
              <a:rPr b="0" i="0" lang="en-US" sz="2400" u="none" cap="none" strike="noStrike">
                <a:solidFill>
                  <a:srgbClr val="000000"/>
                </a:solidFill>
                <a:latin typeface="Times New Roman"/>
                <a:ea typeface="Times New Roman"/>
                <a:cs typeface="Times New Roman"/>
                <a:sym typeface="Times New Roman"/>
              </a:rPr>
              <a:t>s</a:t>
            </a:r>
            <a:r>
              <a:rPr b="0" baseline="-25000" i="0" lang="en-US" sz="2400" u="none" cap="none" strike="noStrike">
                <a:solidFill>
                  <a:srgbClr val="000000"/>
                </a:solidFill>
                <a:latin typeface="Times New Roman"/>
                <a:ea typeface="Times New Roman"/>
                <a:cs typeface="Times New Roman"/>
                <a:sym typeface="Times New Roman"/>
              </a:rPr>
              <a:t>0 </a:t>
            </a:r>
            <a:r>
              <a:rPr b="0" i="0" lang="en-US" sz="2400" u="none" cap="none" strike="noStrike">
                <a:solidFill>
                  <a:srgbClr val="000000"/>
                </a:solidFill>
                <a:latin typeface="Times New Roman"/>
                <a:ea typeface="Times New Roman"/>
                <a:cs typeface="Times New Roman"/>
                <a:sym typeface="Times New Roman"/>
              </a:rPr>
              <a:t>= b</a:t>
            </a:r>
            <a:r>
              <a:rPr b="0" baseline="-25000" i="0" lang="en-US" sz="2400" u="none" cap="none" strike="noStrike">
                <a:solidFill>
                  <a:srgbClr val="000000"/>
                </a:solidFill>
                <a:latin typeface="Times New Roman"/>
                <a:ea typeface="Times New Roman"/>
                <a:cs typeface="Times New Roman"/>
                <a:sym typeface="Times New Roman"/>
              </a:rPr>
              <a:t>2</a:t>
            </a:r>
            <a:r>
              <a:rPr b="0" i="0" lang="en-US" sz="2400" u="none" cap="none" strike="noStrike">
                <a:solidFill>
                  <a:srgbClr val="000000"/>
                </a:solidFill>
                <a:latin typeface="Times New Roman"/>
                <a:ea typeface="Times New Roman"/>
                <a:cs typeface="Times New Roman"/>
                <a:sym typeface="Times New Roman"/>
              </a:rPr>
              <a:t> + b</a:t>
            </a:r>
            <a:r>
              <a:rPr b="0" baseline="-25000" i="0" lang="en-US" sz="2400" u="none" cap="none" strike="noStrike">
                <a:solidFill>
                  <a:srgbClr val="000000"/>
                </a:solidFill>
                <a:latin typeface="Times New Roman"/>
                <a:ea typeface="Times New Roman"/>
                <a:cs typeface="Times New Roman"/>
                <a:sym typeface="Times New Roman"/>
              </a:rPr>
              <a:t>1</a:t>
            </a:r>
            <a:r>
              <a:rPr b="0" i="0" lang="en-US" sz="2400" u="none" cap="none" strike="noStrike">
                <a:solidFill>
                  <a:srgbClr val="000000"/>
                </a:solidFill>
                <a:latin typeface="Times New Roman"/>
                <a:ea typeface="Times New Roman"/>
                <a:cs typeface="Times New Roman"/>
                <a:sym typeface="Times New Roman"/>
              </a:rPr>
              <a:t> + b</a:t>
            </a:r>
            <a:r>
              <a:rPr b="0" baseline="-25000" i="0" lang="en-US" sz="2400" u="none" cap="none" strike="noStrike">
                <a:solidFill>
                  <a:srgbClr val="000000"/>
                </a:solidFill>
                <a:latin typeface="Times New Roman"/>
                <a:ea typeface="Times New Roman"/>
                <a:cs typeface="Times New Roman"/>
                <a:sym typeface="Times New Roman"/>
              </a:rPr>
              <a:t>0        </a:t>
            </a:r>
            <a:endParaRPr b="0" i="0" sz="2400" u="none" cap="none" strike="noStrike">
              <a:solidFill>
                <a:srgbClr val="000000"/>
              </a:solidFill>
              <a:latin typeface="Times New Roman"/>
              <a:ea typeface="Times New Roman"/>
              <a:cs typeface="Times New Roman"/>
              <a:sym typeface="Times New Roman"/>
            </a:endParaRPr>
          </a:p>
          <a:p>
            <a:pPr indent="-91440" lvl="0" marL="91440" marR="0" rtl="0" algn="l">
              <a:lnSpc>
                <a:spcPct val="80000"/>
              </a:lnSpc>
              <a:spcBef>
                <a:spcPts val="600"/>
              </a:spcBef>
              <a:spcAft>
                <a:spcPts val="0"/>
              </a:spcAft>
              <a:buClr>
                <a:schemeClr val="accent1"/>
              </a:buClr>
              <a:buSzPts val="2400"/>
              <a:buFont typeface="Calibri"/>
              <a:buChar char=" "/>
            </a:pPr>
            <a:r>
              <a:rPr b="0" i="0" lang="en-US" sz="2400" u="none" cap="none" strike="noStrike">
                <a:solidFill>
                  <a:srgbClr val="000000"/>
                </a:solidFill>
                <a:latin typeface="Times New Roman"/>
                <a:ea typeface="Times New Roman"/>
                <a:cs typeface="Times New Roman"/>
                <a:sym typeface="Times New Roman"/>
              </a:rPr>
              <a:t>s</a:t>
            </a:r>
            <a:r>
              <a:rPr b="0" baseline="-25000" i="0" lang="en-US" sz="2400" u="none" cap="none" strike="noStrike">
                <a:solidFill>
                  <a:srgbClr val="000000"/>
                </a:solidFill>
                <a:latin typeface="Times New Roman"/>
                <a:ea typeface="Times New Roman"/>
                <a:cs typeface="Times New Roman"/>
                <a:sym typeface="Times New Roman"/>
              </a:rPr>
              <a:t>1</a:t>
            </a:r>
            <a:r>
              <a:rPr b="0" i="0" lang="en-US" sz="2400" u="none" cap="none" strike="noStrike">
                <a:solidFill>
                  <a:srgbClr val="000000"/>
                </a:solidFill>
                <a:latin typeface="Times New Roman"/>
                <a:ea typeface="Times New Roman"/>
                <a:cs typeface="Times New Roman"/>
                <a:sym typeface="Times New Roman"/>
              </a:rPr>
              <a:t> = b</a:t>
            </a:r>
            <a:r>
              <a:rPr b="0" baseline="-25000" i="0" lang="en-US" sz="2400" u="none" cap="none" strike="noStrike">
                <a:solidFill>
                  <a:srgbClr val="000000"/>
                </a:solidFill>
                <a:latin typeface="Times New Roman"/>
                <a:ea typeface="Times New Roman"/>
                <a:cs typeface="Times New Roman"/>
                <a:sym typeface="Times New Roman"/>
              </a:rPr>
              <a:t>3</a:t>
            </a:r>
            <a:r>
              <a:rPr b="0" i="0" lang="en-US" sz="2400" u="none" cap="none" strike="noStrike">
                <a:solidFill>
                  <a:srgbClr val="000000"/>
                </a:solidFill>
                <a:latin typeface="Times New Roman"/>
                <a:ea typeface="Times New Roman"/>
                <a:cs typeface="Times New Roman"/>
                <a:sym typeface="Times New Roman"/>
              </a:rPr>
              <a:t> + b</a:t>
            </a:r>
            <a:r>
              <a:rPr b="0" baseline="-25000" i="0" lang="en-US" sz="2400" u="none" cap="none" strike="noStrike">
                <a:solidFill>
                  <a:srgbClr val="000000"/>
                </a:solidFill>
                <a:latin typeface="Times New Roman"/>
                <a:ea typeface="Times New Roman"/>
                <a:cs typeface="Times New Roman"/>
                <a:sym typeface="Times New Roman"/>
              </a:rPr>
              <a:t>2</a:t>
            </a:r>
            <a:r>
              <a:rPr b="0" i="0" lang="en-US" sz="2400" u="none" cap="none" strike="noStrike">
                <a:solidFill>
                  <a:srgbClr val="000000"/>
                </a:solidFill>
                <a:latin typeface="Times New Roman"/>
                <a:ea typeface="Times New Roman"/>
                <a:cs typeface="Times New Roman"/>
                <a:sym typeface="Times New Roman"/>
              </a:rPr>
              <a:t> + b</a:t>
            </a:r>
            <a:r>
              <a:rPr b="0" baseline="-25000" i="0" lang="en-US" sz="2400" u="none" cap="none" strike="noStrike">
                <a:solidFill>
                  <a:srgbClr val="000000"/>
                </a:solidFill>
                <a:latin typeface="Times New Roman"/>
                <a:ea typeface="Times New Roman"/>
                <a:cs typeface="Times New Roman"/>
                <a:sym typeface="Times New Roman"/>
              </a:rPr>
              <a:t>1</a:t>
            </a:r>
            <a:endParaRPr b="0" i="0" sz="2400" u="none" cap="none" strike="noStrike">
              <a:solidFill>
                <a:srgbClr val="000000"/>
              </a:solidFill>
              <a:latin typeface="Times New Roman"/>
              <a:ea typeface="Times New Roman"/>
              <a:cs typeface="Times New Roman"/>
              <a:sym typeface="Times New Roman"/>
            </a:endParaRPr>
          </a:p>
          <a:p>
            <a:pPr indent="-91440" lvl="0" marL="91440" marR="0" rtl="0" algn="l">
              <a:lnSpc>
                <a:spcPct val="80000"/>
              </a:lnSpc>
              <a:spcBef>
                <a:spcPts val="600"/>
              </a:spcBef>
              <a:spcAft>
                <a:spcPts val="0"/>
              </a:spcAft>
              <a:buClr>
                <a:schemeClr val="accent1"/>
              </a:buClr>
              <a:buSzPts val="2400"/>
              <a:buFont typeface="Calibri"/>
              <a:buChar char=" "/>
            </a:pPr>
            <a:r>
              <a:rPr b="0" i="0" lang="en-US" sz="2400" u="none" cap="none" strike="noStrike">
                <a:solidFill>
                  <a:srgbClr val="000000"/>
                </a:solidFill>
                <a:latin typeface="Times New Roman"/>
                <a:ea typeface="Times New Roman"/>
                <a:cs typeface="Times New Roman"/>
                <a:sym typeface="Times New Roman"/>
              </a:rPr>
              <a:t>s</a:t>
            </a:r>
            <a:r>
              <a:rPr b="0" baseline="-25000" i="0" lang="en-US" sz="2400" u="none" cap="none" strike="noStrike">
                <a:solidFill>
                  <a:srgbClr val="000000"/>
                </a:solidFill>
                <a:latin typeface="Times New Roman"/>
                <a:ea typeface="Times New Roman"/>
                <a:cs typeface="Times New Roman"/>
                <a:sym typeface="Times New Roman"/>
              </a:rPr>
              <a:t>2</a:t>
            </a:r>
            <a:r>
              <a:rPr b="0" i="0" lang="en-US" sz="2400" u="none" cap="none" strike="noStrike">
                <a:solidFill>
                  <a:srgbClr val="000000"/>
                </a:solidFill>
                <a:latin typeface="Times New Roman"/>
                <a:ea typeface="Times New Roman"/>
                <a:cs typeface="Times New Roman"/>
                <a:sym typeface="Times New Roman"/>
              </a:rPr>
              <a:t> = b</a:t>
            </a:r>
            <a:r>
              <a:rPr b="0" baseline="-25000" i="0" lang="en-US" sz="2400" u="none" cap="none" strike="noStrike">
                <a:solidFill>
                  <a:srgbClr val="000000"/>
                </a:solidFill>
                <a:latin typeface="Times New Roman"/>
                <a:ea typeface="Times New Roman"/>
                <a:cs typeface="Times New Roman"/>
                <a:sym typeface="Times New Roman"/>
              </a:rPr>
              <a:t>1</a:t>
            </a:r>
            <a:r>
              <a:rPr b="0" i="0" lang="en-US" sz="2400" u="none" cap="none" strike="noStrike">
                <a:solidFill>
                  <a:srgbClr val="000000"/>
                </a:solidFill>
                <a:latin typeface="Times New Roman"/>
                <a:ea typeface="Times New Roman"/>
                <a:cs typeface="Times New Roman"/>
                <a:sym typeface="Times New Roman"/>
              </a:rPr>
              <a:t> + b</a:t>
            </a:r>
            <a:r>
              <a:rPr b="0" baseline="-25000" i="0" lang="en-US" sz="2400" u="none" cap="none" strike="noStrike">
                <a:solidFill>
                  <a:srgbClr val="000000"/>
                </a:solidFill>
                <a:latin typeface="Times New Roman"/>
                <a:ea typeface="Times New Roman"/>
                <a:cs typeface="Times New Roman"/>
                <a:sym typeface="Times New Roman"/>
              </a:rPr>
              <a:t>0</a:t>
            </a:r>
            <a:r>
              <a:rPr b="0" i="0" lang="en-US" sz="2400" u="none" cap="none" strike="noStrike">
                <a:solidFill>
                  <a:srgbClr val="000000"/>
                </a:solidFill>
                <a:latin typeface="Times New Roman"/>
                <a:ea typeface="Times New Roman"/>
                <a:cs typeface="Times New Roman"/>
                <a:sym typeface="Times New Roman"/>
              </a:rPr>
              <a:t> + b</a:t>
            </a:r>
            <a:r>
              <a:rPr b="0" baseline="-25000" i="0" lang="en-US" sz="2400" u="none" cap="none" strike="noStrike">
                <a:solidFill>
                  <a:srgbClr val="000000"/>
                </a:solidFill>
                <a:latin typeface="Times New Roman"/>
                <a:ea typeface="Times New Roman"/>
                <a:cs typeface="Times New Roman"/>
                <a:sym typeface="Times New Roman"/>
              </a:rPr>
              <a:t>3</a:t>
            </a:r>
            <a:endParaRPr b="0" i="0" sz="2400" u="none" cap="none" strike="noStrike">
              <a:solidFill>
                <a:srgbClr val="000000"/>
              </a:solidFill>
              <a:latin typeface="Times New Roman"/>
              <a:ea typeface="Times New Roman"/>
              <a:cs typeface="Times New Roman"/>
              <a:sym typeface="Times New Roman"/>
            </a:endParaRPr>
          </a:p>
        </p:txBody>
      </p:sp>
      <p:sp>
        <p:nvSpPr>
          <p:cNvPr id="768" name="Google Shape;768;p41"/>
          <p:cNvSpPr/>
          <p:nvPr/>
        </p:nvSpPr>
        <p:spPr>
          <a:xfrm>
            <a:off x="41077" y="36119"/>
            <a:ext cx="490538" cy="589736"/>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3300"/>
              <a:buFont typeface="Arial"/>
              <a:buNone/>
            </a:pPr>
            <a:r>
              <a:t/>
            </a:r>
            <a:endParaRPr b="0" i="0" sz="3300" u="none" cap="none" strike="noStrike">
              <a:solidFill>
                <a:schemeClr val="dk1"/>
              </a:solidFill>
              <a:latin typeface="Times New Roman"/>
              <a:ea typeface="Times New Roman"/>
              <a:cs typeface="Times New Roman"/>
              <a:sym typeface="Times New Roman"/>
            </a:endParaRPr>
          </a:p>
        </p:txBody>
      </p:sp>
      <p:cxnSp>
        <p:nvCxnSpPr>
          <p:cNvPr id="769" name="Google Shape;769;p41"/>
          <p:cNvCxnSpPr/>
          <p:nvPr/>
        </p:nvCxnSpPr>
        <p:spPr>
          <a:xfrm flipH="1" rot="10800000">
            <a:off x="-7737" y="611782"/>
            <a:ext cx="9144000" cy="20782"/>
          </a:xfrm>
          <a:prstGeom prst="straightConnector1">
            <a:avLst/>
          </a:prstGeom>
          <a:noFill/>
          <a:ln cap="flat" cmpd="sng" w="9525">
            <a:solidFill>
              <a:srgbClr val="00B050"/>
            </a:solidFill>
            <a:prstDash val="solid"/>
            <a:round/>
            <a:headEnd len="sm" w="sm" type="none"/>
            <a:tailEnd len="sm" w="sm" type="none"/>
          </a:ln>
        </p:spPr>
      </p:cxnSp>
      <p:sp>
        <p:nvSpPr>
          <p:cNvPr id="770" name="Google Shape;770;p41"/>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Times New Roman"/>
              <a:ea typeface="Times New Roman"/>
              <a:cs typeface="Times New Roman"/>
              <a:sym typeface="Times New Roman"/>
            </a:endParaRPr>
          </a:p>
        </p:txBody>
      </p:sp>
      <p:cxnSp>
        <p:nvCxnSpPr>
          <p:cNvPr id="771" name="Google Shape;771;p41"/>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772" name="Google Shape;772;p41"/>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8" name="Shape 778"/>
        <p:cNvGrpSpPr/>
        <p:nvPr/>
      </p:nvGrpSpPr>
      <p:grpSpPr>
        <a:xfrm>
          <a:off x="0" y="0"/>
          <a:ext cx="0" cy="0"/>
          <a:chOff x="0" y="0"/>
          <a:chExt cx="0" cy="0"/>
        </a:xfrm>
      </p:grpSpPr>
      <p:sp>
        <p:nvSpPr>
          <p:cNvPr id="779" name="Google Shape;779;p42"/>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9/19/2022</a:t>
            </a:r>
            <a:endParaRPr b="1" sz="800">
              <a:solidFill>
                <a:schemeClr val="dk1"/>
              </a:solidFill>
              <a:latin typeface="Times New Roman"/>
              <a:ea typeface="Times New Roman"/>
              <a:cs typeface="Times New Roman"/>
              <a:sym typeface="Times New Roman"/>
            </a:endParaRPr>
          </a:p>
        </p:txBody>
      </p:sp>
      <p:sp>
        <p:nvSpPr>
          <p:cNvPr id="780" name="Google Shape;780;p42"/>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SY BTech         Computer Networks     Module 2    Sem 3     2022-23</a:t>
            </a:r>
            <a:endParaRPr b="1" sz="800">
              <a:solidFill>
                <a:schemeClr val="dk1"/>
              </a:solidFill>
              <a:latin typeface="Times New Roman"/>
              <a:ea typeface="Times New Roman"/>
              <a:cs typeface="Times New Roman"/>
              <a:sym typeface="Times New Roman"/>
            </a:endParaRPr>
          </a:p>
        </p:txBody>
      </p:sp>
      <p:sp>
        <p:nvSpPr>
          <p:cNvPr id="781" name="Google Shape;781;p42"/>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US" sz="900">
                <a:solidFill>
                  <a:schemeClr val="dk1"/>
                </a:solidFill>
                <a:latin typeface="Times New Roman"/>
                <a:ea typeface="Times New Roman"/>
                <a:cs typeface="Times New Roman"/>
                <a:sym typeface="Times New Roman"/>
              </a:rPr>
              <a:t>‹#›</a:t>
            </a:fld>
            <a:endParaRPr sz="900">
              <a:solidFill>
                <a:schemeClr val="dk1"/>
              </a:solidFill>
              <a:latin typeface="Times New Roman"/>
              <a:ea typeface="Times New Roman"/>
              <a:cs typeface="Times New Roman"/>
              <a:sym typeface="Times New Roman"/>
            </a:endParaRPr>
          </a:p>
        </p:txBody>
      </p:sp>
      <p:sp>
        <p:nvSpPr>
          <p:cNvPr id="782" name="Google Shape;782;p42"/>
          <p:cNvSpPr txBox="1"/>
          <p:nvPr>
            <p:ph idx="4294967295" type="title"/>
          </p:nvPr>
        </p:nvSpPr>
        <p:spPr>
          <a:xfrm>
            <a:off x="0" y="68263"/>
            <a:ext cx="7847013" cy="4699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Clr>
                <a:srgbClr val="002060"/>
              </a:buClr>
              <a:buSzPts val="3200"/>
              <a:buFont typeface="Calibri"/>
              <a:buNone/>
            </a:pPr>
            <a:r>
              <a:rPr b="1" lang="en-US" sz="3200">
                <a:solidFill>
                  <a:srgbClr val="002060"/>
                </a:solidFill>
                <a:latin typeface="Times New Roman"/>
                <a:ea typeface="Times New Roman"/>
                <a:cs typeface="Times New Roman"/>
                <a:sym typeface="Times New Roman"/>
              </a:rPr>
              <a:t>Hamming Code for Detecting Burst Errors</a:t>
            </a:r>
            <a:endParaRPr>
              <a:latin typeface="Times New Roman"/>
              <a:ea typeface="Times New Roman"/>
              <a:cs typeface="Times New Roman"/>
              <a:sym typeface="Times New Roman"/>
            </a:endParaRPr>
          </a:p>
        </p:txBody>
      </p:sp>
      <p:sp>
        <p:nvSpPr>
          <p:cNvPr id="783" name="Google Shape;783;p42"/>
          <p:cNvSpPr/>
          <p:nvPr/>
        </p:nvSpPr>
        <p:spPr>
          <a:xfrm>
            <a:off x="639958" y="611782"/>
            <a:ext cx="8366389" cy="4465838"/>
          </a:xfrm>
          <a:prstGeom prst="rect">
            <a:avLst/>
          </a:prstGeom>
          <a:noFill/>
          <a:ln>
            <a:noFill/>
          </a:ln>
        </p:spPr>
        <p:txBody>
          <a:bodyPr anchorCtr="0" anchor="t" bIns="45700" lIns="91425" spcFirstLastPara="1" rIns="91425" wrap="square" tIns="45700">
            <a:spAutoFit/>
          </a:bodyPr>
          <a:lstStyle/>
          <a:p>
            <a:pPr indent="-342900" lvl="0" marL="342900" marR="0" rtl="0" algn="just">
              <a:lnSpc>
                <a:spcPct val="100000"/>
              </a:lnSpc>
              <a:spcBef>
                <a:spcPts val="0"/>
              </a:spcBef>
              <a:spcAft>
                <a:spcPts val="0"/>
              </a:spcAft>
              <a:buClr>
                <a:srgbClr val="0000FF"/>
              </a:buClr>
              <a:buSzPts val="2000"/>
              <a:buFont typeface="Noto Sans Symbols"/>
              <a:buChar char="⮚"/>
            </a:pPr>
            <a:r>
              <a:rPr b="0" i="0" lang="en-US" sz="2400" u="none" cap="none" strike="noStrike">
                <a:solidFill>
                  <a:srgbClr val="000000"/>
                </a:solidFill>
                <a:latin typeface="Times New Roman"/>
                <a:ea typeface="Times New Roman"/>
                <a:cs typeface="Times New Roman"/>
                <a:sym typeface="Times New Roman"/>
              </a:rPr>
              <a:t>Burst errors are very common, in particular in wireless environments where a fade will affect a group of bits in transit. The length of the burst is dependent on the duration of the fade.</a:t>
            </a:r>
            <a:endParaRPr/>
          </a:p>
          <a:p>
            <a:pPr indent="-342900" lvl="0" marL="342900" marR="0" rtl="0" algn="just">
              <a:lnSpc>
                <a:spcPct val="100000"/>
              </a:lnSpc>
              <a:spcBef>
                <a:spcPts val="1200"/>
              </a:spcBef>
              <a:spcAft>
                <a:spcPts val="0"/>
              </a:spcAft>
              <a:buClr>
                <a:srgbClr val="0000FF"/>
              </a:buClr>
              <a:buSzPts val="2000"/>
              <a:buFont typeface="Noto Sans Symbols"/>
              <a:buChar char="⮚"/>
            </a:pPr>
            <a:r>
              <a:rPr b="0" i="0" lang="en-US" sz="2400" u="none" cap="none" strike="noStrike">
                <a:solidFill>
                  <a:srgbClr val="000000"/>
                </a:solidFill>
                <a:latin typeface="Times New Roman"/>
                <a:ea typeface="Times New Roman"/>
                <a:cs typeface="Times New Roman"/>
                <a:sym typeface="Times New Roman"/>
              </a:rPr>
              <a:t>One way to counter burst errors, is to break up a transmission into shorter words and create a block (one word per row), then have a parity check per word.</a:t>
            </a:r>
            <a:endParaRPr/>
          </a:p>
          <a:p>
            <a:pPr indent="-342900" lvl="0" marL="342900" marR="0" rtl="0" algn="just">
              <a:lnSpc>
                <a:spcPct val="100000"/>
              </a:lnSpc>
              <a:spcBef>
                <a:spcPts val="1200"/>
              </a:spcBef>
              <a:spcAft>
                <a:spcPts val="0"/>
              </a:spcAft>
              <a:buClr>
                <a:srgbClr val="0000FF"/>
              </a:buClr>
              <a:buSzPts val="2000"/>
              <a:buFont typeface="Noto Sans Symbols"/>
              <a:buChar char="⮚"/>
            </a:pPr>
            <a:r>
              <a:rPr b="0" i="0" lang="en-US" sz="2400" u="none" cap="none" strike="noStrike">
                <a:solidFill>
                  <a:srgbClr val="000000"/>
                </a:solidFill>
                <a:latin typeface="Times New Roman"/>
                <a:ea typeface="Times New Roman"/>
                <a:cs typeface="Times New Roman"/>
                <a:sym typeface="Times New Roman"/>
              </a:rPr>
              <a:t>The words are then sent column by column. When a burst error occurs, it will affect 1 bit in several words as the transmission is read back into the block format and each word is checked individually. </a:t>
            </a:r>
            <a:endParaRPr/>
          </a:p>
          <a:p>
            <a:pPr indent="0" lvl="0" marL="0" marR="0" rtl="0" algn="l">
              <a:lnSpc>
                <a:spcPct val="80000"/>
              </a:lnSpc>
              <a:spcBef>
                <a:spcPts val="600"/>
              </a:spcBef>
              <a:spcAft>
                <a:spcPts val="0"/>
              </a:spcAft>
              <a:buNone/>
            </a:pPr>
            <a:r>
              <a:t/>
            </a:r>
            <a:endParaRPr b="0" i="0" sz="2400" u="none" cap="none" strike="noStrike">
              <a:solidFill>
                <a:srgbClr val="000000"/>
              </a:solidFill>
              <a:latin typeface="Times New Roman"/>
              <a:ea typeface="Times New Roman"/>
              <a:cs typeface="Times New Roman"/>
              <a:sym typeface="Times New Roman"/>
            </a:endParaRPr>
          </a:p>
        </p:txBody>
      </p:sp>
      <p:sp>
        <p:nvSpPr>
          <p:cNvPr id="784" name="Google Shape;784;p42"/>
          <p:cNvSpPr/>
          <p:nvPr/>
        </p:nvSpPr>
        <p:spPr>
          <a:xfrm>
            <a:off x="41077" y="36119"/>
            <a:ext cx="490538" cy="589736"/>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3300"/>
              <a:buFont typeface="Arial"/>
              <a:buNone/>
            </a:pPr>
            <a:r>
              <a:t/>
            </a:r>
            <a:endParaRPr b="0" i="0" sz="3300" u="none" cap="none" strike="noStrike">
              <a:solidFill>
                <a:schemeClr val="dk1"/>
              </a:solidFill>
              <a:latin typeface="Times New Roman"/>
              <a:ea typeface="Times New Roman"/>
              <a:cs typeface="Times New Roman"/>
              <a:sym typeface="Times New Roman"/>
            </a:endParaRPr>
          </a:p>
        </p:txBody>
      </p:sp>
      <p:cxnSp>
        <p:nvCxnSpPr>
          <p:cNvPr id="785" name="Google Shape;785;p42"/>
          <p:cNvCxnSpPr/>
          <p:nvPr/>
        </p:nvCxnSpPr>
        <p:spPr>
          <a:xfrm flipH="1" rot="10800000">
            <a:off x="-7737" y="611782"/>
            <a:ext cx="9144000" cy="20782"/>
          </a:xfrm>
          <a:prstGeom prst="straightConnector1">
            <a:avLst/>
          </a:prstGeom>
          <a:noFill/>
          <a:ln cap="flat" cmpd="sng" w="9525">
            <a:solidFill>
              <a:srgbClr val="00B050"/>
            </a:solidFill>
            <a:prstDash val="solid"/>
            <a:round/>
            <a:headEnd len="sm" w="sm" type="none"/>
            <a:tailEnd len="sm" w="sm" type="none"/>
          </a:ln>
        </p:spPr>
      </p:cxnSp>
      <p:sp>
        <p:nvSpPr>
          <p:cNvPr id="786" name="Google Shape;786;p42"/>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Times New Roman"/>
              <a:ea typeface="Times New Roman"/>
              <a:cs typeface="Times New Roman"/>
              <a:sym typeface="Times New Roman"/>
            </a:endParaRPr>
          </a:p>
        </p:txBody>
      </p:sp>
      <p:cxnSp>
        <p:nvCxnSpPr>
          <p:cNvPr id="787" name="Google Shape;787;p42"/>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788" name="Google Shape;788;p42"/>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83">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83">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83">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83">
                                            <p:txEl>
                                              <p:pRg end="3" st="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4" name="Shape 794"/>
        <p:cNvGrpSpPr/>
        <p:nvPr/>
      </p:nvGrpSpPr>
      <p:grpSpPr>
        <a:xfrm>
          <a:off x="0" y="0"/>
          <a:ext cx="0" cy="0"/>
          <a:chOff x="0" y="0"/>
          <a:chExt cx="0" cy="0"/>
        </a:xfrm>
      </p:grpSpPr>
      <p:sp>
        <p:nvSpPr>
          <p:cNvPr id="795" name="Google Shape;795;p43"/>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9/19/2022</a:t>
            </a:r>
            <a:endParaRPr b="1" sz="800">
              <a:solidFill>
                <a:schemeClr val="dk1"/>
              </a:solidFill>
              <a:latin typeface="Times New Roman"/>
              <a:ea typeface="Times New Roman"/>
              <a:cs typeface="Times New Roman"/>
              <a:sym typeface="Times New Roman"/>
            </a:endParaRPr>
          </a:p>
        </p:txBody>
      </p:sp>
      <p:sp>
        <p:nvSpPr>
          <p:cNvPr id="796" name="Google Shape;796;p43"/>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SY BTech         Computer Networks     Module 2    Sem 3     2022-23</a:t>
            </a:r>
            <a:endParaRPr b="1" sz="800">
              <a:solidFill>
                <a:schemeClr val="dk1"/>
              </a:solidFill>
              <a:latin typeface="Times New Roman"/>
              <a:ea typeface="Times New Roman"/>
              <a:cs typeface="Times New Roman"/>
              <a:sym typeface="Times New Roman"/>
            </a:endParaRPr>
          </a:p>
        </p:txBody>
      </p:sp>
      <p:sp>
        <p:nvSpPr>
          <p:cNvPr id="797" name="Google Shape;797;p43"/>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US" sz="900">
                <a:solidFill>
                  <a:schemeClr val="dk1"/>
                </a:solidFill>
                <a:latin typeface="Times New Roman"/>
                <a:ea typeface="Times New Roman"/>
                <a:cs typeface="Times New Roman"/>
                <a:sym typeface="Times New Roman"/>
              </a:rPr>
              <a:t>‹#›</a:t>
            </a:fld>
            <a:endParaRPr sz="900">
              <a:solidFill>
                <a:schemeClr val="dk1"/>
              </a:solidFill>
              <a:latin typeface="Times New Roman"/>
              <a:ea typeface="Times New Roman"/>
              <a:cs typeface="Times New Roman"/>
              <a:sym typeface="Times New Roman"/>
            </a:endParaRPr>
          </a:p>
        </p:txBody>
      </p:sp>
      <p:sp>
        <p:nvSpPr>
          <p:cNvPr id="798" name="Google Shape;798;p43"/>
          <p:cNvSpPr txBox="1"/>
          <p:nvPr>
            <p:ph idx="4294967295" type="title"/>
          </p:nvPr>
        </p:nvSpPr>
        <p:spPr>
          <a:xfrm>
            <a:off x="1296988" y="47625"/>
            <a:ext cx="7847012" cy="4699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Clr>
                <a:srgbClr val="002060"/>
              </a:buClr>
              <a:buSzPts val="3200"/>
              <a:buFont typeface="Calibri"/>
              <a:buNone/>
            </a:pPr>
            <a:r>
              <a:rPr b="1" lang="en-US" sz="3200">
                <a:solidFill>
                  <a:srgbClr val="002060"/>
                </a:solidFill>
                <a:latin typeface="Times New Roman"/>
                <a:ea typeface="Times New Roman"/>
                <a:cs typeface="Times New Roman"/>
                <a:sym typeface="Times New Roman"/>
              </a:rPr>
              <a:t>Hamming Code for Burst Errors</a:t>
            </a:r>
            <a:endParaRPr>
              <a:latin typeface="Times New Roman"/>
              <a:ea typeface="Times New Roman"/>
              <a:cs typeface="Times New Roman"/>
              <a:sym typeface="Times New Roman"/>
            </a:endParaRPr>
          </a:p>
        </p:txBody>
      </p:sp>
      <p:pic>
        <p:nvPicPr>
          <p:cNvPr id="799" name="Google Shape;799;p43"/>
          <p:cNvPicPr preferRelativeResize="0"/>
          <p:nvPr/>
        </p:nvPicPr>
        <p:blipFill rotWithShape="1">
          <a:blip r:embed="rId3">
            <a:alphaModFix/>
          </a:blip>
          <a:srcRect b="0" l="0" r="0" t="0"/>
          <a:stretch/>
        </p:blipFill>
        <p:spPr>
          <a:xfrm>
            <a:off x="708420" y="727425"/>
            <a:ext cx="8020926" cy="3893735"/>
          </a:xfrm>
          <a:prstGeom prst="rect">
            <a:avLst/>
          </a:prstGeom>
          <a:noFill/>
          <a:ln>
            <a:noFill/>
          </a:ln>
        </p:spPr>
      </p:pic>
      <p:sp>
        <p:nvSpPr>
          <p:cNvPr id="800" name="Google Shape;800;p43"/>
          <p:cNvSpPr/>
          <p:nvPr/>
        </p:nvSpPr>
        <p:spPr>
          <a:xfrm>
            <a:off x="41077" y="36119"/>
            <a:ext cx="490538" cy="589736"/>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3300"/>
              <a:buFont typeface="Arial"/>
              <a:buNone/>
            </a:pPr>
            <a:r>
              <a:t/>
            </a:r>
            <a:endParaRPr b="0" i="0" sz="3300" u="none" cap="none" strike="noStrike">
              <a:solidFill>
                <a:schemeClr val="dk1"/>
              </a:solidFill>
              <a:latin typeface="Times New Roman"/>
              <a:ea typeface="Times New Roman"/>
              <a:cs typeface="Times New Roman"/>
              <a:sym typeface="Times New Roman"/>
            </a:endParaRPr>
          </a:p>
        </p:txBody>
      </p:sp>
      <p:cxnSp>
        <p:nvCxnSpPr>
          <p:cNvPr id="801" name="Google Shape;801;p43"/>
          <p:cNvCxnSpPr/>
          <p:nvPr/>
        </p:nvCxnSpPr>
        <p:spPr>
          <a:xfrm flipH="1" rot="10800000">
            <a:off x="-7737" y="611782"/>
            <a:ext cx="9144000" cy="20782"/>
          </a:xfrm>
          <a:prstGeom prst="straightConnector1">
            <a:avLst/>
          </a:prstGeom>
          <a:noFill/>
          <a:ln cap="flat" cmpd="sng" w="9525">
            <a:solidFill>
              <a:srgbClr val="00B050"/>
            </a:solidFill>
            <a:prstDash val="solid"/>
            <a:round/>
            <a:headEnd len="sm" w="sm" type="none"/>
            <a:tailEnd len="sm" w="sm" type="none"/>
          </a:ln>
        </p:spPr>
      </p:cxnSp>
      <p:sp>
        <p:nvSpPr>
          <p:cNvPr id="802" name="Google Shape;802;p43"/>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Times New Roman"/>
              <a:ea typeface="Times New Roman"/>
              <a:cs typeface="Times New Roman"/>
              <a:sym typeface="Times New Roman"/>
            </a:endParaRPr>
          </a:p>
        </p:txBody>
      </p:sp>
      <p:cxnSp>
        <p:nvCxnSpPr>
          <p:cNvPr id="803" name="Google Shape;803;p43"/>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804" name="Google Shape;804;p43"/>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8" name="Shape 808"/>
        <p:cNvGrpSpPr/>
        <p:nvPr/>
      </p:nvGrpSpPr>
      <p:grpSpPr>
        <a:xfrm>
          <a:off x="0" y="0"/>
          <a:ext cx="0" cy="0"/>
          <a:chOff x="0" y="0"/>
          <a:chExt cx="0" cy="0"/>
        </a:xfrm>
      </p:grpSpPr>
      <p:sp>
        <p:nvSpPr>
          <p:cNvPr id="809" name="Google Shape;809;p44"/>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lang="en-US"/>
              <a:t>9/19/2022</a:t>
            </a:r>
            <a:endParaRPr/>
          </a:p>
        </p:txBody>
      </p:sp>
      <p:sp>
        <p:nvSpPr>
          <p:cNvPr id="810" name="Google Shape;810;p44"/>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lang="en-US"/>
              <a:t>SY BTech         Computer Networks     Module 2    Sem 3     2022-23</a:t>
            </a:r>
            <a:endParaRPr/>
          </a:p>
        </p:txBody>
      </p:sp>
      <p:sp>
        <p:nvSpPr>
          <p:cNvPr id="811" name="Google Shape;811;p44"/>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800"/>
              <a:buNone/>
            </a:pPr>
            <a:fld id="{00000000-1234-1234-1234-123412341234}" type="slidenum">
              <a:rPr lang="en-US"/>
              <a:t>‹#›</a:t>
            </a:fld>
            <a:endParaRPr/>
          </a:p>
        </p:txBody>
      </p:sp>
      <p:pic>
        <p:nvPicPr>
          <p:cNvPr id="812" name="Google Shape;812;p44"/>
          <p:cNvPicPr preferRelativeResize="0"/>
          <p:nvPr/>
        </p:nvPicPr>
        <p:blipFill rotWithShape="1">
          <a:blip r:embed="rId3">
            <a:alphaModFix/>
          </a:blip>
          <a:srcRect b="0" l="0" r="0" t="0"/>
          <a:stretch/>
        </p:blipFill>
        <p:spPr>
          <a:xfrm>
            <a:off x="2853004" y="62559"/>
            <a:ext cx="2771775" cy="466725"/>
          </a:xfrm>
          <a:prstGeom prst="rect">
            <a:avLst/>
          </a:prstGeom>
          <a:noFill/>
          <a:ln>
            <a:noFill/>
          </a:ln>
        </p:spPr>
      </p:pic>
      <p:sp>
        <p:nvSpPr>
          <p:cNvPr id="813" name="Google Shape;813;p44"/>
          <p:cNvSpPr/>
          <p:nvPr/>
        </p:nvSpPr>
        <p:spPr>
          <a:xfrm>
            <a:off x="4075344" y="2292980"/>
            <a:ext cx="2902611" cy="738664"/>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rgbClr val="000000"/>
              </a:buClr>
              <a:buSzPts val="1400"/>
              <a:buFont typeface="Noto Sans Symbols"/>
              <a:buChar char="⮚"/>
            </a:pPr>
            <a:r>
              <a:rPr b="0" i="0" lang="en-US" sz="1400" u="none" cap="none" strike="noStrike">
                <a:solidFill>
                  <a:schemeClr val="dk1"/>
                </a:solidFill>
                <a:latin typeface="Times New Roman"/>
                <a:ea typeface="Times New Roman"/>
                <a:cs typeface="Times New Roman"/>
                <a:sym typeface="Times New Roman"/>
              </a:rPr>
              <a:t>Cyclic Redundancy Check (CRC) is an </a:t>
            </a:r>
            <a:r>
              <a:rPr b="1" i="0" lang="en-US" sz="1400" u="none" cap="none" strike="noStrike">
                <a:solidFill>
                  <a:srgbClr val="C00000"/>
                </a:solidFill>
                <a:latin typeface="Times New Roman"/>
                <a:ea typeface="Times New Roman"/>
                <a:cs typeface="Times New Roman"/>
                <a:sym typeface="Times New Roman"/>
              </a:rPr>
              <a:t>error detection method.</a:t>
            </a:r>
            <a:endParaRPr/>
          </a:p>
          <a:p>
            <a:pPr indent="-285750" lvl="0" marL="285750" marR="0" rtl="0" algn="l">
              <a:lnSpc>
                <a:spcPct val="100000"/>
              </a:lnSpc>
              <a:spcBef>
                <a:spcPts val="0"/>
              </a:spcBef>
              <a:spcAft>
                <a:spcPts val="0"/>
              </a:spcAft>
              <a:buClr>
                <a:srgbClr val="000000"/>
              </a:buClr>
              <a:buSzPts val="1400"/>
              <a:buFont typeface="Noto Sans Symbols"/>
              <a:buChar char="⮚"/>
            </a:pPr>
            <a:r>
              <a:rPr b="0" i="0" lang="en-US" sz="1400" u="none" cap="none" strike="noStrike">
                <a:solidFill>
                  <a:schemeClr val="dk1"/>
                </a:solidFill>
                <a:latin typeface="Times New Roman"/>
                <a:ea typeface="Times New Roman"/>
                <a:cs typeface="Times New Roman"/>
                <a:sym typeface="Times New Roman"/>
              </a:rPr>
              <a:t>It is based on </a:t>
            </a:r>
            <a:r>
              <a:rPr b="1" i="0" lang="en-US" sz="1400" u="none" cap="none" strike="noStrike">
                <a:solidFill>
                  <a:srgbClr val="C00000"/>
                </a:solidFill>
                <a:latin typeface="Times New Roman"/>
                <a:ea typeface="Times New Roman"/>
                <a:cs typeface="Times New Roman"/>
                <a:sym typeface="Times New Roman"/>
              </a:rPr>
              <a:t>binary division</a:t>
            </a:r>
            <a:endParaRPr/>
          </a:p>
        </p:txBody>
      </p:sp>
      <p:sp>
        <p:nvSpPr>
          <p:cNvPr id="814" name="Google Shape;814;p44"/>
          <p:cNvSpPr/>
          <p:nvPr/>
        </p:nvSpPr>
        <p:spPr>
          <a:xfrm>
            <a:off x="41077" y="36119"/>
            <a:ext cx="490538" cy="589736"/>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3300"/>
              <a:buFont typeface="Arial"/>
              <a:buNone/>
            </a:pPr>
            <a:r>
              <a:t/>
            </a:r>
            <a:endParaRPr b="0" i="0" sz="3300" u="none" cap="none" strike="noStrike">
              <a:solidFill>
                <a:schemeClr val="dk1"/>
              </a:solidFill>
              <a:latin typeface="Times New Roman"/>
              <a:ea typeface="Times New Roman"/>
              <a:cs typeface="Times New Roman"/>
              <a:sym typeface="Times New Roman"/>
            </a:endParaRPr>
          </a:p>
        </p:txBody>
      </p:sp>
      <p:cxnSp>
        <p:nvCxnSpPr>
          <p:cNvPr id="815" name="Google Shape;815;p44"/>
          <p:cNvCxnSpPr/>
          <p:nvPr/>
        </p:nvCxnSpPr>
        <p:spPr>
          <a:xfrm flipH="1" rot="10800000">
            <a:off x="-7737" y="611782"/>
            <a:ext cx="9144000" cy="20782"/>
          </a:xfrm>
          <a:prstGeom prst="straightConnector1">
            <a:avLst/>
          </a:prstGeom>
          <a:noFill/>
          <a:ln cap="flat" cmpd="sng" w="9525">
            <a:solidFill>
              <a:srgbClr val="00B050"/>
            </a:solidFill>
            <a:prstDash val="solid"/>
            <a:round/>
            <a:headEnd len="sm" w="sm" type="none"/>
            <a:tailEnd len="sm" w="sm" type="none"/>
          </a:ln>
        </p:spPr>
      </p:cxnSp>
      <p:sp>
        <p:nvSpPr>
          <p:cNvPr id="816" name="Google Shape;816;p44"/>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Times New Roman"/>
              <a:ea typeface="Times New Roman"/>
              <a:cs typeface="Times New Roman"/>
              <a:sym typeface="Times New Roman"/>
            </a:endParaRPr>
          </a:p>
        </p:txBody>
      </p:sp>
      <p:cxnSp>
        <p:nvCxnSpPr>
          <p:cNvPr id="817" name="Google Shape;817;p44"/>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818" name="Google Shape;818;p44"/>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sp>
        <p:nvSpPr>
          <p:cNvPr id="819" name="Google Shape;819;p44"/>
          <p:cNvSpPr/>
          <p:nvPr/>
        </p:nvSpPr>
        <p:spPr>
          <a:xfrm>
            <a:off x="856835" y="2377155"/>
            <a:ext cx="3354764" cy="492443"/>
          </a:xfrm>
          <a:prstGeom prst="rect">
            <a:avLst/>
          </a:prstGeom>
          <a:noFill/>
          <a:ln>
            <a:noFill/>
          </a:ln>
        </p:spPr>
        <p:txBody>
          <a:bodyPr anchorCtr="0" anchor="t" bIns="0" lIns="0" spcFirstLastPara="1" rIns="40625" wrap="square" tIns="0">
            <a:spAutoFit/>
          </a:bodyPr>
          <a:lstStyle/>
          <a:p>
            <a:pPr indent="0" lvl="0" marL="39688" marR="0" rtl="0" algn="l">
              <a:lnSpc>
                <a:spcPct val="100000"/>
              </a:lnSpc>
              <a:spcBef>
                <a:spcPts val="0"/>
              </a:spcBef>
              <a:spcAft>
                <a:spcPts val="0"/>
              </a:spcAft>
              <a:buNone/>
            </a:pPr>
            <a:r>
              <a:rPr b="1" i="0" lang="en-US" sz="3200" u="none" cap="none" strike="noStrike">
                <a:solidFill>
                  <a:schemeClr val="dk1"/>
                </a:solidFill>
                <a:latin typeface="Times"/>
                <a:ea typeface="Times"/>
                <a:cs typeface="Times"/>
                <a:sym typeface="Times"/>
              </a:rPr>
              <a:t>CYCLIC CODES:</a:t>
            </a:r>
            <a:endParaRPr b="1" i="0" sz="3200" u="none" cap="none" strike="noStrike">
              <a:solidFill>
                <a:schemeClr val="dk1"/>
              </a:solidFill>
              <a:latin typeface="Times"/>
              <a:ea typeface="Times"/>
              <a:cs typeface="Times"/>
              <a:sym typeface="Times"/>
            </a:endParaRPr>
          </a:p>
        </p:txBody>
      </p:sp>
      <p:sp>
        <p:nvSpPr>
          <p:cNvPr id="820" name="Google Shape;820;p44"/>
          <p:cNvSpPr/>
          <p:nvPr/>
        </p:nvSpPr>
        <p:spPr>
          <a:xfrm>
            <a:off x="591145" y="3057023"/>
            <a:ext cx="8229600" cy="1714500"/>
          </a:xfrm>
          <a:prstGeom prst="rect">
            <a:avLst/>
          </a:prstGeom>
          <a:noFill/>
          <a:ln>
            <a:noFill/>
          </a:ln>
        </p:spPr>
        <p:txBody>
          <a:bodyPr anchorCtr="0" anchor="ctr" bIns="0" lIns="0" spcFirstLastPara="1" rIns="40625" wrap="square" tIns="0">
            <a:noAutofit/>
          </a:bodyPr>
          <a:lstStyle/>
          <a:p>
            <a:pPr indent="0" lvl="0" marL="39688" marR="0" rtl="0" algn="just">
              <a:lnSpc>
                <a:spcPct val="100000"/>
              </a:lnSpc>
              <a:spcBef>
                <a:spcPts val="0"/>
              </a:spcBef>
              <a:spcAft>
                <a:spcPts val="0"/>
              </a:spcAft>
              <a:buNone/>
            </a:pPr>
            <a:r>
              <a:rPr b="1" i="1" lang="en-US" sz="2000" u="none" cap="none" strike="noStrike">
                <a:solidFill>
                  <a:srgbClr val="FF0000"/>
                </a:solidFill>
                <a:latin typeface="Times New Roman"/>
                <a:ea typeface="Times New Roman"/>
                <a:cs typeface="Times New Roman"/>
                <a:sym typeface="Times New Roman"/>
              </a:rPr>
              <a:t>Cyclic codes</a:t>
            </a:r>
            <a:r>
              <a:rPr b="1" i="1" lang="en-US" sz="2000" u="none" cap="none" strike="noStrike">
                <a:solidFill>
                  <a:schemeClr val="dk1"/>
                </a:solidFill>
                <a:latin typeface="Times New Roman"/>
                <a:ea typeface="Times New Roman"/>
                <a:cs typeface="Times New Roman"/>
                <a:sym typeface="Times New Roman"/>
              </a:rPr>
              <a:t> are special linear block codes with one extra property. In a cyclic code, if a codeword is cyclically shifted (rotated), the result is another codeword.</a:t>
            </a:r>
            <a:endParaRPr/>
          </a:p>
        </p:txBody>
      </p:sp>
      <p:pic>
        <p:nvPicPr>
          <p:cNvPr id="821" name="Google Shape;821;p44"/>
          <p:cNvPicPr preferRelativeResize="0"/>
          <p:nvPr/>
        </p:nvPicPr>
        <p:blipFill rotWithShape="1">
          <a:blip r:embed="rId5">
            <a:alphaModFix/>
          </a:blip>
          <a:srcRect b="0" l="0" r="0" t="0"/>
          <a:stretch/>
        </p:blipFill>
        <p:spPr>
          <a:xfrm>
            <a:off x="857167" y="790914"/>
            <a:ext cx="6915150" cy="14287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2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2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1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1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7" name="Shape 827"/>
        <p:cNvGrpSpPr/>
        <p:nvPr/>
      </p:nvGrpSpPr>
      <p:grpSpPr>
        <a:xfrm>
          <a:off x="0" y="0"/>
          <a:ext cx="0" cy="0"/>
          <a:chOff x="0" y="0"/>
          <a:chExt cx="0" cy="0"/>
        </a:xfrm>
      </p:grpSpPr>
      <p:sp>
        <p:nvSpPr>
          <p:cNvPr id="828" name="Google Shape;828;p45"/>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9/19/2022</a:t>
            </a:r>
            <a:endParaRPr b="1" sz="800">
              <a:solidFill>
                <a:schemeClr val="dk1"/>
              </a:solidFill>
              <a:latin typeface="Times New Roman"/>
              <a:ea typeface="Times New Roman"/>
              <a:cs typeface="Times New Roman"/>
              <a:sym typeface="Times New Roman"/>
            </a:endParaRPr>
          </a:p>
        </p:txBody>
      </p:sp>
      <p:sp>
        <p:nvSpPr>
          <p:cNvPr id="829" name="Google Shape;829;p45"/>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SY BTech         Computer Networks     Module 2    Sem 3     2022-23</a:t>
            </a:r>
            <a:endParaRPr b="1" sz="800">
              <a:solidFill>
                <a:schemeClr val="dk1"/>
              </a:solidFill>
              <a:latin typeface="Times New Roman"/>
              <a:ea typeface="Times New Roman"/>
              <a:cs typeface="Times New Roman"/>
              <a:sym typeface="Times New Roman"/>
            </a:endParaRPr>
          </a:p>
        </p:txBody>
      </p:sp>
      <p:sp>
        <p:nvSpPr>
          <p:cNvPr id="830" name="Google Shape;830;p45"/>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US" sz="900">
                <a:solidFill>
                  <a:schemeClr val="dk1"/>
                </a:solidFill>
                <a:latin typeface="Times New Roman"/>
                <a:ea typeface="Times New Roman"/>
                <a:cs typeface="Times New Roman"/>
                <a:sym typeface="Times New Roman"/>
              </a:rPr>
              <a:t>‹#›</a:t>
            </a:fld>
            <a:endParaRPr sz="900">
              <a:solidFill>
                <a:schemeClr val="dk1"/>
              </a:solidFill>
              <a:latin typeface="Times New Roman"/>
              <a:ea typeface="Times New Roman"/>
              <a:cs typeface="Times New Roman"/>
              <a:sym typeface="Times New Roman"/>
            </a:endParaRPr>
          </a:p>
        </p:txBody>
      </p:sp>
      <p:sp>
        <p:nvSpPr>
          <p:cNvPr id="831" name="Google Shape;831;p45"/>
          <p:cNvSpPr txBox="1"/>
          <p:nvPr>
            <p:ph idx="4294967295" type="title"/>
          </p:nvPr>
        </p:nvSpPr>
        <p:spPr>
          <a:xfrm>
            <a:off x="1093788" y="95250"/>
            <a:ext cx="8050212" cy="4699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Clr>
                <a:srgbClr val="002060"/>
              </a:buClr>
              <a:buSzPts val="3200"/>
              <a:buNone/>
            </a:pPr>
            <a:r>
              <a:rPr b="1" lang="en-US" sz="2400">
                <a:solidFill>
                  <a:srgbClr val="002060"/>
                </a:solidFill>
                <a:latin typeface="Times New Roman"/>
                <a:ea typeface="Times New Roman"/>
                <a:cs typeface="Times New Roman"/>
                <a:sym typeface="Times New Roman"/>
              </a:rPr>
              <a:t>Cyclic Redundancy Check </a:t>
            </a:r>
            <a:r>
              <a:rPr b="1" lang="en-US" sz="2400">
                <a:solidFill>
                  <a:srgbClr val="C00000"/>
                </a:solidFill>
                <a:latin typeface="Times New Roman"/>
                <a:ea typeface="Times New Roman"/>
                <a:cs typeface="Times New Roman"/>
                <a:sym typeface="Times New Roman"/>
              </a:rPr>
              <a:t>(CRC</a:t>
            </a:r>
            <a:r>
              <a:rPr b="1" lang="en-US" sz="2400">
                <a:solidFill>
                  <a:srgbClr val="002060"/>
                </a:solidFill>
                <a:latin typeface="Times New Roman"/>
                <a:ea typeface="Times New Roman"/>
                <a:cs typeface="Times New Roman"/>
                <a:sym typeface="Times New Roman"/>
              </a:rPr>
              <a:t>): </a:t>
            </a:r>
            <a:r>
              <a:rPr lang="en-US" sz="2400">
                <a:solidFill>
                  <a:srgbClr val="0070C0"/>
                </a:solidFill>
                <a:latin typeface="Times New Roman"/>
                <a:ea typeface="Times New Roman"/>
                <a:cs typeface="Times New Roman"/>
                <a:sym typeface="Times New Roman"/>
              </a:rPr>
              <a:t>Error Detection Technique </a:t>
            </a:r>
            <a:endParaRPr sz="2400">
              <a:latin typeface="Times New Roman"/>
              <a:ea typeface="Times New Roman"/>
              <a:cs typeface="Times New Roman"/>
              <a:sym typeface="Times New Roman"/>
            </a:endParaRPr>
          </a:p>
        </p:txBody>
      </p:sp>
      <p:sp>
        <p:nvSpPr>
          <p:cNvPr id="832" name="Google Shape;832;p45"/>
          <p:cNvSpPr/>
          <p:nvPr/>
        </p:nvSpPr>
        <p:spPr>
          <a:xfrm>
            <a:off x="232564" y="611782"/>
            <a:ext cx="8639742" cy="4185761"/>
          </a:xfrm>
          <a:prstGeom prst="rect">
            <a:avLst/>
          </a:prstGeom>
          <a:noFill/>
          <a:ln>
            <a:noFill/>
          </a:ln>
        </p:spPr>
        <p:txBody>
          <a:bodyPr anchorCtr="0" anchor="t" bIns="45700" lIns="91425" spcFirstLastPara="1" rIns="91425" wrap="square" tIns="45700">
            <a:spAutoFit/>
          </a:bodyPr>
          <a:lstStyle/>
          <a:p>
            <a:pPr indent="-127952" lvl="0" marL="342900" marR="0" rtl="0" algn="l">
              <a:lnSpc>
                <a:spcPct val="100000"/>
              </a:lnSpc>
              <a:spcBef>
                <a:spcPts val="0"/>
              </a:spcBef>
              <a:spcAft>
                <a:spcPts val="0"/>
              </a:spcAft>
              <a:buClr>
                <a:schemeClr val="accent1"/>
              </a:buClr>
              <a:buSzPts val="2015"/>
              <a:buFont typeface="Noto Sans Symbols"/>
              <a:buChar char="⮚"/>
            </a:pPr>
            <a:r>
              <a:rPr b="0" i="0" lang="en-US" sz="1900" u="none" cap="none" strike="noStrike">
                <a:solidFill>
                  <a:srgbClr val="0070C0"/>
                </a:solidFill>
                <a:latin typeface="Times New Roman"/>
                <a:ea typeface="Times New Roman"/>
                <a:cs typeface="Times New Roman"/>
                <a:sym typeface="Times New Roman"/>
              </a:rPr>
              <a:t>Widely used error detection technique is CRC.</a:t>
            </a:r>
            <a:endParaRPr/>
          </a:p>
          <a:p>
            <a:pPr indent="-127952" lvl="0" marL="342900" marR="0" rtl="0" algn="l">
              <a:lnSpc>
                <a:spcPct val="100000"/>
              </a:lnSpc>
              <a:spcBef>
                <a:spcPts val="0"/>
              </a:spcBef>
              <a:spcAft>
                <a:spcPts val="0"/>
              </a:spcAft>
              <a:buClr>
                <a:schemeClr val="accent1"/>
              </a:buClr>
              <a:buSzPts val="2015"/>
              <a:buFont typeface="Noto Sans Symbols"/>
              <a:buChar char="⮚"/>
            </a:pPr>
            <a:r>
              <a:rPr b="0" i="0" lang="en-US" sz="1900" u="none" cap="none" strike="noStrike">
                <a:solidFill>
                  <a:srgbClr val="C00000"/>
                </a:solidFill>
                <a:latin typeface="Times New Roman"/>
                <a:ea typeface="Times New Roman"/>
                <a:cs typeface="Times New Roman"/>
                <a:sym typeface="Times New Roman"/>
              </a:rPr>
              <a:t>CRC codes are also known </a:t>
            </a:r>
            <a:r>
              <a:rPr b="0" i="0" lang="en-US" sz="1900" u="none" cap="none" strike="noStrike">
                <a:solidFill>
                  <a:srgbClr val="0C0C0C"/>
                </a:solidFill>
                <a:latin typeface="Times New Roman"/>
                <a:ea typeface="Times New Roman"/>
                <a:cs typeface="Times New Roman"/>
                <a:sym typeface="Times New Roman"/>
              </a:rPr>
              <a:t>as polynomial code </a:t>
            </a:r>
            <a:r>
              <a:rPr b="0" i="0" lang="en-US" sz="1900" u="none" cap="none" strike="noStrike">
                <a:solidFill>
                  <a:srgbClr val="C00000"/>
                </a:solidFill>
                <a:latin typeface="Times New Roman"/>
                <a:ea typeface="Times New Roman"/>
                <a:cs typeface="Times New Roman"/>
                <a:sym typeface="Times New Roman"/>
              </a:rPr>
              <a:t>since it is possible to view the bit string to be sent as a polynomial whose coefficients are the ‘0’ and ‘1’ values in bit stream.</a:t>
            </a:r>
            <a:endParaRPr/>
          </a:p>
          <a:p>
            <a:pPr indent="-127952" lvl="0" marL="342900" marR="0" rtl="0" algn="l">
              <a:lnSpc>
                <a:spcPct val="100000"/>
              </a:lnSpc>
              <a:spcBef>
                <a:spcPts val="0"/>
              </a:spcBef>
              <a:spcAft>
                <a:spcPts val="0"/>
              </a:spcAft>
              <a:buClr>
                <a:schemeClr val="accent1"/>
              </a:buClr>
              <a:buSzPts val="2015"/>
              <a:buFont typeface="Noto Sans Symbols"/>
              <a:buChar char="⮚"/>
            </a:pPr>
            <a:r>
              <a:rPr b="1" i="0" lang="en-US" sz="1900" u="none" cap="none" strike="noStrike">
                <a:solidFill>
                  <a:schemeClr val="dk1"/>
                </a:solidFill>
                <a:latin typeface="Times New Roman"/>
                <a:ea typeface="Times New Roman"/>
                <a:cs typeface="Times New Roman"/>
                <a:sym typeface="Times New Roman"/>
              </a:rPr>
              <a:t>For example 110001 has 6 bits thus represent 6 term polynomial with coefficient 1, 1, 0, 0, 0, and 1 (i.e. 1X5 + 1X4 + 0X3 + 0X2 + 0X1  +1X0).</a:t>
            </a:r>
            <a:endParaRPr/>
          </a:p>
          <a:p>
            <a:pPr indent="-127952" lvl="0" marL="342900" marR="0" rtl="0" algn="l">
              <a:lnSpc>
                <a:spcPct val="100000"/>
              </a:lnSpc>
              <a:spcBef>
                <a:spcPts val="0"/>
              </a:spcBef>
              <a:spcAft>
                <a:spcPts val="0"/>
              </a:spcAft>
              <a:buClr>
                <a:schemeClr val="accent1"/>
              </a:buClr>
              <a:buSzPts val="2015"/>
              <a:buFont typeface="Noto Sans Symbols"/>
              <a:buChar char="⮚"/>
            </a:pPr>
            <a:r>
              <a:rPr b="0" i="0" lang="en-US" sz="1900" u="none" cap="none" strike="noStrike">
                <a:solidFill>
                  <a:srgbClr val="0070C0"/>
                </a:solidFill>
                <a:latin typeface="Times New Roman"/>
                <a:ea typeface="Times New Roman"/>
                <a:cs typeface="Times New Roman"/>
                <a:sym typeface="Times New Roman"/>
              </a:rPr>
              <a:t>A ‘k’ – bits frame is regarded as the coefficient list for polynomial with ‘k’ terms ranging from Xk-1 to X0 such polynomial is said to be degree of ‘k-1’.</a:t>
            </a:r>
            <a:endParaRPr/>
          </a:p>
          <a:p>
            <a:pPr indent="-127952" lvl="0" marL="342900" marR="0" rtl="0" algn="l">
              <a:lnSpc>
                <a:spcPct val="100000"/>
              </a:lnSpc>
              <a:spcBef>
                <a:spcPts val="0"/>
              </a:spcBef>
              <a:spcAft>
                <a:spcPts val="0"/>
              </a:spcAft>
              <a:buClr>
                <a:schemeClr val="accent1"/>
              </a:buClr>
              <a:buSzPts val="2015"/>
              <a:buFont typeface="Noto Sans Symbols"/>
              <a:buChar char="⮚"/>
            </a:pPr>
            <a:r>
              <a:rPr b="0" i="0" lang="en-US" sz="1900" u="none" cap="none" strike="noStrike">
                <a:solidFill>
                  <a:schemeClr val="dk1"/>
                </a:solidFill>
                <a:latin typeface="Times New Roman"/>
                <a:ea typeface="Times New Roman"/>
                <a:cs typeface="Times New Roman"/>
                <a:sym typeface="Times New Roman"/>
              </a:rPr>
              <a:t>The high order (left most) bit is the coefficient of Xk-1 the next bit is coefficient of Xk-2 and so on.</a:t>
            </a:r>
            <a:endParaRPr/>
          </a:p>
          <a:p>
            <a:pPr indent="-127952" lvl="0" marL="342900" marR="0" rtl="0" algn="l">
              <a:lnSpc>
                <a:spcPct val="100000"/>
              </a:lnSpc>
              <a:spcBef>
                <a:spcPts val="0"/>
              </a:spcBef>
              <a:spcAft>
                <a:spcPts val="0"/>
              </a:spcAft>
              <a:buClr>
                <a:schemeClr val="accent1"/>
              </a:buClr>
              <a:buSzPts val="2015"/>
              <a:buFont typeface="Noto Sans Symbols"/>
              <a:buChar char="⮚"/>
            </a:pPr>
            <a:r>
              <a:rPr b="0" i="0" lang="en-US" sz="1900" u="none" cap="none" strike="noStrike">
                <a:solidFill>
                  <a:srgbClr val="C00000"/>
                </a:solidFill>
                <a:latin typeface="Times New Roman"/>
                <a:ea typeface="Times New Roman"/>
                <a:cs typeface="Times New Roman"/>
                <a:sym typeface="Times New Roman"/>
              </a:rPr>
              <a:t>Polynomial arithmetic is done in </a:t>
            </a:r>
            <a:r>
              <a:rPr b="1" i="0" lang="en-US" sz="1900" u="none" cap="none" strike="noStrike">
                <a:solidFill>
                  <a:schemeClr val="dk1"/>
                </a:solidFill>
                <a:latin typeface="Times New Roman"/>
                <a:ea typeface="Times New Roman"/>
                <a:cs typeface="Times New Roman"/>
                <a:sym typeface="Times New Roman"/>
              </a:rPr>
              <a:t>modulo - 2</a:t>
            </a:r>
            <a:r>
              <a:rPr b="0" i="0" lang="en-US" sz="1900" u="none" cap="none" strike="noStrike">
                <a:solidFill>
                  <a:srgbClr val="C00000"/>
                </a:solidFill>
                <a:latin typeface="Times New Roman"/>
                <a:ea typeface="Times New Roman"/>
                <a:cs typeface="Times New Roman"/>
                <a:sym typeface="Times New Roman"/>
              </a:rPr>
              <a:t>, according to the rules of algebraic field theory.</a:t>
            </a:r>
            <a:endParaRPr/>
          </a:p>
          <a:p>
            <a:pPr indent="-127952" lvl="0" marL="342900" marR="0" rtl="0" algn="l">
              <a:lnSpc>
                <a:spcPct val="100000"/>
              </a:lnSpc>
              <a:spcBef>
                <a:spcPts val="0"/>
              </a:spcBef>
              <a:spcAft>
                <a:spcPts val="0"/>
              </a:spcAft>
              <a:buClr>
                <a:schemeClr val="accent1"/>
              </a:buClr>
              <a:buSzPts val="2015"/>
              <a:buFont typeface="Noto Sans Symbols"/>
              <a:buChar char="⮚"/>
            </a:pPr>
            <a:r>
              <a:rPr b="0" i="0" lang="en-US" sz="1900" u="none" cap="none" strike="noStrike">
                <a:solidFill>
                  <a:srgbClr val="0070C0"/>
                </a:solidFill>
                <a:latin typeface="Times New Roman"/>
                <a:ea typeface="Times New Roman"/>
                <a:cs typeface="Times New Roman"/>
                <a:sym typeface="Times New Roman"/>
              </a:rPr>
              <a:t>It </a:t>
            </a:r>
            <a:r>
              <a:rPr b="1" i="0" lang="en-US" sz="1900" u="none" cap="none" strike="noStrike">
                <a:solidFill>
                  <a:srgbClr val="002060"/>
                </a:solidFill>
                <a:latin typeface="Times New Roman"/>
                <a:ea typeface="Times New Roman"/>
                <a:cs typeface="Times New Roman"/>
                <a:sym typeface="Times New Roman"/>
              </a:rPr>
              <a:t>does not have</a:t>
            </a:r>
            <a:r>
              <a:rPr b="0" i="0" lang="en-US" sz="1900" u="none" cap="none" strike="noStrike">
                <a:solidFill>
                  <a:srgbClr val="0070C0"/>
                </a:solidFill>
                <a:latin typeface="Times New Roman"/>
                <a:ea typeface="Times New Roman"/>
                <a:cs typeface="Times New Roman"/>
                <a:sym typeface="Times New Roman"/>
              </a:rPr>
              <a:t> </a:t>
            </a:r>
            <a:r>
              <a:rPr b="1" i="0" lang="en-US" sz="1900" u="none" cap="none" strike="noStrike">
                <a:solidFill>
                  <a:srgbClr val="C00000"/>
                </a:solidFill>
                <a:latin typeface="Times New Roman"/>
                <a:ea typeface="Times New Roman"/>
                <a:cs typeface="Times New Roman"/>
                <a:sym typeface="Times New Roman"/>
              </a:rPr>
              <a:t>carries in addition </a:t>
            </a:r>
            <a:r>
              <a:rPr b="0" i="0" lang="en-US" sz="1900" u="none" cap="none" strike="noStrike">
                <a:solidFill>
                  <a:srgbClr val="0070C0"/>
                </a:solidFill>
                <a:latin typeface="Times New Roman"/>
                <a:ea typeface="Times New Roman"/>
                <a:cs typeface="Times New Roman"/>
                <a:sym typeface="Times New Roman"/>
              </a:rPr>
              <a:t>and </a:t>
            </a:r>
            <a:r>
              <a:rPr b="1" i="0" lang="en-US" sz="1900" u="none" cap="none" strike="noStrike">
                <a:solidFill>
                  <a:srgbClr val="3F3F3F"/>
                </a:solidFill>
                <a:latin typeface="Times New Roman"/>
                <a:ea typeface="Times New Roman"/>
                <a:cs typeface="Times New Roman"/>
                <a:sym typeface="Times New Roman"/>
              </a:rPr>
              <a:t>borrows in subtraction.</a:t>
            </a:r>
            <a:endParaRPr/>
          </a:p>
          <a:p>
            <a:pPr indent="-127952" lvl="0" marL="342900" marR="0" rtl="0" algn="l">
              <a:lnSpc>
                <a:spcPct val="100000"/>
              </a:lnSpc>
              <a:spcBef>
                <a:spcPts val="0"/>
              </a:spcBef>
              <a:spcAft>
                <a:spcPts val="0"/>
              </a:spcAft>
              <a:buClr>
                <a:schemeClr val="accent1"/>
              </a:buClr>
              <a:buSzPts val="2015"/>
              <a:buFont typeface="Noto Sans Symbols"/>
              <a:buChar char="⮚"/>
            </a:pPr>
            <a:r>
              <a:rPr b="0" i="0" lang="en-US" sz="1900" u="none" cap="none" strike="noStrike">
                <a:solidFill>
                  <a:schemeClr val="dk1"/>
                </a:solidFill>
                <a:latin typeface="Times New Roman"/>
                <a:ea typeface="Times New Roman"/>
                <a:cs typeface="Times New Roman"/>
                <a:sym typeface="Times New Roman"/>
              </a:rPr>
              <a:t>Addition and subtraction both are identical to </a:t>
            </a:r>
            <a:r>
              <a:rPr b="1" i="0" lang="en-US" sz="1900" u="none" cap="none" strike="noStrike">
                <a:solidFill>
                  <a:srgbClr val="C00000"/>
                </a:solidFill>
                <a:latin typeface="Times New Roman"/>
                <a:ea typeface="Times New Roman"/>
                <a:cs typeface="Times New Roman"/>
                <a:sym typeface="Times New Roman"/>
              </a:rPr>
              <a:t>XOR (⊕)</a:t>
            </a:r>
            <a:r>
              <a:rPr b="0" i="0" lang="en-US" sz="1900" u="none" cap="none" strike="noStrike">
                <a:solidFill>
                  <a:srgbClr val="C00000"/>
                </a:solidFill>
                <a:latin typeface="Times New Roman"/>
                <a:ea typeface="Times New Roman"/>
                <a:cs typeface="Times New Roman"/>
                <a:sym typeface="Times New Roman"/>
              </a:rPr>
              <a:t>.</a:t>
            </a:r>
            <a:endParaRPr/>
          </a:p>
        </p:txBody>
      </p:sp>
      <p:sp>
        <p:nvSpPr>
          <p:cNvPr id="833" name="Google Shape;833;p45"/>
          <p:cNvSpPr/>
          <p:nvPr/>
        </p:nvSpPr>
        <p:spPr>
          <a:xfrm>
            <a:off x="41077" y="36119"/>
            <a:ext cx="490538" cy="589736"/>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3300"/>
              <a:buFont typeface="Arial"/>
              <a:buNone/>
            </a:pPr>
            <a:r>
              <a:t/>
            </a:r>
            <a:endParaRPr b="0" i="0" sz="3300" u="none" cap="none" strike="noStrike">
              <a:solidFill>
                <a:schemeClr val="dk1"/>
              </a:solidFill>
              <a:latin typeface="Times New Roman"/>
              <a:ea typeface="Times New Roman"/>
              <a:cs typeface="Times New Roman"/>
              <a:sym typeface="Times New Roman"/>
            </a:endParaRPr>
          </a:p>
        </p:txBody>
      </p:sp>
      <p:cxnSp>
        <p:nvCxnSpPr>
          <p:cNvPr id="834" name="Google Shape;834;p45"/>
          <p:cNvCxnSpPr/>
          <p:nvPr/>
        </p:nvCxnSpPr>
        <p:spPr>
          <a:xfrm flipH="1" rot="10800000">
            <a:off x="-7737" y="611782"/>
            <a:ext cx="9144000" cy="20782"/>
          </a:xfrm>
          <a:prstGeom prst="straightConnector1">
            <a:avLst/>
          </a:prstGeom>
          <a:noFill/>
          <a:ln cap="flat" cmpd="sng" w="9525">
            <a:solidFill>
              <a:srgbClr val="00B050"/>
            </a:solidFill>
            <a:prstDash val="solid"/>
            <a:round/>
            <a:headEnd len="sm" w="sm" type="none"/>
            <a:tailEnd len="sm" w="sm" type="none"/>
          </a:ln>
        </p:spPr>
      </p:cxnSp>
      <p:sp>
        <p:nvSpPr>
          <p:cNvPr id="835" name="Google Shape;835;p45"/>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Times New Roman"/>
              <a:ea typeface="Times New Roman"/>
              <a:cs typeface="Times New Roman"/>
              <a:sym typeface="Times New Roman"/>
            </a:endParaRPr>
          </a:p>
        </p:txBody>
      </p:sp>
      <p:cxnSp>
        <p:nvCxnSpPr>
          <p:cNvPr id="836" name="Google Shape;836;p45"/>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837" name="Google Shape;837;p45"/>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32">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32">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32">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32">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32">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32">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32">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32">
                                            <p:txEl>
                                              <p:pRg end="7" st="7"/>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1" name="Shape 841"/>
        <p:cNvGrpSpPr/>
        <p:nvPr/>
      </p:nvGrpSpPr>
      <p:grpSpPr>
        <a:xfrm>
          <a:off x="0" y="0"/>
          <a:ext cx="0" cy="0"/>
          <a:chOff x="0" y="0"/>
          <a:chExt cx="0" cy="0"/>
        </a:xfrm>
      </p:grpSpPr>
      <p:sp>
        <p:nvSpPr>
          <p:cNvPr id="842" name="Google Shape;842;p46"/>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lang="en-US"/>
              <a:t>9/19/2022</a:t>
            </a:r>
            <a:endParaRPr/>
          </a:p>
        </p:txBody>
      </p:sp>
      <p:sp>
        <p:nvSpPr>
          <p:cNvPr id="843" name="Google Shape;843;p46"/>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lang="en-US"/>
              <a:t>SY BTech         Computer Networks     Module 2    Sem 3     2022-23</a:t>
            </a:r>
            <a:endParaRPr/>
          </a:p>
        </p:txBody>
      </p:sp>
      <p:sp>
        <p:nvSpPr>
          <p:cNvPr id="844" name="Google Shape;844;p46"/>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800"/>
              <a:buNone/>
            </a:pPr>
            <a:fld id="{00000000-1234-1234-1234-123412341234}" type="slidenum">
              <a:rPr lang="en-US"/>
              <a:t>‹#›</a:t>
            </a:fld>
            <a:endParaRPr/>
          </a:p>
        </p:txBody>
      </p:sp>
      <p:sp>
        <p:nvSpPr>
          <p:cNvPr id="845" name="Google Shape;845;p46"/>
          <p:cNvSpPr txBox="1"/>
          <p:nvPr>
            <p:ph idx="4294967295" type="title"/>
          </p:nvPr>
        </p:nvSpPr>
        <p:spPr>
          <a:xfrm>
            <a:off x="965200" y="2384425"/>
            <a:ext cx="8178800" cy="366713"/>
          </a:xfrm>
          <a:prstGeom prst="rect">
            <a:avLst/>
          </a:prstGeom>
          <a:noFill/>
          <a:ln>
            <a:noFill/>
          </a:ln>
        </p:spPr>
        <p:txBody>
          <a:bodyPr anchorCtr="0" anchor="b" bIns="34275" lIns="68575" spcFirstLastPara="1" rIns="68575" wrap="square" tIns="34275">
            <a:normAutofit fontScale="90000"/>
          </a:bodyPr>
          <a:lstStyle/>
          <a:p>
            <a:pPr indent="0" lvl="0" marL="0" marR="0" rtl="0" algn="l">
              <a:lnSpc>
                <a:spcPct val="85000"/>
              </a:lnSpc>
              <a:spcBef>
                <a:spcPts val="0"/>
              </a:spcBef>
              <a:spcAft>
                <a:spcPts val="0"/>
              </a:spcAft>
              <a:buClr>
                <a:srgbClr val="3F3F3F"/>
              </a:buClr>
              <a:buSzPct val="111111"/>
              <a:buFont typeface="Calibri"/>
              <a:buNone/>
            </a:pPr>
            <a:r>
              <a:rPr b="1" lang="en-US">
                <a:solidFill>
                  <a:schemeClr val="dk1"/>
                </a:solidFill>
                <a:latin typeface="Times New Roman"/>
                <a:ea typeface="Times New Roman"/>
                <a:cs typeface="Times New Roman"/>
                <a:sym typeface="Times New Roman"/>
              </a:rPr>
              <a:t>X5 + X4 +1 is </a:t>
            </a:r>
            <a:r>
              <a:rPr b="1" lang="en-US" sz="3100">
                <a:solidFill>
                  <a:srgbClr val="C00000"/>
                </a:solidFill>
                <a:latin typeface="Times New Roman"/>
                <a:ea typeface="Times New Roman"/>
                <a:cs typeface="Times New Roman"/>
                <a:sym typeface="Times New Roman"/>
              </a:rPr>
              <a:t>polynomial function </a:t>
            </a:r>
            <a:r>
              <a:rPr b="1" lang="en-US" sz="2000">
                <a:solidFill>
                  <a:srgbClr val="7CB2E6"/>
                </a:solidFill>
                <a:latin typeface="Times New Roman"/>
                <a:ea typeface="Times New Roman"/>
                <a:cs typeface="Times New Roman"/>
                <a:sym typeface="Times New Roman"/>
              </a:rPr>
              <a:t>means</a:t>
            </a:r>
            <a:r>
              <a:rPr b="1" lang="en-US" sz="2000">
                <a:solidFill>
                  <a:srgbClr val="C00000"/>
                </a:solidFill>
                <a:latin typeface="Times New Roman"/>
                <a:ea typeface="Times New Roman"/>
                <a:cs typeface="Times New Roman"/>
                <a:sym typeface="Times New Roman"/>
              </a:rPr>
              <a:t> </a:t>
            </a:r>
            <a:r>
              <a:rPr b="1" lang="en-US">
                <a:solidFill>
                  <a:schemeClr val="dk1"/>
                </a:solidFill>
                <a:latin typeface="Times New Roman"/>
                <a:ea typeface="Times New Roman"/>
                <a:cs typeface="Times New Roman"/>
                <a:sym typeface="Times New Roman"/>
              </a:rPr>
              <a:t>Divisor</a:t>
            </a:r>
            <a:endParaRPr/>
          </a:p>
        </p:txBody>
      </p:sp>
      <p:sp>
        <p:nvSpPr>
          <p:cNvPr id="846" name="Google Shape;846;p46"/>
          <p:cNvSpPr/>
          <p:nvPr/>
        </p:nvSpPr>
        <p:spPr>
          <a:xfrm>
            <a:off x="531615" y="632564"/>
            <a:ext cx="8058027" cy="83099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000" u="none" cap="none" strike="noStrike">
                <a:solidFill>
                  <a:schemeClr val="dk1"/>
                </a:solidFill>
                <a:latin typeface="Times New Roman"/>
                <a:ea typeface="Times New Roman"/>
                <a:cs typeface="Times New Roman"/>
                <a:sym typeface="Times New Roman"/>
              </a:rPr>
              <a:t>  For example </a:t>
            </a:r>
            <a:r>
              <a:rPr b="1" i="0" lang="en-US" sz="2800" u="none" cap="none" strike="noStrike">
                <a:solidFill>
                  <a:srgbClr val="C00000"/>
                </a:solidFill>
                <a:latin typeface="Times New Roman"/>
                <a:ea typeface="Times New Roman"/>
                <a:cs typeface="Times New Roman"/>
                <a:sym typeface="Times New Roman"/>
              </a:rPr>
              <a:t>110001</a:t>
            </a:r>
            <a:r>
              <a:rPr b="1" i="0" lang="en-US" sz="2000" u="none" cap="none" strike="noStrike">
                <a:solidFill>
                  <a:schemeClr val="dk1"/>
                </a:solidFill>
                <a:latin typeface="Times New Roman"/>
                <a:ea typeface="Times New Roman"/>
                <a:cs typeface="Times New Roman"/>
                <a:sym typeface="Times New Roman"/>
              </a:rPr>
              <a:t> has 6 bits thus represent 6 term polynomial with coefficient 1, 1, 0, 0, 0, and 1, </a:t>
            </a:r>
            <a:r>
              <a:rPr b="1" i="0" lang="en-US" sz="2000" u="none" cap="none" strike="noStrike">
                <a:solidFill>
                  <a:srgbClr val="C00000"/>
                </a:solidFill>
                <a:latin typeface="Times New Roman"/>
                <a:ea typeface="Times New Roman"/>
                <a:cs typeface="Times New Roman"/>
                <a:sym typeface="Times New Roman"/>
              </a:rPr>
              <a:t>What is polynomial function.?</a:t>
            </a:r>
            <a:endParaRPr/>
          </a:p>
        </p:txBody>
      </p:sp>
      <p:sp>
        <p:nvSpPr>
          <p:cNvPr id="847" name="Google Shape;847;p46"/>
          <p:cNvSpPr/>
          <p:nvPr/>
        </p:nvSpPr>
        <p:spPr>
          <a:xfrm>
            <a:off x="41077" y="36119"/>
            <a:ext cx="490538" cy="589736"/>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3300"/>
              <a:buFont typeface="Arial"/>
              <a:buNone/>
            </a:pPr>
            <a:r>
              <a:t/>
            </a:r>
            <a:endParaRPr b="0" i="0" sz="3300" u="none" cap="none" strike="noStrike">
              <a:solidFill>
                <a:schemeClr val="dk1"/>
              </a:solidFill>
              <a:latin typeface="Times New Roman"/>
              <a:ea typeface="Times New Roman"/>
              <a:cs typeface="Times New Roman"/>
              <a:sym typeface="Times New Roman"/>
            </a:endParaRPr>
          </a:p>
        </p:txBody>
      </p:sp>
      <p:cxnSp>
        <p:nvCxnSpPr>
          <p:cNvPr id="848" name="Google Shape;848;p46"/>
          <p:cNvCxnSpPr/>
          <p:nvPr/>
        </p:nvCxnSpPr>
        <p:spPr>
          <a:xfrm flipH="1" rot="10800000">
            <a:off x="-7737" y="611782"/>
            <a:ext cx="9144000" cy="20782"/>
          </a:xfrm>
          <a:prstGeom prst="straightConnector1">
            <a:avLst/>
          </a:prstGeom>
          <a:noFill/>
          <a:ln cap="flat" cmpd="sng" w="9525">
            <a:solidFill>
              <a:srgbClr val="00B050"/>
            </a:solidFill>
            <a:prstDash val="solid"/>
            <a:round/>
            <a:headEnd len="sm" w="sm" type="none"/>
            <a:tailEnd len="sm" w="sm" type="none"/>
          </a:ln>
        </p:spPr>
      </p:cxnSp>
      <p:sp>
        <p:nvSpPr>
          <p:cNvPr id="849" name="Google Shape;849;p46"/>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Times New Roman"/>
              <a:ea typeface="Times New Roman"/>
              <a:cs typeface="Times New Roman"/>
              <a:sym typeface="Times New Roman"/>
            </a:endParaRPr>
          </a:p>
        </p:txBody>
      </p:sp>
      <p:cxnSp>
        <p:nvCxnSpPr>
          <p:cNvPr id="850" name="Google Shape;850;p46"/>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851" name="Google Shape;851;p46"/>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sp>
        <p:nvSpPr>
          <p:cNvPr id="852" name="Google Shape;852;p46"/>
          <p:cNvSpPr/>
          <p:nvPr/>
        </p:nvSpPr>
        <p:spPr>
          <a:xfrm>
            <a:off x="965532" y="3263267"/>
            <a:ext cx="6497291"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2000" u="none" cap="none" strike="noStrike">
                <a:solidFill>
                  <a:schemeClr val="dk1"/>
                </a:solidFill>
                <a:latin typeface="Arial"/>
                <a:ea typeface="Arial"/>
                <a:cs typeface="Arial"/>
                <a:sym typeface="Arial"/>
              </a:rPr>
              <a:t>Polynomial=x^3+X^2+1             So what is Divisor value</a:t>
            </a:r>
            <a:endParaRPr b="0" i="0" sz="2000" u="none" cap="none" strike="noStrike">
              <a:solidFill>
                <a:srgbClr val="000000"/>
              </a:solidFill>
              <a:latin typeface="Arial"/>
              <a:ea typeface="Arial"/>
              <a:cs typeface="Arial"/>
              <a:sym typeface="Arial"/>
            </a:endParaRPr>
          </a:p>
        </p:txBody>
      </p:sp>
      <p:sp>
        <p:nvSpPr>
          <p:cNvPr id="853" name="Google Shape;853;p46"/>
          <p:cNvSpPr/>
          <p:nvPr/>
        </p:nvSpPr>
        <p:spPr>
          <a:xfrm>
            <a:off x="2614209" y="4020845"/>
            <a:ext cx="986168" cy="52322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2800" u="none" cap="none" strike="noStrike">
                <a:solidFill>
                  <a:srgbClr val="C00000"/>
                </a:solidFill>
                <a:latin typeface="Arial"/>
                <a:ea typeface="Arial"/>
                <a:cs typeface="Arial"/>
                <a:sym typeface="Arial"/>
              </a:rPr>
              <a:t>1101</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4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4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5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5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7" name="Shape 857"/>
        <p:cNvGrpSpPr/>
        <p:nvPr/>
      </p:nvGrpSpPr>
      <p:grpSpPr>
        <a:xfrm>
          <a:off x="0" y="0"/>
          <a:ext cx="0" cy="0"/>
          <a:chOff x="0" y="0"/>
          <a:chExt cx="0" cy="0"/>
        </a:xfrm>
      </p:grpSpPr>
      <p:sp>
        <p:nvSpPr>
          <p:cNvPr id="858" name="Google Shape;858;p47"/>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lang="en-US"/>
              <a:t>9/19/2022</a:t>
            </a:r>
            <a:endParaRPr/>
          </a:p>
        </p:txBody>
      </p:sp>
      <p:sp>
        <p:nvSpPr>
          <p:cNvPr id="859" name="Google Shape;859;p47"/>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lang="en-US"/>
              <a:t>SY BTech         Computer Networks     Module 2    Sem 3     2022-23</a:t>
            </a:r>
            <a:endParaRPr/>
          </a:p>
        </p:txBody>
      </p:sp>
      <p:sp>
        <p:nvSpPr>
          <p:cNvPr id="860" name="Google Shape;860;p47"/>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800"/>
              <a:buNone/>
            </a:pPr>
            <a:fld id="{00000000-1234-1234-1234-123412341234}" type="slidenum">
              <a:rPr lang="en-US"/>
              <a:t>‹#›</a:t>
            </a:fld>
            <a:endParaRPr/>
          </a:p>
        </p:txBody>
      </p:sp>
      <p:sp>
        <p:nvSpPr>
          <p:cNvPr id="861" name="Google Shape;861;p47"/>
          <p:cNvSpPr txBox="1"/>
          <p:nvPr>
            <p:ph idx="4294967295" type="title"/>
          </p:nvPr>
        </p:nvSpPr>
        <p:spPr>
          <a:xfrm>
            <a:off x="1600200" y="-85725"/>
            <a:ext cx="7543800" cy="1089025"/>
          </a:xfrm>
          <a:prstGeom prst="rect">
            <a:avLst/>
          </a:prstGeom>
          <a:noFill/>
          <a:ln>
            <a:noFill/>
          </a:ln>
        </p:spPr>
        <p:txBody>
          <a:bodyPr anchorCtr="0" anchor="b" bIns="34275" lIns="68575" spcFirstLastPara="1" rIns="68575" wrap="square" tIns="34275">
            <a:normAutofit/>
          </a:bodyPr>
          <a:lstStyle/>
          <a:p>
            <a:pPr indent="0" lvl="0" marL="0" marR="0" rtl="0" algn="l">
              <a:lnSpc>
                <a:spcPct val="85000"/>
              </a:lnSpc>
              <a:spcBef>
                <a:spcPts val="0"/>
              </a:spcBef>
              <a:spcAft>
                <a:spcPts val="0"/>
              </a:spcAft>
              <a:buClr>
                <a:srgbClr val="3F3F3F"/>
              </a:buClr>
              <a:buSzPts val="3600"/>
              <a:buFont typeface="Calibri"/>
              <a:buNone/>
            </a:pPr>
            <a:r>
              <a:rPr b="1" lang="en-US">
                <a:solidFill>
                  <a:schemeClr val="dk1"/>
                </a:solidFill>
                <a:latin typeface="Times New Roman"/>
                <a:ea typeface="Times New Roman"/>
                <a:cs typeface="Times New Roman"/>
                <a:sym typeface="Times New Roman"/>
              </a:rPr>
              <a:t>X5 + X4 +1 is Divisor.</a:t>
            </a:r>
            <a:br>
              <a:rPr b="1" lang="en-US">
                <a:solidFill>
                  <a:schemeClr val="dk1"/>
                </a:solidFill>
                <a:latin typeface="Times New Roman"/>
                <a:ea typeface="Times New Roman"/>
                <a:cs typeface="Times New Roman"/>
                <a:sym typeface="Times New Roman"/>
              </a:rPr>
            </a:br>
            <a:endParaRPr/>
          </a:p>
        </p:txBody>
      </p:sp>
      <p:sp>
        <p:nvSpPr>
          <p:cNvPr id="862" name="Google Shape;862;p47"/>
          <p:cNvSpPr/>
          <p:nvPr/>
        </p:nvSpPr>
        <p:spPr>
          <a:xfrm>
            <a:off x="286346" y="620038"/>
            <a:ext cx="8058027" cy="523220"/>
          </a:xfrm>
          <a:prstGeom prst="rect">
            <a:avLst/>
          </a:prstGeom>
          <a:noFill/>
          <a:ln>
            <a:noFill/>
          </a:ln>
        </p:spPr>
        <p:txBody>
          <a:bodyPr anchorCtr="0" anchor="t" bIns="45700" lIns="91425" spcFirstLastPara="1" rIns="91425" wrap="square" tIns="45700">
            <a:spAutoFit/>
          </a:bodyPr>
          <a:lstStyle/>
          <a:p>
            <a:pPr indent="-342900" lvl="0" marL="342900" marR="0" rtl="0" algn="l">
              <a:lnSpc>
                <a:spcPct val="100000"/>
              </a:lnSpc>
              <a:spcBef>
                <a:spcPts val="0"/>
              </a:spcBef>
              <a:spcAft>
                <a:spcPts val="0"/>
              </a:spcAft>
              <a:buClr>
                <a:schemeClr val="accent1"/>
              </a:buClr>
              <a:buSzPts val="2015"/>
              <a:buFont typeface="Calibri"/>
              <a:buChar char="-"/>
            </a:pPr>
            <a:r>
              <a:rPr b="1" i="0" lang="en-US" sz="1400" u="none" cap="none" strike="noStrike">
                <a:solidFill>
                  <a:schemeClr val="dk1"/>
                </a:solidFill>
                <a:latin typeface="Times New Roman"/>
                <a:ea typeface="Times New Roman"/>
                <a:cs typeface="Times New Roman"/>
                <a:sym typeface="Times New Roman"/>
              </a:rPr>
              <a:t>For example 110001 has 6 bits thus represent 6 term polynomial with coefficient 1, 1, 0, 0, 0, and 1 (i.e. 1X5 + 1X4 + 0X3 + 0X2 + 0X1  +1X0).</a:t>
            </a:r>
            <a:endParaRPr/>
          </a:p>
        </p:txBody>
      </p:sp>
      <p:sp>
        <p:nvSpPr>
          <p:cNvPr id="863" name="Google Shape;863;p47"/>
          <p:cNvSpPr txBox="1"/>
          <p:nvPr/>
        </p:nvSpPr>
        <p:spPr>
          <a:xfrm>
            <a:off x="820238" y="1406979"/>
            <a:ext cx="7418616" cy="343329"/>
          </a:xfrm>
          <a:prstGeom prst="rect">
            <a:avLst/>
          </a:prstGeom>
          <a:noFill/>
          <a:ln>
            <a:noFill/>
          </a:ln>
        </p:spPr>
        <p:txBody>
          <a:bodyPr anchorCtr="0" anchor="b" bIns="34275" lIns="68575" spcFirstLastPara="1" rIns="68575" wrap="square" tIns="34275">
            <a:noAutofit/>
          </a:bodyPr>
          <a:lstStyle/>
          <a:p>
            <a:pPr indent="0" lvl="0" marL="0" marR="0" rtl="0" algn="l">
              <a:lnSpc>
                <a:spcPct val="85000"/>
              </a:lnSpc>
              <a:spcBef>
                <a:spcPts val="0"/>
              </a:spcBef>
              <a:spcAft>
                <a:spcPts val="0"/>
              </a:spcAft>
              <a:buClr>
                <a:srgbClr val="002060"/>
              </a:buClr>
              <a:buSzPts val="3200"/>
              <a:buFont typeface="Calibri"/>
              <a:buNone/>
            </a:pPr>
            <a:r>
              <a:rPr b="1" i="0" lang="en-US" sz="3200" u="none" cap="none" strike="noStrike">
                <a:solidFill>
                  <a:srgbClr val="002060"/>
                </a:solidFill>
                <a:latin typeface="Times New Roman"/>
                <a:ea typeface="Times New Roman"/>
                <a:cs typeface="Times New Roman"/>
                <a:sym typeface="Times New Roman"/>
              </a:rPr>
              <a:t>Polynomial</a:t>
            </a:r>
            <a:endParaRPr b="0" i="0" sz="3600" u="none" cap="none" strike="noStrike">
              <a:solidFill>
                <a:srgbClr val="3F3F3F"/>
              </a:solidFill>
              <a:latin typeface="Times New Roman"/>
              <a:ea typeface="Times New Roman"/>
              <a:cs typeface="Times New Roman"/>
              <a:sym typeface="Times New Roman"/>
            </a:endParaRPr>
          </a:p>
        </p:txBody>
      </p:sp>
      <p:pic>
        <p:nvPicPr>
          <p:cNvPr id="864" name="Google Shape;864;p47"/>
          <p:cNvPicPr preferRelativeResize="0"/>
          <p:nvPr/>
        </p:nvPicPr>
        <p:blipFill rotWithShape="1">
          <a:blip r:embed="rId3">
            <a:alphaModFix/>
          </a:blip>
          <a:srcRect b="0" l="0" r="0" t="0"/>
          <a:stretch/>
        </p:blipFill>
        <p:spPr>
          <a:xfrm>
            <a:off x="1165849" y="1708067"/>
            <a:ext cx="3197579" cy="611923"/>
          </a:xfrm>
          <a:prstGeom prst="rect">
            <a:avLst/>
          </a:prstGeom>
          <a:noFill/>
          <a:ln>
            <a:noFill/>
          </a:ln>
        </p:spPr>
      </p:pic>
      <p:pic>
        <p:nvPicPr>
          <p:cNvPr id="865" name="Google Shape;865;p47"/>
          <p:cNvPicPr preferRelativeResize="0"/>
          <p:nvPr/>
        </p:nvPicPr>
        <p:blipFill rotWithShape="1">
          <a:blip r:embed="rId4">
            <a:alphaModFix/>
          </a:blip>
          <a:srcRect b="0" l="0" r="0" t="0"/>
          <a:stretch/>
        </p:blipFill>
        <p:spPr>
          <a:xfrm>
            <a:off x="5369489" y="979514"/>
            <a:ext cx="3555435" cy="1730558"/>
          </a:xfrm>
          <a:prstGeom prst="rect">
            <a:avLst/>
          </a:prstGeom>
          <a:noFill/>
          <a:ln>
            <a:noFill/>
          </a:ln>
        </p:spPr>
      </p:pic>
      <p:sp>
        <p:nvSpPr>
          <p:cNvPr id="866" name="Google Shape;866;p47"/>
          <p:cNvSpPr/>
          <p:nvPr/>
        </p:nvSpPr>
        <p:spPr>
          <a:xfrm>
            <a:off x="41077" y="36119"/>
            <a:ext cx="490538" cy="589736"/>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3300"/>
              <a:buFont typeface="Arial"/>
              <a:buNone/>
            </a:pPr>
            <a:r>
              <a:t/>
            </a:r>
            <a:endParaRPr b="0" i="0" sz="3300" u="none" cap="none" strike="noStrike">
              <a:solidFill>
                <a:schemeClr val="dk1"/>
              </a:solidFill>
              <a:latin typeface="Times New Roman"/>
              <a:ea typeface="Times New Roman"/>
              <a:cs typeface="Times New Roman"/>
              <a:sym typeface="Times New Roman"/>
            </a:endParaRPr>
          </a:p>
        </p:txBody>
      </p:sp>
      <p:cxnSp>
        <p:nvCxnSpPr>
          <p:cNvPr id="867" name="Google Shape;867;p47"/>
          <p:cNvCxnSpPr/>
          <p:nvPr/>
        </p:nvCxnSpPr>
        <p:spPr>
          <a:xfrm flipH="1" rot="10800000">
            <a:off x="-7737" y="611782"/>
            <a:ext cx="9144000" cy="20782"/>
          </a:xfrm>
          <a:prstGeom prst="straightConnector1">
            <a:avLst/>
          </a:prstGeom>
          <a:noFill/>
          <a:ln cap="flat" cmpd="sng" w="9525">
            <a:solidFill>
              <a:srgbClr val="00B050"/>
            </a:solidFill>
            <a:prstDash val="solid"/>
            <a:round/>
            <a:headEnd len="sm" w="sm" type="none"/>
            <a:tailEnd len="sm" w="sm" type="none"/>
          </a:ln>
        </p:spPr>
      </p:cxnSp>
      <p:sp>
        <p:nvSpPr>
          <p:cNvPr id="868" name="Google Shape;868;p47"/>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Times New Roman"/>
              <a:ea typeface="Times New Roman"/>
              <a:cs typeface="Times New Roman"/>
              <a:sym typeface="Times New Roman"/>
            </a:endParaRPr>
          </a:p>
        </p:txBody>
      </p:sp>
      <p:cxnSp>
        <p:nvCxnSpPr>
          <p:cNvPr id="869" name="Google Shape;869;p47"/>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870" name="Google Shape;870;p47"/>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pic>
        <p:nvPicPr>
          <p:cNvPr id="871" name="Google Shape;871;p47"/>
          <p:cNvPicPr preferRelativeResize="0"/>
          <p:nvPr/>
        </p:nvPicPr>
        <p:blipFill rotWithShape="1">
          <a:blip r:embed="rId6">
            <a:alphaModFix/>
          </a:blip>
          <a:srcRect b="0" l="0" r="0" t="0"/>
          <a:stretch/>
        </p:blipFill>
        <p:spPr>
          <a:xfrm>
            <a:off x="708420" y="2838022"/>
            <a:ext cx="7968441" cy="173223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6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6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6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7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5" name="Shape 875"/>
        <p:cNvGrpSpPr/>
        <p:nvPr/>
      </p:nvGrpSpPr>
      <p:grpSpPr>
        <a:xfrm>
          <a:off x="0" y="0"/>
          <a:ext cx="0" cy="0"/>
          <a:chOff x="0" y="0"/>
          <a:chExt cx="0" cy="0"/>
        </a:xfrm>
      </p:grpSpPr>
      <p:pic>
        <p:nvPicPr>
          <p:cNvPr id="876" name="Google Shape;876;p48"/>
          <p:cNvPicPr preferRelativeResize="0"/>
          <p:nvPr/>
        </p:nvPicPr>
        <p:blipFill rotWithShape="1">
          <a:blip r:embed="rId3">
            <a:alphaModFix/>
          </a:blip>
          <a:srcRect b="0" l="0" r="0" t="0"/>
          <a:stretch/>
        </p:blipFill>
        <p:spPr>
          <a:xfrm>
            <a:off x="708420" y="91222"/>
            <a:ext cx="8010525" cy="476250"/>
          </a:xfrm>
          <a:prstGeom prst="rect">
            <a:avLst/>
          </a:prstGeom>
          <a:noFill/>
          <a:ln>
            <a:noFill/>
          </a:ln>
        </p:spPr>
      </p:pic>
      <p:sp>
        <p:nvSpPr>
          <p:cNvPr id="877" name="Google Shape;877;p48"/>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lang="en-US"/>
              <a:t>9/19/2022</a:t>
            </a:r>
            <a:endParaRPr/>
          </a:p>
        </p:txBody>
      </p:sp>
      <p:sp>
        <p:nvSpPr>
          <p:cNvPr id="878" name="Google Shape;878;p48"/>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lang="en-US"/>
              <a:t>SY BTech         Computer Networks     Module 2    Sem 3     2022-23</a:t>
            </a:r>
            <a:endParaRPr/>
          </a:p>
        </p:txBody>
      </p:sp>
      <p:sp>
        <p:nvSpPr>
          <p:cNvPr id="879" name="Google Shape;879;p48"/>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800"/>
              <a:buNone/>
            </a:pPr>
            <a:fld id="{00000000-1234-1234-1234-123412341234}" type="slidenum">
              <a:rPr lang="en-US"/>
              <a:t>‹#›</a:t>
            </a:fld>
            <a:endParaRPr/>
          </a:p>
        </p:txBody>
      </p:sp>
      <p:pic>
        <p:nvPicPr>
          <p:cNvPr id="880" name="Google Shape;880;p48"/>
          <p:cNvPicPr preferRelativeResize="0"/>
          <p:nvPr/>
        </p:nvPicPr>
        <p:blipFill rotWithShape="1">
          <a:blip r:embed="rId4">
            <a:alphaModFix/>
          </a:blip>
          <a:srcRect b="0" l="0" r="0" t="0"/>
          <a:stretch/>
        </p:blipFill>
        <p:spPr>
          <a:xfrm>
            <a:off x="708420" y="1234548"/>
            <a:ext cx="4807477" cy="1077876"/>
          </a:xfrm>
          <a:prstGeom prst="rect">
            <a:avLst/>
          </a:prstGeom>
          <a:noFill/>
          <a:ln>
            <a:noFill/>
          </a:ln>
        </p:spPr>
      </p:pic>
      <p:pic>
        <p:nvPicPr>
          <p:cNvPr id="881" name="Google Shape;881;p48"/>
          <p:cNvPicPr preferRelativeResize="0"/>
          <p:nvPr/>
        </p:nvPicPr>
        <p:blipFill rotWithShape="1">
          <a:blip r:embed="rId5">
            <a:alphaModFix/>
          </a:blip>
          <a:srcRect b="0" l="0" r="0" t="0"/>
          <a:stretch/>
        </p:blipFill>
        <p:spPr>
          <a:xfrm>
            <a:off x="782410" y="2482618"/>
            <a:ext cx="2329748" cy="495300"/>
          </a:xfrm>
          <a:prstGeom prst="rect">
            <a:avLst/>
          </a:prstGeom>
          <a:noFill/>
          <a:ln>
            <a:noFill/>
          </a:ln>
        </p:spPr>
      </p:pic>
      <p:pic>
        <p:nvPicPr>
          <p:cNvPr id="882" name="Google Shape;882;p48"/>
          <p:cNvPicPr preferRelativeResize="0"/>
          <p:nvPr/>
        </p:nvPicPr>
        <p:blipFill rotWithShape="1">
          <a:blip r:embed="rId6">
            <a:alphaModFix/>
          </a:blip>
          <a:srcRect b="0" l="0" r="0" t="0"/>
          <a:stretch/>
        </p:blipFill>
        <p:spPr>
          <a:xfrm>
            <a:off x="3423200" y="2531188"/>
            <a:ext cx="2299980" cy="1862929"/>
          </a:xfrm>
          <a:prstGeom prst="rect">
            <a:avLst/>
          </a:prstGeom>
          <a:noFill/>
          <a:ln>
            <a:noFill/>
          </a:ln>
        </p:spPr>
      </p:pic>
      <p:pic>
        <p:nvPicPr>
          <p:cNvPr id="883" name="Google Shape;883;p48"/>
          <p:cNvPicPr preferRelativeResize="0"/>
          <p:nvPr/>
        </p:nvPicPr>
        <p:blipFill rotWithShape="1">
          <a:blip r:embed="rId7">
            <a:alphaModFix/>
          </a:blip>
          <a:srcRect b="0" l="0" r="0" t="0"/>
          <a:stretch/>
        </p:blipFill>
        <p:spPr>
          <a:xfrm>
            <a:off x="639958" y="3100395"/>
            <a:ext cx="2548377" cy="1019175"/>
          </a:xfrm>
          <a:prstGeom prst="rect">
            <a:avLst/>
          </a:prstGeom>
          <a:noFill/>
          <a:ln>
            <a:noFill/>
          </a:ln>
        </p:spPr>
      </p:pic>
      <p:pic>
        <p:nvPicPr>
          <p:cNvPr id="884" name="Google Shape;884;p48"/>
          <p:cNvPicPr preferRelativeResize="0"/>
          <p:nvPr/>
        </p:nvPicPr>
        <p:blipFill rotWithShape="1">
          <a:blip r:embed="rId8">
            <a:alphaModFix/>
          </a:blip>
          <a:srcRect b="0" l="0" r="0" t="0"/>
          <a:stretch/>
        </p:blipFill>
        <p:spPr>
          <a:xfrm>
            <a:off x="5750762" y="676874"/>
            <a:ext cx="2905125" cy="2790978"/>
          </a:xfrm>
          <a:prstGeom prst="rect">
            <a:avLst/>
          </a:prstGeom>
          <a:noFill/>
          <a:ln>
            <a:noFill/>
          </a:ln>
        </p:spPr>
      </p:pic>
      <p:pic>
        <p:nvPicPr>
          <p:cNvPr id="885" name="Google Shape;885;p48"/>
          <p:cNvPicPr preferRelativeResize="0"/>
          <p:nvPr/>
        </p:nvPicPr>
        <p:blipFill rotWithShape="1">
          <a:blip r:embed="rId9">
            <a:alphaModFix/>
          </a:blip>
          <a:srcRect b="0" l="0" r="0" t="0"/>
          <a:stretch/>
        </p:blipFill>
        <p:spPr>
          <a:xfrm>
            <a:off x="5824536" y="4222654"/>
            <a:ext cx="2438400" cy="495300"/>
          </a:xfrm>
          <a:prstGeom prst="rect">
            <a:avLst/>
          </a:prstGeom>
          <a:noFill/>
          <a:ln>
            <a:noFill/>
          </a:ln>
        </p:spPr>
      </p:pic>
      <p:pic>
        <p:nvPicPr>
          <p:cNvPr id="886" name="Google Shape;886;p48"/>
          <p:cNvPicPr preferRelativeResize="0"/>
          <p:nvPr/>
        </p:nvPicPr>
        <p:blipFill rotWithShape="1">
          <a:blip r:embed="rId10">
            <a:alphaModFix/>
          </a:blip>
          <a:srcRect b="0" l="0" r="0" t="0"/>
          <a:stretch/>
        </p:blipFill>
        <p:spPr>
          <a:xfrm>
            <a:off x="5824536" y="3443466"/>
            <a:ext cx="3190876" cy="749383"/>
          </a:xfrm>
          <a:prstGeom prst="rect">
            <a:avLst/>
          </a:prstGeom>
          <a:noFill/>
          <a:ln>
            <a:noFill/>
          </a:ln>
        </p:spPr>
      </p:pic>
      <p:sp>
        <p:nvSpPr>
          <p:cNvPr id="887" name="Google Shape;887;p48"/>
          <p:cNvSpPr/>
          <p:nvPr/>
        </p:nvSpPr>
        <p:spPr>
          <a:xfrm>
            <a:off x="41077" y="36119"/>
            <a:ext cx="490538" cy="589736"/>
          </a:xfrm>
          <a:prstGeom prst="rect">
            <a:avLst/>
          </a:prstGeom>
          <a:blipFill rotWithShape="1">
            <a:blip r:embed="rId11">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3300"/>
              <a:buFont typeface="Arial"/>
              <a:buNone/>
            </a:pPr>
            <a:r>
              <a:t/>
            </a:r>
            <a:endParaRPr b="0" i="0" sz="3300" u="none" cap="none" strike="noStrike">
              <a:solidFill>
                <a:schemeClr val="dk1"/>
              </a:solidFill>
              <a:latin typeface="Times New Roman"/>
              <a:ea typeface="Times New Roman"/>
              <a:cs typeface="Times New Roman"/>
              <a:sym typeface="Times New Roman"/>
            </a:endParaRPr>
          </a:p>
        </p:txBody>
      </p:sp>
      <p:cxnSp>
        <p:nvCxnSpPr>
          <p:cNvPr id="888" name="Google Shape;888;p48"/>
          <p:cNvCxnSpPr/>
          <p:nvPr/>
        </p:nvCxnSpPr>
        <p:spPr>
          <a:xfrm flipH="1" rot="10800000">
            <a:off x="-7737" y="611782"/>
            <a:ext cx="9144000" cy="20782"/>
          </a:xfrm>
          <a:prstGeom prst="straightConnector1">
            <a:avLst/>
          </a:prstGeom>
          <a:noFill/>
          <a:ln cap="flat" cmpd="sng" w="9525">
            <a:solidFill>
              <a:srgbClr val="00B050"/>
            </a:solidFill>
            <a:prstDash val="solid"/>
            <a:round/>
            <a:headEnd len="sm" w="sm" type="none"/>
            <a:tailEnd len="sm" w="sm" type="none"/>
          </a:ln>
        </p:spPr>
      </p:cxnSp>
      <p:sp>
        <p:nvSpPr>
          <p:cNvPr id="889" name="Google Shape;889;p48"/>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Times New Roman"/>
              <a:ea typeface="Times New Roman"/>
              <a:cs typeface="Times New Roman"/>
              <a:sym typeface="Times New Roman"/>
            </a:endParaRPr>
          </a:p>
        </p:txBody>
      </p:sp>
      <p:cxnSp>
        <p:nvCxnSpPr>
          <p:cNvPr id="890" name="Google Shape;890;p48"/>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891" name="Google Shape;891;p48"/>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sp>
        <p:nvSpPr>
          <p:cNvPr id="892" name="Google Shape;892;p48"/>
          <p:cNvSpPr/>
          <p:nvPr/>
        </p:nvSpPr>
        <p:spPr>
          <a:xfrm>
            <a:off x="618727" y="606676"/>
            <a:ext cx="4705135"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1600" u="none" cap="none" strike="noStrike">
                <a:solidFill>
                  <a:schemeClr val="dk1"/>
                </a:solidFill>
                <a:latin typeface="Arial"/>
                <a:ea typeface="Arial"/>
                <a:cs typeface="Arial"/>
                <a:sym typeface="Arial"/>
              </a:rPr>
              <a:t>Data-100100 and Divisor=Polynomial=x^3+X^2+1</a:t>
            </a:r>
            <a:endParaRPr b="0" i="0" sz="1600" u="none" cap="none" strike="noStrike">
              <a:solidFill>
                <a:schemeClr val="dk1"/>
              </a:solidFill>
              <a:latin typeface="Arial"/>
              <a:ea typeface="Arial"/>
              <a:cs typeface="Arial"/>
              <a:sym typeface="Arial"/>
            </a:endParaRPr>
          </a:p>
        </p:txBody>
      </p:sp>
      <p:sp>
        <p:nvSpPr>
          <p:cNvPr id="893" name="Google Shape;893;p48"/>
          <p:cNvSpPr/>
          <p:nvPr/>
        </p:nvSpPr>
        <p:spPr>
          <a:xfrm>
            <a:off x="744818" y="895994"/>
            <a:ext cx="2095446"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1600" u="none" cap="none" strike="noStrike">
                <a:solidFill>
                  <a:srgbClr val="C00000"/>
                </a:solidFill>
                <a:latin typeface="Arial"/>
                <a:ea typeface="Arial"/>
                <a:cs typeface="Arial"/>
                <a:sym typeface="Arial"/>
              </a:rPr>
              <a:t>So Divisor  =   ?????</a:t>
            </a:r>
            <a:endParaRPr b="0" i="0" sz="1600" u="none" cap="none" strike="noStrike">
              <a:solidFill>
                <a:srgbClr val="C00000"/>
              </a:solidFill>
              <a:latin typeface="Arial"/>
              <a:ea typeface="Arial"/>
              <a:cs typeface="Arial"/>
              <a:sym typeface="Arial"/>
            </a:endParaRPr>
          </a:p>
        </p:txBody>
      </p:sp>
      <p:sp>
        <p:nvSpPr>
          <p:cNvPr id="894" name="Google Shape;894;p48"/>
          <p:cNvSpPr/>
          <p:nvPr/>
        </p:nvSpPr>
        <p:spPr>
          <a:xfrm>
            <a:off x="3022131" y="844705"/>
            <a:ext cx="1981633"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1600" u="none" cap="none" strike="noStrike">
                <a:solidFill>
                  <a:srgbClr val="C00000"/>
                </a:solidFill>
                <a:latin typeface="Arial"/>
                <a:ea typeface="Arial"/>
                <a:cs typeface="Arial"/>
                <a:sym typeface="Arial"/>
              </a:rPr>
              <a:t>So Divisor  =   1101</a:t>
            </a:r>
            <a:endParaRPr b="0" i="0" sz="1600" u="none" cap="none" strike="noStrike">
              <a:solidFill>
                <a:srgbClr val="C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7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9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9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9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8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8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8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8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8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8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8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8" name="Shape 898"/>
        <p:cNvGrpSpPr/>
        <p:nvPr/>
      </p:nvGrpSpPr>
      <p:grpSpPr>
        <a:xfrm>
          <a:off x="0" y="0"/>
          <a:ext cx="0" cy="0"/>
          <a:chOff x="0" y="0"/>
          <a:chExt cx="0" cy="0"/>
        </a:xfrm>
      </p:grpSpPr>
      <p:sp>
        <p:nvSpPr>
          <p:cNvPr id="899" name="Google Shape;899;p49"/>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lang="en-US"/>
              <a:t>9/19/2022</a:t>
            </a:r>
            <a:endParaRPr/>
          </a:p>
        </p:txBody>
      </p:sp>
      <p:sp>
        <p:nvSpPr>
          <p:cNvPr id="900" name="Google Shape;900;p49"/>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lang="en-US"/>
              <a:t>SY BTech         Computer Networks     Module 2    Sem 3     2022-23</a:t>
            </a:r>
            <a:endParaRPr/>
          </a:p>
        </p:txBody>
      </p:sp>
      <p:sp>
        <p:nvSpPr>
          <p:cNvPr id="901" name="Google Shape;901;p49"/>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800"/>
              <a:buNone/>
            </a:pPr>
            <a:fld id="{00000000-1234-1234-1234-123412341234}" type="slidenum">
              <a:rPr lang="en-US"/>
              <a:t>‹#›</a:t>
            </a:fld>
            <a:endParaRPr/>
          </a:p>
        </p:txBody>
      </p:sp>
      <p:sp>
        <p:nvSpPr>
          <p:cNvPr id="902" name="Google Shape;902;p49"/>
          <p:cNvSpPr/>
          <p:nvPr/>
        </p:nvSpPr>
        <p:spPr>
          <a:xfrm>
            <a:off x="531615" y="633994"/>
            <a:ext cx="4872780" cy="923330"/>
          </a:xfrm>
          <a:prstGeom prst="rect">
            <a:avLst/>
          </a:prstGeom>
          <a:noFill/>
          <a:ln>
            <a:noFill/>
          </a:ln>
        </p:spPr>
        <p:txBody>
          <a:bodyPr anchorCtr="0" anchor="t" bIns="45700" lIns="91425" spcFirstLastPara="1" rIns="91425" wrap="square" tIns="45700">
            <a:spAutoFit/>
          </a:bodyPr>
          <a:lstStyle/>
          <a:p>
            <a:pPr indent="-114300" lvl="0" marL="144000" marR="0" rtl="0" algn="ctr">
              <a:lnSpc>
                <a:spcPct val="100000"/>
              </a:lnSpc>
              <a:spcBef>
                <a:spcPts val="0"/>
              </a:spcBef>
              <a:spcAft>
                <a:spcPts val="0"/>
              </a:spcAft>
              <a:buClr>
                <a:srgbClr val="000000"/>
              </a:buClr>
              <a:buSzPts val="1800"/>
              <a:buFont typeface="Noto Sans Symbols"/>
              <a:buChar char="⮚"/>
            </a:pPr>
            <a:r>
              <a:rPr b="0" i="0" lang="en-US" sz="1800" u="none" cap="none" strike="noStrike">
                <a:solidFill>
                  <a:schemeClr val="dk1"/>
                </a:solidFill>
                <a:latin typeface="Times New Roman"/>
                <a:ea typeface="Times New Roman"/>
                <a:cs typeface="Times New Roman"/>
                <a:sym typeface="Times New Roman"/>
              </a:rPr>
              <a:t>Divisor is same for Transmitter and Receiver. </a:t>
            </a:r>
            <a:endParaRPr/>
          </a:p>
          <a:p>
            <a:pPr indent="-114300" lvl="0" marL="144000" marR="0" rtl="0" algn="ctr">
              <a:lnSpc>
                <a:spcPct val="100000"/>
              </a:lnSpc>
              <a:spcBef>
                <a:spcPts val="0"/>
              </a:spcBef>
              <a:spcAft>
                <a:spcPts val="0"/>
              </a:spcAft>
              <a:buClr>
                <a:srgbClr val="000000"/>
              </a:buClr>
              <a:buSzPts val="1800"/>
              <a:buFont typeface="Noto Sans Symbols"/>
              <a:buChar char="⮚"/>
            </a:pPr>
            <a:r>
              <a:rPr b="0" i="0" lang="en-US" sz="1800" u="none" cap="none" strike="noStrike">
                <a:solidFill>
                  <a:schemeClr val="dk1"/>
                </a:solidFill>
                <a:latin typeface="Times New Roman"/>
                <a:ea typeface="Times New Roman"/>
                <a:cs typeface="Times New Roman"/>
                <a:sym typeface="Times New Roman"/>
              </a:rPr>
              <a:t>In given ex. </a:t>
            </a:r>
            <a:r>
              <a:rPr b="1" i="0" lang="en-US" sz="1800" u="none" cap="none" strike="noStrike">
                <a:solidFill>
                  <a:srgbClr val="002060"/>
                </a:solidFill>
                <a:latin typeface="Times New Roman"/>
                <a:ea typeface="Times New Roman"/>
                <a:cs typeface="Times New Roman"/>
                <a:sym typeface="Times New Roman"/>
              </a:rPr>
              <a:t>100100 is data </a:t>
            </a:r>
            <a:r>
              <a:rPr b="0" i="0" lang="en-US" sz="1800" u="none" cap="none" strike="noStrike">
                <a:solidFill>
                  <a:schemeClr val="dk1"/>
                </a:solidFill>
                <a:latin typeface="Times New Roman"/>
                <a:ea typeface="Times New Roman"/>
                <a:cs typeface="Times New Roman"/>
                <a:sym typeface="Times New Roman"/>
              </a:rPr>
              <a:t>and </a:t>
            </a:r>
            <a:r>
              <a:rPr b="1" i="0" lang="en-US" sz="1800" u="none" cap="none" strike="noStrike">
                <a:solidFill>
                  <a:srgbClr val="00B050"/>
                </a:solidFill>
                <a:latin typeface="Times New Roman"/>
                <a:ea typeface="Times New Roman"/>
                <a:cs typeface="Times New Roman"/>
                <a:sym typeface="Times New Roman"/>
              </a:rPr>
              <a:t>001 is CRC</a:t>
            </a:r>
            <a:endParaRPr/>
          </a:p>
          <a:p>
            <a:pPr indent="-114300" lvl="0" marL="0" marR="0" rtl="0" algn="ctr">
              <a:lnSpc>
                <a:spcPct val="100000"/>
              </a:lnSpc>
              <a:spcBef>
                <a:spcPts val="0"/>
              </a:spcBef>
              <a:spcAft>
                <a:spcPts val="0"/>
              </a:spcAft>
              <a:buClr>
                <a:srgbClr val="000000"/>
              </a:buClr>
              <a:buSzPts val="1800"/>
              <a:buFont typeface="Noto Sans Symbols"/>
              <a:buChar char="⮚"/>
            </a:pPr>
            <a:r>
              <a:rPr b="1" i="0" lang="en-US" sz="1800" u="none" cap="none" strike="noStrike">
                <a:solidFill>
                  <a:srgbClr val="C00000"/>
                </a:solidFill>
                <a:latin typeface="Times New Roman"/>
                <a:ea typeface="Times New Roman"/>
                <a:cs typeface="Times New Roman"/>
                <a:sym typeface="Times New Roman"/>
              </a:rPr>
              <a:t>If reminder is zero means </a:t>
            </a:r>
            <a:r>
              <a:rPr b="1" i="0" lang="en-US" sz="1800" u="none" cap="none" strike="noStrike">
                <a:solidFill>
                  <a:srgbClr val="0C0C0C"/>
                </a:solidFill>
                <a:latin typeface="Times New Roman"/>
                <a:ea typeface="Times New Roman"/>
                <a:cs typeface="Times New Roman"/>
                <a:sym typeface="Times New Roman"/>
              </a:rPr>
              <a:t>no error </a:t>
            </a:r>
            <a:r>
              <a:rPr b="1" i="0" lang="en-US" sz="1800" u="none" cap="none" strike="noStrike">
                <a:solidFill>
                  <a:srgbClr val="C00000"/>
                </a:solidFill>
                <a:latin typeface="Times New Roman"/>
                <a:ea typeface="Times New Roman"/>
                <a:cs typeface="Times New Roman"/>
                <a:sym typeface="Times New Roman"/>
              </a:rPr>
              <a:t>at receiver</a:t>
            </a:r>
            <a:endParaRPr b="1" i="0" sz="1800" u="none" cap="none" strike="noStrike">
              <a:solidFill>
                <a:srgbClr val="C00000"/>
              </a:solidFill>
              <a:latin typeface="Times New Roman"/>
              <a:ea typeface="Times New Roman"/>
              <a:cs typeface="Times New Roman"/>
              <a:sym typeface="Times New Roman"/>
            </a:endParaRPr>
          </a:p>
        </p:txBody>
      </p:sp>
      <p:pic>
        <p:nvPicPr>
          <p:cNvPr id="903" name="Google Shape;903;p49"/>
          <p:cNvPicPr preferRelativeResize="0"/>
          <p:nvPr/>
        </p:nvPicPr>
        <p:blipFill rotWithShape="1">
          <a:blip r:embed="rId3">
            <a:alphaModFix/>
          </a:blip>
          <a:srcRect b="0" l="0" r="0" t="0"/>
          <a:stretch/>
        </p:blipFill>
        <p:spPr>
          <a:xfrm>
            <a:off x="5517671" y="694120"/>
            <a:ext cx="3333750" cy="3857454"/>
          </a:xfrm>
          <a:prstGeom prst="rect">
            <a:avLst/>
          </a:prstGeom>
          <a:noFill/>
          <a:ln>
            <a:noFill/>
          </a:ln>
        </p:spPr>
      </p:pic>
      <p:sp>
        <p:nvSpPr>
          <p:cNvPr id="904" name="Google Shape;904;p49"/>
          <p:cNvSpPr/>
          <p:nvPr/>
        </p:nvSpPr>
        <p:spPr>
          <a:xfrm>
            <a:off x="41077" y="36119"/>
            <a:ext cx="490538" cy="589736"/>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3300"/>
              <a:buFont typeface="Arial"/>
              <a:buNone/>
            </a:pPr>
            <a:r>
              <a:t/>
            </a:r>
            <a:endParaRPr b="0" i="0" sz="3300" u="none" cap="none" strike="noStrike">
              <a:solidFill>
                <a:schemeClr val="dk1"/>
              </a:solidFill>
              <a:latin typeface="Times New Roman"/>
              <a:ea typeface="Times New Roman"/>
              <a:cs typeface="Times New Roman"/>
              <a:sym typeface="Times New Roman"/>
            </a:endParaRPr>
          </a:p>
        </p:txBody>
      </p:sp>
      <p:cxnSp>
        <p:nvCxnSpPr>
          <p:cNvPr id="905" name="Google Shape;905;p49"/>
          <p:cNvCxnSpPr/>
          <p:nvPr/>
        </p:nvCxnSpPr>
        <p:spPr>
          <a:xfrm flipH="1" rot="10800000">
            <a:off x="-7737" y="611782"/>
            <a:ext cx="9144000" cy="20782"/>
          </a:xfrm>
          <a:prstGeom prst="straightConnector1">
            <a:avLst/>
          </a:prstGeom>
          <a:noFill/>
          <a:ln cap="flat" cmpd="sng" w="9525">
            <a:solidFill>
              <a:srgbClr val="00B050"/>
            </a:solidFill>
            <a:prstDash val="solid"/>
            <a:round/>
            <a:headEnd len="sm" w="sm" type="none"/>
            <a:tailEnd len="sm" w="sm" type="none"/>
          </a:ln>
        </p:spPr>
      </p:cxnSp>
      <p:sp>
        <p:nvSpPr>
          <p:cNvPr id="906" name="Google Shape;906;p49"/>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Times New Roman"/>
              <a:ea typeface="Times New Roman"/>
              <a:cs typeface="Times New Roman"/>
              <a:sym typeface="Times New Roman"/>
            </a:endParaRPr>
          </a:p>
        </p:txBody>
      </p:sp>
      <p:cxnSp>
        <p:nvCxnSpPr>
          <p:cNvPr id="907" name="Google Shape;907;p49"/>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908" name="Google Shape;908;p49"/>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pic>
        <p:nvPicPr>
          <p:cNvPr id="909" name="Google Shape;909;p49"/>
          <p:cNvPicPr preferRelativeResize="0"/>
          <p:nvPr/>
        </p:nvPicPr>
        <p:blipFill rotWithShape="1">
          <a:blip r:embed="rId5">
            <a:alphaModFix/>
          </a:blip>
          <a:srcRect b="0" l="0" r="0" t="0"/>
          <a:stretch/>
        </p:blipFill>
        <p:spPr>
          <a:xfrm>
            <a:off x="822960" y="10338"/>
            <a:ext cx="7600950" cy="571500"/>
          </a:xfrm>
          <a:prstGeom prst="rect">
            <a:avLst/>
          </a:prstGeom>
          <a:noFill/>
          <a:ln>
            <a:noFill/>
          </a:ln>
        </p:spPr>
      </p:pic>
      <p:pic>
        <p:nvPicPr>
          <p:cNvPr id="910" name="Google Shape;910;p49"/>
          <p:cNvPicPr preferRelativeResize="0"/>
          <p:nvPr/>
        </p:nvPicPr>
        <p:blipFill rotWithShape="1">
          <a:blip r:embed="rId6">
            <a:alphaModFix/>
          </a:blip>
          <a:srcRect b="0" l="0" r="0" t="0"/>
          <a:stretch/>
        </p:blipFill>
        <p:spPr>
          <a:xfrm>
            <a:off x="5484333" y="581838"/>
            <a:ext cx="3400425" cy="3933825"/>
          </a:xfrm>
          <a:prstGeom prst="rect">
            <a:avLst/>
          </a:prstGeom>
          <a:noFill/>
          <a:ln>
            <a:noFill/>
          </a:ln>
        </p:spPr>
      </p:pic>
      <p:sp>
        <p:nvSpPr>
          <p:cNvPr id="911" name="Google Shape;911;p49"/>
          <p:cNvSpPr/>
          <p:nvPr/>
        </p:nvSpPr>
        <p:spPr>
          <a:xfrm>
            <a:off x="5546707" y="3950348"/>
            <a:ext cx="1878637" cy="46166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US" sz="1200" u="none" cap="none" strike="noStrike">
                <a:solidFill>
                  <a:srgbClr val="C00000"/>
                </a:solidFill>
                <a:latin typeface="Times New Roman"/>
                <a:ea typeface="Times New Roman"/>
                <a:cs typeface="Times New Roman"/>
                <a:sym typeface="Times New Roman"/>
              </a:rPr>
              <a:t>If reminder is zero means </a:t>
            </a:r>
            <a:r>
              <a:rPr b="1" i="0" lang="en-US" sz="1200" u="none" cap="none" strike="noStrike">
                <a:solidFill>
                  <a:srgbClr val="FFC000"/>
                </a:solidFill>
                <a:latin typeface="Times New Roman"/>
                <a:ea typeface="Times New Roman"/>
                <a:cs typeface="Times New Roman"/>
                <a:sym typeface="Times New Roman"/>
              </a:rPr>
              <a:t>no error </a:t>
            </a:r>
            <a:r>
              <a:rPr b="1" i="0" lang="en-US" sz="1200" u="none" cap="none" strike="noStrike">
                <a:solidFill>
                  <a:srgbClr val="C00000"/>
                </a:solidFill>
                <a:latin typeface="Times New Roman"/>
                <a:ea typeface="Times New Roman"/>
                <a:cs typeface="Times New Roman"/>
                <a:sym typeface="Times New Roman"/>
              </a:rPr>
              <a:t>at receiver</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0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02">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02">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02">
                                            <p:txEl>
                                              <p:pRg end="2" st="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5"/>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lang="en-US">
                <a:latin typeface="Times New Roman"/>
                <a:ea typeface="Times New Roman"/>
                <a:cs typeface="Times New Roman"/>
                <a:sym typeface="Times New Roman"/>
              </a:rPr>
              <a:t>9/19/2022</a:t>
            </a:r>
            <a:endParaRPr>
              <a:latin typeface="Times New Roman"/>
              <a:ea typeface="Times New Roman"/>
              <a:cs typeface="Times New Roman"/>
              <a:sym typeface="Times New Roman"/>
            </a:endParaRPr>
          </a:p>
        </p:txBody>
      </p:sp>
      <p:sp>
        <p:nvSpPr>
          <p:cNvPr id="168" name="Google Shape;168;p5"/>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lang="en-US">
                <a:latin typeface="Times New Roman"/>
                <a:ea typeface="Times New Roman"/>
                <a:cs typeface="Times New Roman"/>
                <a:sym typeface="Times New Roman"/>
              </a:rPr>
              <a:t>SY BTech         Computer Networks     Module 2    Sem 3     2022-23</a:t>
            </a:r>
            <a:endParaRPr>
              <a:latin typeface="Times New Roman"/>
              <a:ea typeface="Times New Roman"/>
              <a:cs typeface="Times New Roman"/>
              <a:sym typeface="Times New Roman"/>
            </a:endParaRPr>
          </a:p>
        </p:txBody>
      </p:sp>
      <p:sp>
        <p:nvSpPr>
          <p:cNvPr id="169" name="Google Shape;169;p5"/>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800"/>
              <a:buNone/>
            </a:pPr>
            <a:fld id="{00000000-1234-1234-1234-123412341234}" type="slidenum">
              <a:rPr lang="en-US">
                <a:latin typeface="Times New Roman"/>
                <a:ea typeface="Times New Roman"/>
                <a:cs typeface="Times New Roman"/>
                <a:sym typeface="Times New Roman"/>
              </a:rPr>
              <a:t>‹#›</a:t>
            </a:fld>
            <a:endParaRPr>
              <a:latin typeface="Times New Roman"/>
              <a:ea typeface="Times New Roman"/>
              <a:cs typeface="Times New Roman"/>
              <a:sym typeface="Times New Roman"/>
            </a:endParaRPr>
          </a:p>
        </p:txBody>
      </p:sp>
      <p:sp>
        <p:nvSpPr>
          <p:cNvPr id="170" name="Google Shape;170;p5"/>
          <p:cNvSpPr/>
          <p:nvPr/>
        </p:nvSpPr>
        <p:spPr>
          <a:xfrm>
            <a:off x="41077" y="55121"/>
            <a:ext cx="490538" cy="589736"/>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3300"/>
              <a:buFont typeface="Arial"/>
              <a:buNone/>
            </a:pPr>
            <a:r>
              <a:t/>
            </a:r>
            <a:endParaRPr b="0" i="0" sz="3300" u="none" cap="none" strike="noStrike">
              <a:solidFill>
                <a:schemeClr val="dk1"/>
              </a:solidFill>
              <a:latin typeface="Times New Roman"/>
              <a:ea typeface="Times New Roman"/>
              <a:cs typeface="Times New Roman"/>
              <a:sym typeface="Times New Roman"/>
            </a:endParaRPr>
          </a:p>
        </p:txBody>
      </p:sp>
      <p:cxnSp>
        <p:nvCxnSpPr>
          <p:cNvPr id="171" name="Google Shape;171;p5"/>
          <p:cNvCxnSpPr/>
          <p:nvPr/>
        </p:nvCxnSpPr>
        <p:spPr>
          <a:xfrm flipH="1" rot="10800000">
            <a:off x="-7737" y="611782"/>
            <a:ext cx="9144000" cy="20782"/>
          </a:xfrm>
          <a:prstGeom prst="straightConnector1">
            <a:avLst/>
          </a:prstGeom>
          <a:noFill/>
          <a:ln cap="flat" cmpd="sng" w="9525">
            <a:solidFill>
              <a:srgbClr val="00B050"/>
            </a:solidFill>
            <a:prstDash val="solid"/>
            <a:round/>
            <a:headEnd len="sm" w="sm" type="none"/>
            <a:tailEnd len="sm" w="sm" type="none"/>
          </a:ln>
        </p:spPr>
      </p:cxnSp>
      <p:sp>
        <p:nvSpPr>
          <p:cNvPr id="172" name="Google Shape;172;p5"/>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Times New Roman"/>
              <a:ea typeface="Times New Roman"/>
              <a:cs typeface="Times New Roman"/>
              <a:sym typeface="Times New Roman"/>
            </a:endParaRPr>
          </a:p>
        </p:txBody>
      </p:sp>
      <p:cxnSp>
        <p:nvCxnSpPr>
          <p:cNvPr id="173" name="Google Shape;173;p5"/>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174" name="Google Shape;174;p5"/>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sp>
        <p:nvSpPr>
          <p:cNvPr id="175" name="Google Shape;175;p5"/>
          <p:cNvSpPr txBox="1"/>
          <p:nvPr/>
        </p:nvSpPr>
        <p:spPr>
          <a:xfrm>
            <a:off x="1236503" y="55121"/>
            <a:ext cx="4233311" cy="469800"/>
          </a:xfrm>
          <a:prstGeom prst="rect">
            <a:avLst/>
          </a:prstGeom>
          <a:noFill/>
          <a:ln>
            <a:noFill/>
          </a:ln>
        </p:spPr>
        <p:txBody>
          <a:bodyPr anchorCtr="0" anchor="b" bIns="34275" lIns="68575" spcFirstLastPara="1" rIns="68575" wrap="square" tIns="34275">
            <a:noAutofit/>
          </a:bodyPr>
          <a:lstStyle/>
          <a:p>
            <a:pPr indent="0" lvl="0" marL="0" marR="0" rtl="0" algn="l">
              <a:lnSpc>
                <a:spcPct val="100000"/>
              </a:lnSpc>
              <a:spcBef>
                <a:spcPts val="0"/>
              </a:spcBef>
              <a:spcAft>
                <a:spcPts val="0"/>
              </a:spcAft>
              <a:buNone/>
            </a:pPr>
            <a:r>
              <a:rPr b="1" i="0" lang="en-US" sz="3200" u="none" cap="none" strike="noStrike">
                <a:solidFill>
                  <a:srgbClr val="002060"/>
                </a:solidFill>
                <a:latin typeface="Times New Roman"/>
                <a:ea typeface="Times New Roman"/>
                <a:cs typeface="Times New Roman"/>
                <a:sym typeface="Times New Roman"/>
              </a:rPr>
              <a:t>Physical Layer</a:t>
            </a:r>
            <a:endParaRPr b="0" i="0" sz="1400" u="none" cap="none" strike="noStrike">
              <a:solidFill>
                <a:srgbClr val="000000"/>
              </a:solidFill>
              <a:latin typeface="Times New Roman"/>
              <a:ea typeface="Times New Roman"/>
              <a:cs typeface="Times New Roman"/>
              <a:sym typeface="Times New Roman"/>
            </a:endParaRPr>
          </a:p>
        </p:txBody>
      </p:sp>
      <p:sp>
        <p:nvSpPr>
          <p:cNvPr id="176" name="Google Shape;176;p5"/>
          <p:cNvSpPr txBox="1"/>
          <p:nvPr/>
        </p:nvSpPr>
        <p:spPr>
          <a:xfrm>
            <a:off x="365193" y="671553"/>
            <a:ext cx="5780008" cy="3732127"/>
          </a:xfrm>
          <a:prstGeom prst="rect">
            <a:avLst/>
          </a:prstGeom>
          <a:noFill/>
          <a:ln>
            <a:noFill/>
          </a:ln>
        </p:spPr>
        <p:txBody>
          <a:bodyPr anchorCtr="0" anchor="t" bIns="45700" lIns="91425" spcFirstLastPara="1" rIns="91425" wrap="square" tIns="45700">
            <a:noAutofit/>
          </a:bodyPr>
          <a:lstStyle/>
          <a:p>
            <a:pPr indent="-342900" lvl="1" marL="487363" marR="0" rtl="0" algn="l">
              <a:lnSpc>
                <a:spcPct val="100000"/>
              </a:lnSpc>
              <a:spcBef>
                <a:spcPts val="0"/>
              </a:spcBef>
              <a:spcAft>
                <a:spcPts val="0"/>
              </a:spcAft>
              <a:buClr>
                <a:srgbClr val="002060"/>
              </a:buClr>
              <a:buSzPts val="2000"/>
              <a:buFont typeface="Noto Sans Symbols"/>
              <a:buChar char="⮚"/>
            </a:pPr>
            <a:r>
              <a:rPr b="1" i="0" lang="en-US" sz="2000" u="none" cap="none" strike="noStrike">
                <a:solidFill>
                  <a:srgbClr val="FF0000"/>
                </a:solidFill>
                <a:latin typeface="Times New Roman"/>
                <a:ea typeface="Times New Roman"/>
                <a:cs typeface="Times New Roman"/>
                <a:sym typeface="Times New Roman"/>
              </a:rPr>
              <a:t>The lowest layer </a:t>
            </a:r>
            <a:r>
              <a:rPr b="0" i="0" lang="en-US" sz="2000" u="none" cap="none" strike="noStrike">
                <a:solidFill>
                  <a:srgbClr val="000000"/>
                </a:solidFill>
                <a:latin typeface="Times New Roman"/>
                <a:ea typeface="Times New Roman"/>
                <a:cs typeface="Times New Roman"/>
                <a:sym typeface="Times New Roman"/>
              </a:rPr>
              <a:t>of the OSI reference model is the physical layer.</a:t>
            </a:r>
            <a:endParaRPr/>
          </a:p>
          <a:p>
            <a:pPr indent="-342900" lvl="1" marL="487363" marR="0" rtl="0" algn="l">
              <a:lnSpc>
                <a:spcPct val="100000"/>
              </a:lnSpc>
              <a:spcBef>
                <a:spcPts val="0"/>
              </a:spcBef>
              <a:spcAft>
                <a:spcPts val="0"/>
              </a:spcAft>
              <a:buClr>
                <a:srgbClr val="002060"/>
              </a:buClr>
              <a:buSzPts val="2000"/>
              <a:buFont typeface="Noto Sans Symbols"/>
              <a:buChar char="⮚"/>
            </a:pPr>
            <a:r>
              <a:rPr b="0" i="0" lang="en-US" sz="2000" u="none" cap="none" strike="noStrike">
                <a:solidFill>
                  <a:srgbClr val="000000"/>
                </a:solidFill>
                <a:latin typeface="Times New Roman"/>
                <a:ea typeface="Times New Roman"/>
                <a:cs typeface="Times New Roman"/>
                <a:sym typeface="Times New Roman"/>
              </a:rPr>
              <a:t> It is </a:t>
            </a:r>
            <a:r>
              <a:rPr b="1" i="0" lang="en-US" sz="2000" u="none" cap="none" strike="noStrike">
                <a:solidFill>
                  <a:srgbClr val="FF0000"/>
                </a:solidFill>
                <a:latin typeface="Times New Roman"/>
                <a:ea typeface="Times New Roman"/>
                <a:cs typeface="Times New Roman"/>
                <a:sym typeface="Times New Roman"/>
              </a:rPr>
              <a:t>responsible for the actual physical connection </a:t>
            </a:r>
            <a:r>
              <a:rPr b="0" i="0" lang="en-US" sz="2000" u="none" cap="none" strike="noStrike">
                <a:solidFill>
                  <a:srgbClr val="000000"/>
                </a:solidFill>
                <a:latin typeface="Times New Roman"/>
                <a:ea typeface="Times New Roman"/>
                <a:cs typeface="Times New Roman"/>
                <a:sym typeface="Times New Roman"/>
              </a:rPr>
              <a:t>between the devices. </a:t>
            </a:r>
            <a:endParaRPr/>
          </a:p>
          <a:p>
            <a:pPr indent="-342900" lvl="1" marL="487363" marR="0" rtl="0" algn="l">
              <a:lnSpc>
                <a:spcPct val="100000"/>
              </a:lnSpc>
              <a:spcBef>
                <a:spcPts val="0"/>
              </a:spcBef>
              <a:spcAft>
                <a:spcPts val="0"/>
              </a:spcAft>
              <a:buClr>
                <a:srgbClr val="002060"/>
              </a:buClr>
              <a:buSzPts val="2000"/>
              <a:buFont typeface="Noto Sans Symbols"/>
              <a:buChar char="⮚"/>
            </a:pPr>
            <a:r>
              <a:rPr b="0" i="0" lang="en-US" sz="2000" u="none" cap="none" strike="noStrike">
                <a:solidFill>
                  <a:srgbClr val="000000"/>
                </a:solidFill>
                <a:latin typeface="Times New Roman"/>
                <a:ea typeface="Times New Roman"/>
                <a:cs typeface="Times New Roman"/>
                <a:sym typeface="Times New Roman"/>
              </a:rPr>
              <a:t>The physical layer </a:t>
            </a:r>
            <a:r>
              <a:rPr b="1" i="0" lang="en-US" sz="2000" u="none" cap="none" strike="noStrike">
                <a:solidFill>
                  <a:srgbClr val="FF0000"/>
                </a:solidFill>
                <a:latin typeface="Times New Roman"/>
                <a:ea typeface="Times New Roman"/>
                <a:cs typeface="Times New Roman"/>
                <a:sym typeface="Times New Roman"/>
              </a:rPr>
              <a:t>contains information </a:t>
            </a:r>
            <a:r>
              <a:rPr b="0" i="0" lang="en-US" sz="2000" u="none" cap="none" strike="noStrike">
                <a:solidFill>
                  <a:srgbClr val="000000"/>
                </a:solidFill>
                <a:latin typeface="Times New Roman"/>
                <a:ea typeface="Times New Roman"/>
                <a:cs typeface="Times New Roman"/>
                <a:sym typeface="Times New Roman"/>
              </a:rPr>
              <a:t>in the form of</a:t>
            </a:r>
            <a:r>
              <a:rPr b="1" i="0" lang="en-US" sz="2000" u="none" cap="none" strike="noStrike">
                <a:solidFill>
                  <a:srgbClr val="000000"/>
                </a:solidFill>
                <a:latin typeface="Times New Roman"/>
                <a:ea typeface="Times New Roman"/>
                <a:cs typeface="Times New Roman"/>
                <a:sym typeface="Times New Roman"/>
              </a:rPr>
              <a:t> </a:t>
            </a:r>
            <a:r>
              <a:rPr b="1" i="0" lang="en-US" sz="2000" u="none" cap="none" strike="noStrike">
                <a:solidFill>
                  <a:srgbClr val="FF0000"/>
                </a:solidFill>
                <a:latin typeface="Times New Roman"/>
                <a:ea typeface="Times New Roman"/>
                <a:cs typeface="Times New Roman"/>
                <a:sym typeface="Times New Roman"/>
              </a:rPr>
              <a:t>bits.</a:t>
            </a:r>
            <a:endParaRPr/>
          </a:p>
          <a:p>
            <a:pPr indent="-342900" lvl="1" marL="487363" marR="0" rtl="0" algn="l">
              <a:lnSpc>
                <a:spcPct val="100000"/>
              </a:lnSpc>
              <a:spcBef>
                <a:spcPts val="0"/>
              </a:spcBef>
              <a:spcAft>
                <a:spcPts val="0"/>
              </a:spcAft>
              <a:buClr>
                <a:srgbClr val="002060"/>
              </a:buClr>
              <a:buSzPts val="2000"/>
              <a:buFont typeface="Noto Sans Symbols"/>
              <a:buChar char="⮚"/>
            </a:pPr>
            <a:r>
              <a:rPr b="0" i="0" lang="en-US" sz="2000" u="none" cap="none" strike="noStrike">
                <a:solidFill>
                  <a:srgbClr val="000000"/>
                </a:solidFill>
                <a:latin typeface="Times New Roman"/>
                <a:ea typeface="Times New Roman"/>
                <a:cs typeface="Times New Roman"/>
                <a:sym typeface="Times New Roman"/>
              </a:rPr>
              <a:t> It is </a:t>
            </a:r>
            <a:r>
              <a:rPr b="1" i="0" lang="en-US" sz="2000" u="none" cap="none" strike="noStrike">
                <a:solidFill>
                  <a:srgbClr val="FF0000"/>
                </a:solidFill>
                <a:latin typeface="Times New Roman"/>
                <a:ea typeface="Times New Roman"/>
                <a:cs typeface="Times New Roman"/>
                <a:sym typeface="Times New Roman"/>
              </a:rPr>
              <a:t>responsible for transmitting individual bits </a:t>
            </a:r>
            <a:r>
              <a:rPr b="0" i="0" lang="en-US" sz="2000" u="none" cap="none" strike="noStrike">
                <a:solidFill>
                  <a:srgbClr val="000000"/>
                </a:solidFill>
                <a:latin typeface="Times New Roman"/>
                <a:ea typeface="Times New Roman"/>
                <a:cs typeface="Times New Roman"/>
                <a:sym typeface="Times New Roman"/>
              </a:rPr>
              <a:t>from one node to the next.</a:t>
            </a:r>
            <a:endParaRPr/>
          </a:p>
          <a:p>
            <a:pPr indent="-342900" lvl="1" marL="487363" marR="0" rtl="0" algn="l">
              <a:lnSpc>
                <a:spcPct val="100000"/>
              </a:lnSpc>
              <a:spcBef>
                <a:spcPts val="0"/>
              </a:spcBef>
              <a:spcAft>
                <a:spcPts val="0"/>
              </a:spcAft>
              <a:buClr>
                <a:srgbClr val="002060"/>
              </a:buClr>
              <a:buSzPts val="2000"/>
              <a:buFont typeface="Noto Sans Symbols"/>
              <a:buChar char="⮚"/>
            </a:pPr>
            <a:r>
              <a:rPr b="0" i="0" lang="en-US" sz="2000" u="none" cap="none" strike="noStrike">
                <a:solidFill>
                  <a:srgbClr val="000000"/>
                </a:solidFill>
                <a:latin typeface="Times New Roman"/>
                <a:ea typeface="Times New Roman"/>
                <a:cs typeface="Times New Roman"/>
                <a:sym typeface="Times New Roman"/>
              </a:rPr>
              <a:t> When </a:t>
            </a:r>
            <a:r>
              <a:rPr b="1" i="0" lang="en-US" sz="2000" u="none" cap="none" strike="noStrike">
                <a:solidFill>
                  <a:srgbClr val="FF0000"/>
                </a:solidFill>
                <a:latin typeface="Times New Roman"/>
                <a:ea typeface="Times New Roman"/>
                <a:cs typeface="Times New Roman"/>
                <a:sym typeface="Times New Roman"/>
              </a:rPr>
              <a:t>receiving data, this layer will get the signal received and convert it into 0s and 1s </a:t>
            </a:r>
            <a:r>
              <a:rPr b="0" i="0" lang="en-US" sz="2000" u="none" cap="none" strike="noStrike">
                <a:solidFill>
                  <a:srgbClr val="000000"/>
                </a:solidFill>
                <a:latin typeface="Times New Roman"/>
                <a:ea typeface="Times New Roman"/>
                <a:cs typeface="Times New Roman"/>
                <a:sym typeface="Times New Roman"/>
              </a:rPr>
              <a:t>and send them to the Data Link layer</a:t>
            </a:r>
            <a:endParaRPr/>
          </a:p>
          <a:p>
            <a:pPr indent="-342900" lvl="1" marL="487363" marR="0" rtl="0" algn="l">
              <a:lnSpc>
                <a:spcPct val="100000"/>
              </a:lnSpc>
              <a:spcBef>
                <a:spcPts val="0"/>
              </a:spcBef>
              <a:spcAft>
                <a:spcPts val="0"/>
              </a:spcAft>
              <a:buClr>
                <a:srgbClr val="002060"/>
              </a:buClr>
              <a:buSzPts val="2000"/>
              <a:buFont typeface="Noto Sans Symbols"/>
              <a:buChar char="⮚"/>
            </a:pPr>
            <a:r>
              <a:rPr b="0" i="0" lang="en-US" sz="2000" u="none" cap="none" strike="noStrike">
                <a:solidFill>
                  <a:srgbClr val="000000"/>
                </a:solidFill>
                <a:latin typeface="Times New Roman"/>
                <a:ea typeface="Times New Roman"/>
                <a:cs typeface="Times New Roman"/>
                <a:sym typeface="Times New Roman"/>
              </a:rPr>
              <a:t>Data link layer  put the frame back together. </a:t>
            </a:r>
            <a:endParaRPr b="0" i="0" sz="2000" u="none" cap="none" strike="noStrike">
              <a:solidFill>
                <a:srgbClr val="000000"/>
              </a:solidFill>
              <a:latin typeface="Times New Roman"/>
              <a:ea typeface="Times New Roman"/>
              <a:cs typeface="Times New Roman"/>
              <a:sym typeface="Times New Roman"/>
            </a:endParaRPr>
          </a:p>
        </p:txBody>
      </p:sp>
      <p:pic>
        <p:nvPicPr>
          <p:cNvPr descr="Lightbox" id="177" name="Google Shape;177;p5"/>
          <p:cNvPicPr preferRelativeResize="0"/>
          <p:nvPr/>
        </p:nvPicPr>
        <p:blipFill rotWithShape="1">
          <a:blip r:embed="rId4">
            <a:alphaModFix/>
          </a:blip>
          <a:srcRect b="0" l="0" r="0" t="0"/>
          <a:stretch/>
        </p:blipFill>
        <p:spPr>
          <a:xfrm>
            <a:off x="6027175" y="187610"/>
            <a:ext cx="2906972" cy="427623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6">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6">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6">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6">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6">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6">
                                            <p:txEl>
                                              <p:pRg end="5" st="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7" name="Shape 917"/>
        <p:cNvGrpSpPr/>
        <p:nvPr/>
      </p:nvGrpSpPr>
      <p:grpSpPr>
        <a:xfrm>
          <a:off x="0" y="0"/>
          <a:ext cx="0" cy="0"/>
          <a:chOff x="0" y="0"/>
          <a:chExt cx="0" cy="0"/>
        </a:xfrm>
      </p:grpSpPr>
      <p:sp>
        <p:nvSpPr>
          <p:cNvPr id="918" name="Google Shape;918;p50"/>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9/19/2022</a:t>
            </a:r>
            <a:endParaRPr b="1" sz="800">
              <a:solidFill>
                <a:schemeClr val="dk1"/>
              </a:solidFill>
              <a:latin typeface="Times New Roman"/>
              <a:ea typeface="Times New Roman"/>
              <a:cs typeface="Times New Roman"/>
              <a:sym typeface="Times New Roman"/>
            </a:endParaRPr>
          </a:p>
        </p:txBody>
      </p:sp>
      <p:sp>
        <p:nvSpPr>
          <p:cNvPr id="919" name="Google Shape;919;p50"/>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SY BTech         Computer Networks     Module 2    Sem 3     2022-23</a:t>
            </a:r>
            <a:endParaRPr b="1" sz="800">
              <a:solidFill>
                <a:schemeClr val="dk1"/>
              </a:solidFill>
              <a:latin typeface="Times New Roman"/>
              <a:ea typeface="Times New Roman"/>
              <a:cs typeface="Times New Roman"/>
              <a:sym typeface="Times New Roman"/>
            </a:endParaRPr>
          </a:p>
        </p:txBody>
      </p:sp>
      <p:sp>
        <p:nvSpPr>
          <p:cNvPr id="920" name="Google Shape;920;p50"/>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US" sz="900">
                <a:solidFill>
                  <a:schemeClr val="dk1"/>
                </a:solidFill>
                <a:latin typeface="Times New Roman"/>
                <a:ea typeface="Times New Roman"/>
                <a:cs typeface="Times New Roman"/>
                <a:sym typeface="Times New Roman"/>
              </a:rPr>
              <a:t>‹#›</a:t>
            </a:fld>
            <a:endParaRPr sz="900">
              <a:solidFill>
                <a:schemeClr val="dk1"/>
              </a:solidFill>
              <a:latin typeface="Times New Roman"/>
              <a:ea typeface="Times New Roman"/>
              <a:cs typeface="Times New Roman"/>
              <a:sym typeface="Times New Roman"/>
            </a:endParaRPr>
          </a:p>
        </p:txBody>
      </p:sp>
      <p:sp>
        <p:nvSpPr>
          <p:cNvPr id="921" name="Google Shape;921;p50"/>
          <p:cNvSpPr txBox="1"/>
          <p:nvPr>
            <p:ph idx="4294967295" type="title"/>
          </p:nvPr>
        </p:nvSpPr>
        <p:spPr>
          <a:xfrm>
            <a:off x="1296988" y="152400"/>
            <a:ext cx="7847012" cy="4699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Clr>
                <a:srgbClr val="002060"/>
              </a:buClr>
              <a:buSzPts val="3200"/>
              <a:buFont typeface="Calibri"/>
              <a:buNone/>
            </a:pPr>
            <a:r>
              <a:rPr b="1" lang="en-US" sz="3200">
                <a:solidFill>
                  <a:srgbClr val="002060"/>
                </a:solidFill>
                <a:latin typeface="Times New Roman"/>
                <a:ea typeface="Times New Roman"/>
                <a:cs typeface="Times New Roman"/>
                <a:sym typeface="Times New Roman"/>
              </a:rPr>
              <a:t>CRC</a:t>
            </a:r>
            <a:endParaRPr>
              <a:latin typeface="Times New Roman"/>
              <a:ea typeface="Times New Roman"/>
              <a:cs typeface="Times New Roman"/>
              <a:sym typeface="Times New Roman"/>
            </a:endParaRPr>
          </a:p>
        </p:txBody>
      </p:sp>
      <p:sp>
        <p:nvSpPr>
          <p:cNvPr id="922" name="Google Shape;922;p50"/>
          <p:cNvSpPr/>
          <p:nvPr/>
        </p:nvSpPr>
        <p:spPr>
          <a:xfrm>
            <a:off x="580429" y="592721"/>
            <a:ext cx="8258929" cy="101566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2000" u="none" cap="none" strike="noStrike">
                <a:solidFill>
                  <a:srgbClr val="202124"/>
                </a:solidFill>
                <a:latin typeface="Times New Roman"/>
                <a:ea typeface="Times New Roman"/>
                <a:cs typeface="Times New Roman"/>
                <a:sym typeface="Times New Roman"/>
              </a:rPr>
              <a:t>A cyclic redundancy check (CRC) is </a:t>
            </a:r>
            <a:r>
              <a:rPr b="1" i="0" lang="en-US" sz="2000" u="none" cap="none" strike="noStrike">
                <a:solidFill>
                  <a:srgbClr val="202124"/>
                </a:solidFill>
                <a:latin typeface="Times New Roman"/>
                <a:ea typeface="Times New Roman"/>
                <a:cs typeface="Times New Roman"/>
                <a:sym typeface="Times New Roman"/>
              </a:rPr>
              <a:t>an error-detecting code commonly used in digital networks and storage devices to detect accidental changes to raw data</a:t>
            </a:r>
            <a:endParaRPr b="0" i="0" sz="2000" u="none" cap="none" strike="noStrike">
              <a:solidFill>
                <a:srgbClr val="000000"/>
              </a:solidFill>
              <a:latin typeface="Times New Roman"/>
              <a:ea typeface="Times New Roman"/>
              <a:cs typeface="Times New Roman"/>
              <a:sym typeface="Times New Roman"/>
            </a:endParaRPr>
          </a:p>
        </p:txBody>
      </p:sp>
      <p:sp>
        <p:nvSpPr>
          <p:cNvPr id="923" name="Google Shape;923;p50"/>
          <p:cNvSpPr/>
          <p:nvPr/>
        </p:nvSpPr>
        <p:spPr>
          <a:xfrm>
            <a:off x="41077" y="36119"/>
            <a:ext cx="490538" cy="589736"/>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3300"/>
              <a:buFont typeface="Arial"/>
              <a:buNone/>
            </a:pPr>
            <a:r>
              <a:t/>
            </a:r>
            <a:endParaRPr b="0" i="0" sz="3300" u="none" cap="none" strike="noStrike">
              <a:solidFill>
                <a:schemeClr val="dk1"/>
              </a:solidFill>
              <a:latin typeface="Times New Roman"/>
              <a:ea typeface="Times New Roman"/>
              <a:cs typeface="Times New Roman"/>
              <a:sym typeface="Times New Roman"/>
            </a:endParaRPr>
          </a:p>
        </p:txBody>
      </p:sp>
      <p:cxnSp>
        <p:nvCxnSpPr>
          <p:cNvPr id="924" name="Google Shape;924;p50"/>
          <p:cNvCxnSpPr/>
          <p:nvPr/>
        </p:nvCxnSpPr>
        <p:spPr>
          <a:xfrm flipH="1" rot="10800000">
            <a:off x="-7737" y="611782"/>
            <a:ext cx="9144000" cy="20782"/>
          </a:xfrm>
          <a:prstGeom prst="straightConnector1">
            <a:avLst/>
          </a:prstGeom>
          <a:noFill/>
          <a:ln cap="flat" cmpd="sng" w="9525">
            <a:solidFill>
              <a:srgbClr val="00B050"/>
            </a:solidFill>
            <a:prstDash val="solid"/>
            <a:round/>
            <a:headEnd len="sm" w="sm" type="none"/>
            <a:tailEnd len="sm" w="sm" type="none"/>
          </a:ln>
        </p:spPr>
      </p:cxnSp>
      <p:sp>
        <p:nvSpPr>
          <p:cNvPr id="925" name="Google Shape;925;p50"/>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Times New Roman"/>
              <a:ea typeface="Times New Roman"/>
              <a:cs typeface="Times New Roman"/>
              <a:sym typeface="Times New Roman"/>
            </a:endParaRPr>
          </a:p>
        </p:txBody>
      </p:sp>
      <p:cxnSp>
        <p:nvCxnSpPr>
          <p:cNvPr id="926" name="Google Shape;926;p50"/>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927" name="Google Shape;927;p50"/>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pic>
        <p:nvPicPr>
          <p:cNvPr id="928" name="Google Shape;928;p50"/>
          <p:cNvPicPr preferRelativeResize="0"/>
          <p:nvPr/>
        </p:nvPicPr>
        <p:blipFill rotWithShape="1">
          <a:blip r:embed="rId4">
            <a:alphaModFix/>
          </a:blip>
          <a:srcRect b="0" l="0" r="0" t="0"/>
          <a:stretch/>
        </p:blipFill>
        <p:spPr>
          <a:xfrm>
            <a:off x="733995" y="1608384"/>
            <a:ext cx="7675367" cy="3020766"/>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4" name="Shape 934"/>
        <p:cNvGrpSpPr/>
        <p:nvPr/>
      </p:nvGrpSpPr>
      <p:grpSpPr>
        <a:xfrm>
          <a:off x="0" y="0"/>
          <a:ext cx="0" cy="0"/>
          <a:chOff x="0" y="0"/>
          <a:chExt cx="0" cy="0"/>
        </a:xfrm>
      </p:grpSpPr>
      <p:sp>
        <p:nvSpPr>
          <p:cNvPr id="935" name="Google Shape;935;p51"/>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9/19/2022</a:t>
            </a:r>
            <a:endParaRPr b="1" sz="800">
              <a:solidFill>
                <a:schemeClr val="dk1"/>
              </a:solidFill>
              <a:latin typeface="Times New Roman"/>
              <a:ea typeface="Times New Roman"/>
              <a:cs typeface="Times New Roman"/>
              <a:sym typeface="Times New Roman"/>
            </a:endParaRPr>
          </a:p>
        </p:txBody>
      </p:sp>
      <p:sp>
        <p:nvSpPr>
          <p:cNvPr id="936" name="Google Shape;936;p51"/>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SY BTech         Computer Networks     Module 2    Sem 3     2022-23</a:t>
            </a:r>
            <a:endParaRPr b="1" sz="800">
              <a:solidFill>
                <a:schemeClr val="dk1"/>
              </a:solidFill>
              <a:latin typeface="Times New Roman"/>
              <a:ea typeface="Times New Roman"/>
              <a:cs typeface="Times New Roman"/>
              <a:sym typeface="Times New Roman"/>
            </a:endParaRPr>
          </a:p>
        </p:txBody>
      </p:sp>
      <p:sp>
        <p:nvSpPr>
          <p:cNvPr id="937" name="Google Shape;937;p51"/>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US" sz="900">
                <a:solidFill>
                  <a:schemeClr val="dk1"/>
                </a:solidFill>
                <a:latin typeface="Times New Roman"/>
                <a:ea typeface="Times New Roman"/>
                <a:cs typeface="Times New Roman"/>
                <a:sym typeface="Times New Roman"/>
              </a:rPr>
              <a:t>‹#›</a:t>
            </a:fld>
            <a:endParaRPr sz="900">
              <a:solidFill>
                <a:schemeClr val="dk1"/>
              </a:solidFill>
              <a:latin typeface="Times New Roman"/>
              <a:ea typeface="Times New Roman"/>
              <a:cs typeface="Times New Roman"/>
              <a:sym typeface="Times New Roman"/>
            </a:endParaRPr>
          </a:p>
        </p:txBody>
      </p:sp>
      <p:sp>
        <p:nvSpPr>
          <p:cNvPr id="938" name="Google Shape;938;p51"/>
          <p:cNvSpPr txBox="1"/>
          <p:nvPr>
            <p:ph idx="4294967295" type="title"/>
          </p:nvPr>
        </p:nvSpPr>
        <p:spPr>
          <a:xfrm>
            <a:off x="1296988" y="157163"/>
            <a:ext cx="7847012" cy="4699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Clr>
                <a:srgbClr val="002060"/>
              </a:buClr>
              <a:buSzPts val="3200"/>
              <a:buNone/>
            </a:pPr>
            <a:r>
              <a:rPr b="1" lang="en-US" sz="3200">
                <a:solidFill>
                  <a:srgbClr val="002060"/>
                </a:solidFill>
                <a:latin typeface="Times New Roman"/>
                <a:ea typeface="Times New Roman"/>
                <a:cs typeface="Times New Roman"/>
                <a:sym typeface="Times New Roman"/>
              </a:rPr>
              <a:t>CRC</a:t>
            </a:r>
            <a:endParaRPr>
              <a:latin typeface="Times New Roman"/>
              <a:ea typeface="Times New Roman"/>
              <a:cs typeface="Times New Roman"/>
              <a:sym typeface="Times New Roman"/>
            </a:endParaRPr>
          </a:p>
        </p:txBody>
      </p:sp>
      <p:sp>
        <p:nvSpPr>
          <p:cNvPr id="939" name="Google Shape;939;p51"/>
          <p:cNvSpPr/>
          <p:nvPr/>
        </p:nvSpPr>
        <p:spPr>
          <a:xfrm>
            <a:off x="591145" y="611782"/>
            <a:ext cx="8326713" cy="5133713"/>
          </a:xfrm>
          <a:prstGeom prst="rect">
            <a:avLst/>
          </a:prstGeom>
          <a:noFill/>
          <a:ln>
            <a:noFill/>
          </a:ln>
        </p:spPr>
        <p:txBody>
          <a:bodyPr anchorCtr="0" anchor="t" bIns="45700" lIns="91425" spcFirstLastPara="1" rIns="91425" wrap="square" tIns="45700">
            <a:spAutoFit/>
          </a:bodyPr>
          <a:lstStyle/>
          <a:p>
            <a:pPr indent="-457200" lvl="0" marL="457200" marR="0" rtl="0" algn="just">
              <a:lnSpc>
                <a:spcPct val="90000"/>
              </a:lnSpc>
              <a:spcBef>
                <a:spcPts val="0"/>
              </a:spcBef>
              <a:spcAft>
                <a:spcPts val="0"/>
              </a:spcAft>
              <a:buClr>
                <a:srgbClr val="000000"/>
              </a:buClr>
              <a:buSzPts val="2800"/>
              <a:buFont typeface="Noto Sans Symbols"/>
              <a:buChar char="⮚"/>
            </a:pPr>
            <a:r>
              <a:rPr b="0" i="0" lang="en-US" sz="2800" u="none" cap="none" strike="noStrike">
                <a:solidFill>
                  <a:srgbClr val="000000"/>
                </a:solidFill>
                <a:latin typeface="Times New Roman"/>
                <a:ea typeface="Times New Roman"/>
                <a:cs typeface="Times New Roman"/>
                <a:sym typeface="Times New Roman"/>
              </a:rPr>
              <a:t>Given a k-bit frame or message, the transmitter generates an n-bit sequence, known as a </a:t>
            </a:r>
            <a:r>
              <a:rPr b="0" i="1" lang="en-US" sz="2800" u="none" cap="none" strike="noStrike">
                <a:solidFill>
                  <a:srgbClr val="063DE8"/>
                </a:solidFill>
                <a:latin typeface="Times New Roman"/>
                <a:ea typeface="Times New Roman"/>
                <a:cs typeface="Times New Roman"/>
                <a:sym typeface="Times New Roman"/>
              </a:rPr>
              <a:t>frame check sequence</a:t>
            </a:r>
            <a:r>
              <a:rPr b="0" i="1" lang="en-US" sz="2800" u="none" cap="none" strike="noStrike">
                <a:solidFill>
                  <a:srgbClr val="000000"/>
                </a:solidFill>
                <a:latin typeface="Times New Roman"/>
                <a:ea typeface="Times New Roman"/>
                <a:cs typeface="Times New Roman"/>
                <a:sym typeface="Times New Roman"/>
              </a:rPr>
              <a:t> </a:t>
            </a:r>
            <a:r>
              <a:rPr b="0" i="1" lang="en-US" sz="2800" u="none" cap="none" strike="noStrike">
                <a:solidFill>
                  <a:srgbClr val="063DE8"/>
                </a:solidFill>
                <a:latin typeface="Times New Roman"/>
                <a:ea typeface="Times New Roman"/>
                <a:cs typeface="Times New Roman"/>
                <a:sym typeface="Times New Roman"/>
              </a:rPr>
              <a:t>(FCS)</a:t>
            </a:r>
            <a:r>
              <a:rPr b="0" i="1" lang="en-US" sz="2800" u="none" cap="none" strike="noStrike">
                <a:solidFill>
                  <a:srgbClr val="000000"/>
                </a:solidFill>
                <a:latin typeface="Times New Roman"/>
                <a:ea typeface="Times New Roman"/>
                <a:cs typeface="Times New Roman"/>
                <a:sym typeface="Times New Roman"/>
              </a:rPr>
              <a:t>, </a:t>
            </a:r>
            <a:endParaRPr b="0" i="1" sz="2800" u="none" cap="none" strike="noStrike">
              <a:solidFill>
                <a:srgbClr val="000000"/>
              </a:solidFill>
              <a:latin typeface="Times New Roman"/>
              <a:ea typeface="Times New Roman"/>
              <a:cs typeface="Times New Roman"/>
              <a:sym typeface="Times New Roman"/>
            </a:endParaRPr>
          </a:p>
          <a:p>
            <a:pPr indent="-279400" lvl="0" marL="457200" marR="0" rtl="0" algn="just">
              <a:lnSpc>
                <a:spcPct val="90000"/>
              </a:lnSpc>
              <a:spcBef>
                <a:spcPts val="0"/>
              </a:spcBef>
              <a:spcAft>
                <a:spcPts val="0"/>
              </a:spcAft>
              <a:buClr>
                <a:srgbClr val="000000"/>
              </a:buClr>
              <a:buSzPts val="2800"/>
              <a:buFont typeface="Noto Sans Symbols"/>
              <a:buNone/>
            </a:pPr>
            <a:r>
              <a:t/>
            </a:r>
            <a:endParaRPr b="0" i="1" sz="2800" u="none" cap="none" strike="noStrike">
              <a:solidFill>
                <a:srgbClr val="000000"/>
              </a:solidFill>
              <a:latin typeface="Times New Roman"/>
              <a:ea typeface="Times New Roman"/>
              <a:cs typeface="Times New Roman"/>
              <a:sym typeface="Times New Roman"/>
            </a:endParaRPr>
          </a:p>
          <a:p>
            <a:pPr indent="-457200" lvl="0" marL="457200" marR="0" rtl="0" algn="just">
              <a:lnSpc>
                <a:spcPct val="90000"/>
              </a:lnSpc>
              <a:spcBef>
                <a:spcPts val="0"/>
              </a:spcBef>
              <a:spcAft>
                <a:spcPts val="0"/>
              </a:spcAft>
              <a:buClr>
                <a:srgbClr val="000000"/>
              </a:buClr>
              <a:buSzPts val="2800"/>
              <a:buFont typeface="Noto Sans Symbols"/>
              <a:buChar char="⮚"/>
            </a:pPr>
            <a:r>
              <a:rPr b="0" i="0" lang="en-US" sz="2800" u="none" cap="none" strike="noStrike">
                <a:solidFill>
                  <a:srgbClr val="000000"/>
                </a:solidFill>
                <a:latin typeface="Times New Roman"/>
                <a:ea typeface="Times New Roman"/>
                <a:cs typeface="Times New Roman"/>
                <a:sym typeface="Times New Roman"/>
              </a:rPr>
              <a:t>The resulting frame, consisting of (k+n) bits, is exactly divisible by some predetermined number.</a:t>
            </a:r>
            <a:endParaRPr/>
          </a:p>
          <a:p>
            <a:pPr indent="-279400" lvl="0" marL="457200" marR="0" rtl="0" algn="just">
              <a:lnSpc>
                <a:spcPct val="90000"/>
              </a:lnSpc>
              <a:spcBef>
                <a:spcPts val="0"/>
              </a:spcBef>
              <a:spcAft>
                <a:spcPts val="0"/>
              </a:spcAft>
              <a:buClr>
                <a:srgbClr val="000000"/>
              </a:buClr>
              <a:buSzPts val="2800"/>
              <a:buFont typeface="Noto Sans Symbols"/>
              <a:buNone/>
            </a:pPr>
            <a:r>
              <a:t/>
            </a:r>
            <a:endParaRPr b="0" i="0" sz="2800" u="none" cap="none" strike="noStrike">
              <a:solidFill>
                <a:srgbClr val="000000"/>
              </a:solidFill>
              <a:latin typeface="Times New Roman"/>
              <a:ea typeface="Times New Roman"/>
              <a:cs typeface="Times New Roman"/>
              <a:sym typeface="Times New Roman"/>
            </a:endParaRPr>
          </a:p>
          <a:p>
            <a:pPr indent="-457200" lvl="0" marL="457200" marR="0" rtl="0" algn="just">
              <a:lnSpc>
                <a:spcPct val="90000"/>
              </a:lnSpc>
              <a:spcBef>
                <a:spcPts val="0"/>
              </a:spcBef>
              <a:spcAft>
                <a:spcPts val="0"/>
              </a:spcAft>
              <a:buClr>
                <a:srgbClr val="000000"/>
              </a:buClr>
              <a:buSzPts val="2800"/>
              <a:buFont typeface="Noto Sans Symbols"/>
              <a:buChar char="⮚"/>
            </a:pPr>
            <a:r>
              <a:rPr b="0" i="0" lang="en-US" sz="2800" u="none" cap="none" strike="noStrike">
                <a:solidFill>
                  <a:srgbClr val="000000"/>
                </a:solidFill>
                <a:latin typeface="Times New Roman"/>
                <a:ea typeface="Times New Roman"/>
                <a:cs typeface="Times New Roman"/>
                <a:sym typeface="Times New Roman"/>
              </a:rPr>
              <a:t>The receiver then divides the incoming frame by the same number and, if there is no remainder, assumes that there was no error.</a:t>
            </a:r>
            <a:endParaRPr/>
          </a:p>
          <a:p>
            <a:pPr indent="0" lvl="0" marL="0" marR="0" rtl="0" algn="just">
              <a:lnSpc>
                <a:spcPct val="90000"/>
              </a:lnSpc>
              <a:spcBef>
                <a:spcPts val="0"/>
              </a:spcBef>
              <a:spcAft>
                <a:spcPts val="0"/>
              </a:spcAft>
              <a:buNone/>
            </a:pPr>
            <a:r>
              <a:t/>
            </a:r>
            <a:endParaRPr b="0" i="0" sz="2800" u="none" cap="none" strike="noStrike">
              <a:solidFill>
                <a:srgbClr val="000000"/>
              </a:solidFill>
              <a:latin typeface="Times New Roman"/>
              <a:ea typeface="Times New Roman"/>
              <a:cs typeface="Times New Roman"/>
              <a:sym typeface="Times New Roman"/>
            </a:endParaRPr>
          </a:p>
          <a:p>
            <a:pPr indent="0" lvl="0" marL="0" marR="0" rtl="0" algn="just">
              <a:lnSpc>
                <a:spcPct val="90000"/>
              </a:lnSpc>
              <a:spcBef>
                <a:spcPts val="0"/>
              </a:spcBef>
              <a:spcAft>
                <a:spcPts val="0"/>
              </a:spcAft>
              <a:buNone/>
            </a:pPr>
            <a:r>
              <a:t/>
            </a:r>
            <a:endParaRPr b="0" i="0" sz="2800" u="none" cap="none" strike="noStrike">
              <a:solidFill>
                <a:srgbClr val="000000"/>
              </a:solidFill>
              <a:latin typeface="Times New Roman"/>
              <a:ea typeface="Times New Roman"/>
              <a:cs typeface="Times New Roman"/>
              <a:sym typeface="Times New Roman"/>
            </a:endParaRPr>
          </a:p>
          <a:p>
            <a:pPr indent="0" lvl="0" marL="0" marR="0" rtl="0" algn="just">
              <a:lnSpc>
                <a:spcPct val="90000"/>
              </a:lnSpc>
              <a:spcBef>
                <a:spcPts val="0"/>
              </a:spcBef>
              <a:spcAft>
                <a:spcPts val="0"/>
              </a:spcAft>
              <a:buNone/>
            </a:pPr>
            <a:r>
              <a:t/>
            </a:r>
            <a:endParaRPr b="0" i="0" sz="2800" u="none" cap="none" strike="noStrike">
              <a:solidFill>
                <a:srgbClr val="000000"/>
              </a:solidFill>
              <a:latin typeface="Times New Roman"/>
              <a:ea typeface="Times New Roman"/>
              <a:cs typeface="Times New Roman"/>
              <a:sym typeface="Times New Roman"/>
            </a:endParaRPr>
          </a:p>
        </p:txBody>
      </p:sp>
      <p:sp>
        <p:nvSpPr>
          <p:cNvPr id="940" name="Google Shape;940;p51"/>
          <p:cNvSpPr/>
          <p:nvPr/>
        </p:nvSpPr>
        <p:spPr>
          <a:xfrm>
            <a:off x="41077" y="36119"/>
            <a:ext cx="490538" cy="589736"/>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3300"/>
              <a:buFont typeface="Arial"/>
              <a:buNone/>
            </a:pPr>
            <a:r>
              <a:t/>
            </a:r>
            <a:endParaRPr b="0" i="0" sz="3300" u="none" cap="none" strike="noStrike">
              <a:solidFill>
                <a:schemeClr val="dk1"/>
              </a:solidFill>
              <a:latin typeface="Times New Roman"/>
              <a:ea typeface="Times New Roman"/>
              <a:cs typeface="Times New Roman"/>
              <a:sym typeface="Times New Roman"/>
            </a:endParaRPr>
          </a:p>
        </p:txBody>
      </p:sp>
      <p:cxnSp>
        <p:nvCxnSpPr>
          <p:cNvPr id="941" name="Google Shape;941;p51"/>
          <p:cNvCxnSpPr/>
          <p:nvPr/>
        </p:nvCxnSpPr>
        <p:spPr>
          <a:xfrm flipH="1" rot="10800000">
            <a:off x="-7737" y="611782"/>
            <a:ext cx="9144000" cy="20782"/>
          </a:xfrm>
          <a:prstGeom prst="straightConnector1">
            <a:avLst/>
          </a:prstGeom>
          <a:noFill/>
          <a:ln cap="flat" cmpd="sng" w="9525">
            <a:solidFill>
              <a:srgbClr val="00B050"/>
            </a:solidFill>
            <a:prstDash val="solid"/>
            <a:round/>
            <a:headEnd len="sm" w="sm" type="none"/>
            <a:tailEnd len="sm" w="sm" type="none"/>
          </a:ln>
        </p:spPr>
      </p:cxnSp>
      <p:sp>
        <p:nvSpPr>
          <p:cNvPr id="942" name="Google Shape;942;p51"/>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Times New Roman"/>
              <a:ea typeface="Times New Roman"/>
              <a:cs typeface="Times New Roman"/>
              <a:sym typeface="Times New Roman"/>
            </a:endParaRPr>
          </a:p>
        </p:txBody>
      </p:sp>
      <p:cxnSp>
        <p:nvCxnSpPr>
          <p:cNvPr id="943" name="Google Shape;943;p51"/>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944" name="Google Shape;944;p51"/>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39">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39">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39">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39">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39">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39">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39">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39">
                                            <p:txEl>
                                              <p:pRg end="7" st="7"/>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0" name="Shape 950"/>
        <p:cNvGrpSpPr/>
        <p:nvPr/>
      </p:nvGrpSpPr>
      <p:grpSpPr>
        <a:xfrm>
          <a:off x="0" y="0"/>
          <a:ext cx="0" cy="0"/>
          <a:chOff x="0" y="0"/>
          <a:chExt cx="0" cy="0"/>
        </a:xfrm>
      </p:grpSpPr>
      <p:sp>
        <p:nvSpPr>
          <p:cNvPr id="951" name="Google Shape;951;p52"/>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9/19/2022</a:t>
            </a:r>
            <a:endParaRPr b="1" sz="800">
              <a:solidFill>
                <a:schemeClr val="dk1"/>
              </a:solidFill>
              <a:latin typeface="Times New Roman"/>
              <a:ea typeface="Times New Roman"/>
              <a:cs typeface="Times New Roman"/>
              <a:sym typeface="Times New Roman"/>
            </a:endParaRPr>
          </a:p>
        </p:txBody>
      </p:sp>
      <p:sp>
        <p:nvSpPr>
          <p:cNvPr id="952" name="Google Shape;952;p52"/>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SY BTech         Computer Networks     Module 2    Sem 3     2022-23</a:t>
            </a:r>
            <a:endParaRPr b="1" sz="800">
              <a:solidFill>
                <a:schemeClr val="dk1"/>
              </a:solidFill>
              <a:latin typeface="Times New Roman"/>
              <a:ea typeface="Times New Roman"/>
              <a:cs typeface="Times New Roman"/>
              <a:sym typeface="Times New Roman"/>
            </a:endParaRPr>
          </a:p>
        </p:txBody>
      </p:sp>
      <p:sp>
        <p:nvSpPr>
          <p:cNvPr id="953" name="Google Shape;953;p52"/>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US" sz="900">
                <a:solidFill>
                  <a:schemeClr val="dk1"/>
                </a:solidFill>
                <a:latin typeface="Times New Roman"/>
                <a:ea typeface="Times New Roman"/>
                <a:cs typeface="Times New Roman"/>
                <a:sym typeface="Times New Roman"/>
              </a:rPr>
              <a:t>‹#›</a:t>
            </a:fld>
            <a:endParaRPr sz="900">
              <a:solidFill>
                <a:schemeClr val="dk1"/>
              </a:solidFill>
              <a:latin typeface="Times New Roman"/>
              <a:ea typeface="Times New Roman"/>
              <a:cs typeface="Times New Roman"/>
              <a:sym typeface="Times New Roman"/>
            </a:endParaRPr>
          </a:p>
        </p:txBody>
      </p:sp>
      <p:sp>
        <p:nvSpPr>
          <p:cNvPr id="954" name="Google Shape;954;p52"/>
          <p:cNvSpPr txBox="1"/>
          <p:nvPr>
            <p:ph idx="4294967295" type="title"/>
          </p:nvPr>
        </p:nvSpPr>
        <p:spPr>
          <a:xfrm>
            <a:off x="1295400" y="519113"/>
            <a:ext cx="7848600" cy="4699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Clr>
                <a:srgbClr val="002060"/>
              </a:buClr>
              <a:buSzPts val="3200"/>
              <a:buNone/>
            </a:pPr>
            <a:r>
              <a:rPr b="1" lang="en-US" sz="3200">
                <a:solidFill>
                  <a:srgbClr val="002060"/>
                </a:solidFill>
                <a:latin typeface="Times New Roman"/>
                <a:ea typeface="Times New Roman"/>
                <a:cs typeface="Times New Roman"/>
                <a:sym typeface="Times New Roman"/>
              </a:rPr>
              <a:t>CRC    </a:t>
            </a:r>
            <a:r>
              <a:rPr lang="en-US" sz="1200"/>
              <a:t>https://www.youtube.com/watch?v=tcEa2dW3Ajg</a:t>
            </a:r>
            <a:br>
              <a:rPr lang="en-US"/>
            </a:br>
            <a:endParaRPr>
              <a:latin typeface="Times New Roman"/>
              <a:ea typeface="Times New Roman"/>
              <a:cs typeface="Times New Roman"/>
              <a:sym typeface="Times New Roman"/>
            </a:endParaRPr>
          </a:p>
        </p:txBody>
      </p:sp>
      <p:pic>
        <p:nvPicPr>
          <p:cNvPr id="955" name="Google Shape;955;p52"/>
          <p:cNvPicPr preferRelativeResize="0"/>
          <p:nvPr/>
        </p:nvPicPr>
        <p:blipFill rotWithShape="1">
          <a:blip r:embed="rId3">
            <a:alphaModFix/>
          </a:blip>
          <a:srcRect b="0" l="0" r="0" t="0"/>
          <a:stretch/>
        </p:blipFill>
        <p:spPr>
          <a:xfrm>
            <a:off x="975292" y="667416"/>
            <a:ext cx="8052619" cy="2039940"/>
          </a:xfrm>
          <a:prstGeom prst="rect">
            <a:avLst/>
          </a:prstGeom>
          <a:noFill/>
          <a:ln>
            <a:noFill/>
          </a:ln>
        </p:spPr>
      </p:pic>
      <p:sp>
        <p:nvSpPr>
          <p:cNvPr id="956" name="Google Shape;956;p52"/>
          <p:cNvSpPr/>
          <p:nvPr/>
        </p:nvSpPr>
        <p:spPr>
          <a:xfrm>
            <a:off x="41077" y="36119"/>
            <a:ext cx="490538" cy="589736"/>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3300"/>
              <a:buFont typeface="Arial"/>
              <a:buNone/>
            </a:pPr>
            <a:r>
              <a:t/>
            </a:r>
            <a:endParaRPr b="0" i="0" sz="3300" u="none" cap="none" strike="noStrike">
              <a:solidFill>
                <a:schemeClr val="dk1"/>
              </a:solidFill>
              <a:latin typeface="Times New Roman"/>
              <a:ea typeface="Times New Roman"/>
              <a:cs typeface="Times New Roman"/>
              <a:sym typeface="Times New Roman"/>
            </a:endParaRPr>
          </a:p>
        </p:txBody>
      </p:sp>
      <p:cxnSp>
        <p:nvCxnSpPr>
          <p:cNvPr id="957" name="Google Shape;957;p52"/>
          <p:cNvCxnSpPr/>
          <p:nvPr/>
        </p:nvCxnSpPr>
        <p:spPr>
          <a:xfrm flipH="1" rot="10800000">
            <a:off x="-7737" y="611782"/>
            <a:ext cx="9144000" cy="20782"/>
          </a:xfrm>
          <a:prstGeom prst="straightConnector1">
            <a:avLst/>
          </a:prstGeom>
          <a:noFill/>
          <a:ln cap="flat" cmpd="sng" w="9525">
            <a:solidFill>
              <a:srgbClr val="00B050"/>
            </a:solidFill>
            <a:prstDash val="solid"/>
            <a:round/>
            <a:headEnd len="sm" w="sm" type="none"/>
            <a:tailEnd len="sm" w="sm" type="none"/>
          </a:ln>
        </p:spPr>
      </p:cxnSp>
      <p:sp>
        <p:nvSpPr>
          <p:cNvPr id="958" name="Google Shape;958;p52"/>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Times New Roman"/>
              <a:ea typeface="Times New Roman"/>
              <a:cs typeface="Times New Roman"/>
              <a:sym typeface="Times New Roman"/>
            </a:endParaRPr>
          </a:p>
        </p:txBody>
      </p:sp>
      <p:cxnSp>
        <p:nvCxnSpPr>
          <p:cNvPr id="959" name="Google Shape;959;p52"/>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960" name="Google Shape;960;p52"/>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pic>
        <p:nvPicPr>
          <p:cNvPr id="961" name="Google Shape;961;p52"/>
          <p:cNvPicPr preferRelativeResize="0"/>
          <p:nvPr/>
        </p:nvPicPr>
        <p:blipFill rotWithShape="1">
          <a:blip r:embed="rId5">
            <a:alphaModFix/>
          </a:blip>
          <a:srcRect b="0" l="0" r="0" t="0"/>
          <a:stretch/>
        </p:blipFill>
        <p:spPr>
          <a:xfrm>
            <a:off x="2343806" y="2853988"/>
            <a:ext cx="5804484" cy="1775162"/>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7" name="Shape 967"/>
        <p:cNvGrpSpPr/>
        <p:nvPr/>
      </p:nvGrpSpPr>
      <p:grpSpPr>
        <a:xfrm>
          <a:off x="0" y="0"/>
          <a:ext cx="0" cy="0"/>
          <a:chOff x="0" y="0"/>
          <a:chExt cx="0" cy="0"/>
        </a:xfrm>
      </p:grpSpPr>
      <p:sp>
        <p:nvSpPr>
          <p:cNvPr id="968" name="Google Shape;968;p53"/>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9/19/2022</a:t>
            </a:r>
            <a:endParaRPr b="1" sz="800">
              <a:solidFill>
                <a:schemeClr val="dk1"/>
              </a:solidFill>
              <a:latin typeface="Times New Roman"/>
              <a:ea typeface="Times New Roman"/>
              <a:cs typeface="Times New Roman"/>
              <a:sym typeface="Times New Roman"/>
            </a:endParaRPr>
          </a:p>
        </p:txBody>
      </p:sp>
      <p:sp>
        <p:nvSpPr>
          <p:cNvPr id="969" name="Google Shape;969;p53"/>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SY BTech         Computer Networks     Module 2    Sem 3     2022-23</a:t>
            </a:r>
            <a:endParaRPr b="1" sz="800">
              <a:solidFill>
                <a:schemeClr val="dk1"/>
              </a:solidFill>
              <a:latin typeface="Times New Roman"/>
              <a:ea typeface="Times New Roman"/>
              <a:cs typeface="Times New Roman"/>
              <a:sym typeface="Times New Roman"/>
            </a:endParaRPr>
          </a:p>
        </p:txBody>
      </p:sp>
      <p:sp>
        <p:nvSpPr>
          <p:cNvPr id="970" name="Google Shape;970;p53"/>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US" sz="900">
                <a:solidFill>
                  <a:schemeClr val="dk1"/>
                </a:solidFill>
                <a:latin typeface="Times New Roman"/>
                <a:ea typeface="Times New Roman"/>
                <a:cs typeface="Times New Roman"/>
                <a:sym typeface="Times New Roman"/>
              </a:rPr>
              <a:t>‹#›</a:t>
            </a:fld>
            <a:endParaRPr sz="900">
              <a:solidFill>
                <a:schemeClr val="dk1"/>
              </a:solidFill>
              <a:latin typeface="Times New Roman"/>
              <a:ea typeface="Times New Roman"/>
              <a:cs typeface="Times New Roman"/>
              <a:sym typeface="Times New Roman"/>
            </a:endParaRPr>
          </a:p>
        </p:txBody>
      </p:sp>
      <p:sp>
        <p:nvSpPr>
          <p:cNvPr id="971" name="Google Shape;971;p53"/>
          <p:cNvSpPr txBox="1"/>
          <p:nvPr>
            <p:ph idx="4294967295" type="title"/>
          </p:nvPr>
        </p:nvSpPr>
        <p:spPr>
          <a:xfrm>
            <a:off x="1296988" y="100013"/>
            <a:ext cx="7847012" cy="4699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Clr>
                <a:srgbClr val="002060"/>
              </a:buClr>
              <a:buSzPts val="3200"/>
              <a:buNone/>
            </a:pPr>
            <a:r>
              <a:rPr b="1" lang="en-US">
                <a:solidFill>
                  <a:srgbClr val="002060"/>
                </a:solidFill>
              </a:rPr>
              <a:t>Division in CRC Encoder</a:t>
            </a:r>
            <a:endParaRPr>
              <a:latin typeface="Times New Roman"/>
              <a:ea typeface="Times New Roman"/>
              <a:cs typeface="Times New Roman"/>
              <a:sym typeface="Times New Roman"/>
            </a:endParaRPr>
          </a:p>
        </p:txBody>
      </p:sp>
      <p:pic>
        <p:nvPicPr>
          <p:cNvPr id="972" name="Google Shape;972;p53"/>
          <p:cNvPicPr preferRelativeResize="0"/>
          <p:nvPr/>
        </p:nvPicPr>
        <p:blipFill rotWithShape="1">
          <a:blip r:embed="rId3">
            <a:alphaModFix/>
          </a:blip>
          <a:srcRect b="0" l="0" r="0" t="0"/>
          <a:stretch/>
        </p:blipFill>
        <p:spPr>
          <a:xfrm>
            <a:off x="639959" y="705991"/>
            <a:ext cx="4623045" cy="3992215"/>
          </a:xfrm>
          <a:prstGeom prst="rect">
            <a:avLst/>
          </a:prstGeom>
          <a:noFill/>
          <a:ln>
            <a:noFill/>
          </a:ln>
        </p:spPr>
      </p:pic>
      <p:sp>
        <p:nvSpPr>
          <p:cNvPr id="973" name="Google Shape;973;p53"/>
          <p:cNvSpPr/>
          <p:nvPr/>
        </p:nvSpPr>
        <p:spPr>
          <a:xfrm>
            <a:off x="41077" y="36119"/>
            <a:ext cx="490538" cy="589736"/>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3300"/>
              <a:buFont typeface="Arial"/>
              <a:buNone/>
            </a:pPr>
            <a:r>
              <a:t/>
            </a:r>
            <a:endParaRPr b="0" i="0" sz="3300" u="none" cap="none" strike="noStrike">
              <a:solidFill>
                <a:schemeClr val="dk1"/>
              </a:solidFill>
              <a:latin typeface="Times New Roman"/>
              <a:ea typeface="Times New Roman"/>
              <a:cs typeface="Times New Roman"/>
              <a:sym typeface="Times New Roman"/>
            </a:endParaRPr>
          </a:p>
        </p:txBody>
      </p:sp>
      <p:cxnSp>
        <p:nvCxnSpPr>
          <p:cNvPr id="974" name="Google Shape;974;p53"/>
          <p:cNvCxnSpPr/>
          <p:nvPr/>
        </p:nvCxnSpPr>
        <p:spPr>
          <a:xfrm flipH="1" rot="10800000">
            <a:off x="-7737" y="611782"/>
            <a:ext cx="9144000" cy="20782"/>
          </a:xfrm>
          <a:prstGeom prst="straightConnector1">
            <a:avLst/>
          </a:prstGeom>
          <a:noFill/>
          <a:ln cap="flat" cmpd="sng" w="9525">
            <a:solidFill>
              <a:srgbClr val="00B050"/>
            </a:solidFill>
            <a:prstDash val="solid"/>
            <a:round/>
            <a:headEnd len="sm" w="sm" type="none"/>
            <a:tailEnd len="sm" w="sm" type="none"/>
          </a:ln>
        </p:spPr>
      </p:cxnSp>
      <p:sp>
        <p:nvSpPr>
          <p:cNvPr id="975" name="Google Shape;975;p53"/>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Times New Roman"/>
              <a:ea typeface="Times New Roman"/>
              <a:cs typeface="Times New Roman"/>
              <a:sym typeface="Times New Roman"/>
            </a:endParaRPr>
          </a:p>
        </p:txBody>
      </p:sp>
      <p:cxnSp>
        <p:nvCxnSpPr>
          <p:cNvPr id="976" name="Google Shape;976;p53"/>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977" name="Google Shape;977;p53"/>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pic>
        <p:nvPicPr>
          <p:cNvPr id="978" name="Google Shape;978;p53"/>
          <p:cNvPicPr preferRelativeResize="0"/>
          <p:nvPr/>
        </p:nvPicPr>
        <p:blipFill rotWithShape="1">
          <a:blip r:embed="rId5">
            <a:alphaModFix/>
          </a:blip>
          <a:srcRect b="0" l="0" r="0" t="0"/>
          <a:stretch/>
        </p:blipFill>
        <p:spPr>
          <a:xfrm>
            <a:off x="5311818" y="1083010"/>
            <a:ext cx="3753524" cy="288990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4" name="Shape 984"/>
        <p:cNvGrpSpPr/>
        <p:nvPr/>
      </p:nvGrpSpPr>
      <p:grpSpPr>
        <a:xfrm>
          <a:off x="0" y="0"/>
          <a:ext cx="0" cy="0"/>
          <a:chOff x="0" y="0"/>
          <a:chExt cx="0" cy="0"/>
        </a:xfrm>
      </p:grpSpPr>
      <p:sp>
        <p:nvSpPr>
          <p:cNvPr id="985" name="Google Shape;985;p54"/>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9/19/2022</a:t>
            </a:r>
            <a:endParaRPr b="1" sz="800">
              <a:solidFill>
                <a:schemeClr val="dk1"/>
              </a:solidFill>
              <a:latin typeface="Times New Roman"/>
              <a:ea typeface="Times New Roman"/>
              <a:cs typeface="Times New Roman"/>
              <a:sym typeface="Times New Roman"/>
            </a:endParaRPr>
          </a:p>
        </p:txBody>
      </p:sp>
      <p:sp>
        <p:nvSpPr>
          <p:cNvPr id="986" name="Google Shape;986;p54"/>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SY BTech         Computer Networks     Module 2    Sem 3     2022-23</a:t>
            </a:r>
            <a:endParaRPr b="1" sz="800">
              <a:solidFill>
                <a:schemeClr val="dk1"/>
              </a:solidFill>
              <a:latin typeface="Times New Roman"/>
              <a:ea typeface="Times New Roman"/>
              <a:cs typeface="Times New Roman"/>
              <a:sym typeface="Times New Roman"/>
            </a:endParaRPr>
          </a:p>
        </p:txBody>
      </p:sp>
      <p:sp>
        <p:nvSpPr>
          <p:cNvPr id="987" name="Google Shape;987;p54"/>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US" sz="900">
                <a:solidFill>
                  <a:schemeClr val="dk1"/>
                </a:solidFill>
                <a:latin typeface="Times New Roman"/>
                <a:ea typeface="Times New Roman"/>
                <a:cs typeface="Times New Roman"/>
                <a:sym typeface="Times New Roman"/>
              </a:rPr>
              <a:t>‹#›</a:t>
            </a:fld>
            <a:endParaRPr sz="900">
              <a:solidFill>
                <a:schemeClr val="dk1"/>
              </a:solidFill>
              <a:latin typeface="Times New Roman"/>
              <a:ea typeface="Times New Roman"/>
              <a:cs typeface="Times New Roman"/>
              <a:sym typeface="Times New Roman"/>
            </a:endParaRPr>
          </a:p>
        </p:txBody>
      </p:sp>
      <p:sp>
        <p:nvSpPr>
          <p:cNvPr id="988" name="Google Shape;988;p54"/>
          <p:cNvSpPr txBox="1"/>
          <p:nvPr>
            <p:ph idx="4294967295" type="title"/>
          </p:nvPr>
        </p:nvSpPr>
        <p:spPr>
          <a:xfrm>
            <a:off x="1296988" y="161925"/>
            <a:ext cx="7847012" cy="4699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Clr>
                <a:srgbClr val="002060"/>
              </a:buClr>
              <a:buSzPts val="3200"/>
              <a:buNone/>
            </a:pPr>
            <a:r>
              <a:rPr b="1" lang="en-US">
                <a:solidFill>
                  <a:srgbClr val="002060"/>
                </a:solidFill>
              </a:rPr>
              <a:t>Division in CRC Decoder for two cases</a:t>
            </a:r>
            <a:endParaRPr>
              <a:latin typeface="Times New Roman"/>
              <a:ea typeface="Times New Roman"/>
              <a:cs typeface="Times New Roman"/>
              <a:sym typeface="Times New Roman"/>
            </a:endParaRPr>
          </a:p>
        </p:txBody>
      </p:sp>
      <p:pic>
        <p:nvPicPr>
          <p:cNvPr id="989" name="Google Shape;989;p54"/>
          <p:cNvPicPr preferRelativeResize="0"/>
          <p:nvPr/>
        </p:nvPicPr>
        <p:blipFill rotWithShape="1">
          <a:blip r:embed="rId3">
            <a:alphaModFix/>
          </a:blip>
          <a:srcRect b="0" l="0" r="0" t="0"/>
          <a:stretch/>
        </p:blipFill>
        <p:spPr>
          <a:xfrm>
            <a:off x="822960" y="779196"/>
            <a:ext cx="8313303" cy="3772378"/>
          </a:xfrm>
          <a:prstGeom prst="rect">
            <a:avLst/>
          </a:prstGeom>
          <a:noFill/>
          <a:ln>
            <a:noFill/>
          </a:ln>
        </p:spPr>
      </p:pic>
      <p:sp>
        <p:nvSpPr>
          <p:cNvPr id="990" name="Google Shape;990;p54"/>
          <p:cNvSpPr/>
          <p:nvPr/>
        </p:nvSpPr>
        <p:spPr>
          <a:xfrm>
            <a:off x="41077" y="36119"/>
            <a:ext cx="490538" cy="589736"/>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3300"/>
              <a:buFont typeface="Arial"/>
              <a:buNone/>
            </a:pPr>
            <a:r>
              <a:t/>
            </a:r>
            <a:endParaRPr b="0" i="0" sz="3300" u="none" cap="none" strike="noStrike">
              <a:solidFill>
                <a:schemeClr val="dk1"/>
              </a:solidFill>
              <a:latin typeface="Times New Roman"/>
              <a:ea typeface="Times New Roman"/>
              <a:cs typeface="Times New Roman"/>
              <a:sym typeface="Times New Roman"/>
            </a:endParaRPr>
          </a:p>
        </p:txBody>
      </p:sp>
      <p:cxnSp>
        <p:nvCxnSpPr>
          <p:cNvPr id="991" name="Google Shape;991;p54"/>
          <p:cNvCxnSpPr/>
          <p:nvPr/>
        </p:nvCxnSpPr>
        <p:spPr>
          <a:xfrm flipH="1" rot="10800000">
            <a:off x="-7737" y="611782"/>
            <a:ext cx="9144000" cy="20782"/>
          </a:xfrm>
          <a:prstGeom prst="straightConnector1">
            <a:avLst/>
          </a:prstGeom>
          <a:noFill/>
          <a:ln cap="flat" cmpd="sng" w="9525">
            <a:solidFill>
              <a:srgbClr val="00B050"/>
            </a:solidFill>
            <a:prstDash val="solid"/>
            <a:round/>
            <a:headEnd len="sm" w="sm" type="none"/>
            <a:tailEnd len="sm" w="sm" type="none"/>
          </a:ln>
        </p:spPr>
      </p:cxnSp>
      <p:sp>
        <p:nvSpPr>
          <p:cNvPr id="992" name="Google Shape;992;p54"/>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Times New Roman"/>
              <a:ea typeface="Times New Roman"/>
              <a:cs typeface="Times New Roman"/>
              <a:sym typeface="Times New Roman"/>
            </a:endParaRPr>
          </a:p>
        </p:txBody>
      </p:sp>
      <p:cxnSp>
        <p:nvCxnSpPr>
          <p:cNvPr id="993" name="Google Shape;993;p54"/>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994" name="Google Shape;994;p54"/>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0" name="Shape 1000"/>
        <p:cNvGrpSpPr/>
        <p:nvPr/>
      </p:nvGrpSpPr>
      <p:grpSpPr>
        <a:xfrm>
          <a:off x="0" y="0"/>
          <a:ext cx="0" cy="0"/>
          <a:chOff x="0" y="0"/>
          <a:chExt cx="0" cy="0"/>
        </a:xfrm>
      </p:grpSpPr>
      <p:sp>
        <p:nvSpPr>
          <p:cNvPr id="1001" name="Google Shape;1001;p55"/>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9/19/2022</a:t>
            </a:r>
            <a:endParaRPr b="1" sz="800">
              <a:solidFill>
                <a:schemeClr val="dk1"/>
              </a:solidFill>
              <a:latin typeface="Times New Roman"/>
              <a:ea typeface="Times New Roman"/>
              <a:cs typeface="Times New Roman"/>
              <a:sym typeface="Times New Roman"/>
            </a:endParaRPr>
          </a:p>
        </p:txBody>
      </p:sp>
      <p:sp>
        <p:nvSpPr>
          <p:cNvPr id="1002" name="Google Shape;1002;p55"/>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SY BTech         Computer Networks     Module 2    Sem 3     2022-23</a:t>
            </a:r>
            <a:endParaRPr b="1" sz="800">
              <a:solidFill>
                <a:schemeClr val="dk1"/>
              </a:solidFill>
              <a:latin typeface="Times New Roman"/>
              <a:ea typeface="Times New Roman"/>
              <a:cs typeface="Times New Roman"/>
              <a:sym typeface="Times New Roman"/>
            </a:endParaRPr>
          </a:p>
        </p:txBody>
      </p:sp>
      <p:sp>
        <p:nvSpPr>
          <p:cNvPr id="1003" name="Google Shape;1003;p55"/>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US" sz="900">
                <a:solidFill>
                  <a:schemeClr val="dk1"/>
                </a:solidFill>
                <a:latin typeface="Times New Roman"/>
                <a:ea typeface="Times New Roman"/>
                <a:cs typeface="Times New Roman"/>
                <a:sym typeface="Times New Roman"/>
              </a:rPr>
              <a:t>‹#›</a:t>
            </a:fld>
            <a:endParaRPr sz="900">
              <a:solidFill>
                <a:schemeClr val="dk1"/>
              </a:solidFill>
              <a:latin typeface="Times New Roman"/>
              <a:ea typeface="Times New Roman"/>
              <a:cs typeface="Times New Roman"/>
              <a:sym typeface="Times New Roman"/>
            </a:endParaRPr>
          </a:p>
        </p:txBody>
      </p:sp>
      <p:sp>
        <p:nvSpPr>
          <p:cNvPr id="1004" name="Google Shape;1004;p55"/>
          <p:cNvSpPr txBox="1"/>
          <p:nvPr>
            <p:ph idx="4294967295" type="title"/>
          </p:nvPr>
        </p:nvSpPr>
        <p:spPr>
          <a:xfrm>
            <a:off x="0" y="600075"/>
            <a:ext cx="2446338" cy="4699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Clr>
                <a:srgbClr val="002060"/>
              </a:buClr>
              <a:buSzPts val="3200"/>
              <a:buNone/>
            </a:pPr>
            <a:r>
              <a:rPr b="1" lang="en-US">
                <a:solidFill>
                  <a:srgbClr val="002060"/>
                </a:solidFill>
              </a:rPr>
              <a:t>CRC Example</a:t>
            </a:r>
            <a:endParaRPr>
              <a:latin typeface="Times New Roman"/>
              <a:ea typeface="Times New Roman"/>
              <a:cs typeface="Times New Roman"/>
              <a:sym typeface="Times New Roman"/>
            </a:endParaRPr>
          </a:p>
        </p:txBody>
      </p:sp>
      <p:pic>
        <p:nvPicPr>
          <p:cNvPr descr="3-08" id="1005" name="Google Shape;1005;p55"/>
          <p:cNvPicPr preferRelativeResize="0"/>
          <p:nvPr/>
        </p:nvPicPr>
        <p:blipFill rotWithShape="1">
          <a:blip r:embed="rId3">
            <a:alphaModFix/>
          </a:blip>
          <a:srcRect b="0" l="0" r="0" t="0"/>
          <a:stretch/>
        </p:blipFill>
        <p:spPr>
          <a:xfrm>
            <a:off x="2848732" y="94263"/>
            <a:ext cx="5764326" cy="4605556"/>
          </a:xfrm>
          <a:prstGeom prst="rect">
            <a:avLst/>
          </a:prstGeom>
          <a:noFill/>
          <a:ln>
            <a:noFill/>
          </a:ln>
        </p:spPr>
      </p:pic>
      <p:sp>
        <p:nvSpPr>
          <p:cNvPr id="1006" name="Google Shape;1006;p55"/>
          <p:cNvSpPr/>
          <p:nvPr/>
        </p:nvSpPr>
        <p:spPr>
          <a:xfrm>
            <a:off x="41077" y="36119"/>
            <a:ext cx="490538" cy="589736"/>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3300"/>
              <a:buFont typeface="Arial"/>
              <a:buNone/>
            </a:pPr>
            <a:r>
              <a:t/>
            </a:r>
            <a:endParaRPr b="0" i="0" sz="3300" u="none" cap="none" strike="noStrike">
              <a:solidFill>
                <a:schemeClr val="dk1"/>
              </a:solidFill>
              <a:latin typeface="Times New Roman"/>
              <a:ea typeface="Times New Roman"/>
              <a:cs typeface="Times New Roman"/>
              <a:sym typeface="Times New Roman"/>
            </a:endParaRPr>
          </a:p>
        </p:txBody>
      </p:sp>
      <p:cxnSp>
        <p:nvCxnSpPr>
          <p:cNvPr id="1007" name="Google Shape;1007;p55"/>
          <p:cNvCxnSpPr/>
          <p:nvPr/>
        </p:nvCxnSpPr>
        <p:spPr>
          <a:xfrm flipH="1" rot="10800000">
            <a:off x="-7737" y="611782"/>
            <a:ext cx="9144000" cy="20782"/>
          </a:xfrm>
          <a:prstGeom prst="straightConnector1">
            <a:avLst/>
          </a:prstGeom>
          <a:noFill/>
          <a:ln cap="flat" cmpd="sng" w="9525">
            <a:solidFill>
              <a:srgbClr val="00B050"/>
            </a:solidFill>
            <a:prstDash val="solid"/>
            <a:round/>
            <a:headEnd len="sm" w="sm" type="none"/>
            <a:tailEnd len="sm" w="sm" type="none"/>
          </a:ln>
        </p:spPr>
      </p:cxnSp>
      <p:sp>
        <p:nvSpPr>
          <p:cNvPr id="1008" name="Google Shape;1008;p55"/>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Times New Roman"/>
              <a:ea typeface="Times New Roman"/>
              <a:cs typeface="Times New Roman"/>
              <a:sym typeface="Times New Roman"/>
            </a:endParaRPr>
          </a:p>
        </p:txBody>
      </p:sp>
      <p:cxnSp>
        <p:nvCxnSpPr>
          <p:cNvPr id="1009" name="Google Shape;1009;p55"/>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1010" name="Google Shape;1010;p55"/>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pic>
        <p:nvPicPr>
          <p:cNvPr id="1011" name="Google Shape;1011;p55"/>
          <p:cNvPicPr preferRelativeResize="0"/>
          <p:nvPr/>
        </p:nvPicPr>
        <p:blipFill rotWithShape="1">
          <a:blip r:embed="rId5">
            <a:alphaModFix/>
          </a:blip>
          <a:srcRect b="0" l="0" r="0" t="0"/>
          <a:stretch/>
        </p:blipFill>
        <p:spPr>
          <a:xfrm>
            <a:off x="822960" y="1214818"/>
            <a:ext cx="2533650" cy="323850"/>
          </a:xfrm>
          <a:prstGeom prst="rect">
            <a:avLst/>
          </a:prstGeom>
          <a:noFill/>
          <a:ln>
            <a:noFill/>
          </a:ln>
        </p:spPr>
      </p:pic>
      <p:pic>
        <p:nvPicPr>
          <p:cNvPr id="1012" name="Google Shape;1012;p55"/>
          <p:cNvPicPr preferRelativeResize="0"/>
          <p:nvPr/>
        </p:nvPicPr>
        <p:blipFill rotWithShape="1">
          <a:blip r:embed="rId6">
            <a:alphaModFix/>
          </a:blip>
          <a:srcRect b="0" l="0" r="0" t="0"/>
          <a:stretch/>
        </p:blipFill>
        <p:spPr>
          <a:xfrm>
            <a:off x="607534" y="2309701"/>
            <a:ext cx="3219450" cy="209550"/>
          </a:xfrm>
          <a:prstGeom prst="rect">
            <a:avLst/>
          </a:prstGeom>
          <a:noFill/>
          <a:ln>
            <a:noFill/>
          </a:ln>
        </p:spPr>
      </p:pic>
      <p:pic>
        <p:nvPicPr>
          <p:cNvPr id="1013" name="Google Shape;1013;p55"/>
          <p:cNvPicPr preferRelativeResize="0"/>
          <p:nvPr/>
        </p:nvPicPr>
        <p:blipFill rotWithShape="1">
          <a:blip r:embed="rId7">
            <a:alphaModFix/>
          </a:blip>
          <a:srcRect b="0" l="0" r="0" t="0"/>
          <a:stretch/>
        </p:blipFill>
        <p:spPr>
          <a:xfrm>
            <a:off x="1046797" y="2620868"/>
            <a:ext cx="2085975" cy="2381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1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1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1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0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9" name="Shape 1019"/>
        <p:cNvGrpSpPr/>
        <p:nvPr/>
      </p:nvGrpSpPr>
      <p:grpSpPr>
        <a:xfrm>
          <a:off x="0" y="0"/>
          <a:ext cx="0" cy="0"/>
          <a:chOff x="0" y="0"/>
          <a:chExt cx="0" cy="0"/>
        </a:xfrm>
      </p:grpSpPr>
      <p:sp>
        <p:nvSpPr>
          <p:cNvPr id="1020" name="Google Shape;1020;p56"/>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9/19/2022</a:t>
            </a:r>
            <a:endParaRPr b="1" sz="800">
              <a:solidFill>
                <a:schemeClr val="dk1"/>
              </a:solidFill>
              <a:latin typeface="Times New Roman"/>
              <a:ea typeface="Times New Roman"/>
              <a:cs typeface="Times New Roman"/>
              <a:sym typeface="Times New Roman"/>
            </a:endParaRPr>
          </a:p>
        </p:txBody>
      </p:sp>
      <p:sp>
        <p:nvSpPr>
          <p:cNvPr id="1021" name="Google Shape;1021;p56"/>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SY BTech         Computer Networks     Module 2    Sem 3     2022-23</a:t>
            </a:r>
            <a:endParaRPr b="1" sz="800">
              <a:solidFill>
                <a:schemeClr val="dk1"/>
              </a:solidFill>
              <a:latin typeface="Times New Roman"/>
              <a:ea typeface="Times New Roman"/>
              <a:cs typeface="Times New Roman"/>
              <a:sym typeface="Times New Roman"/>
            </a:endParaRPr>
          </a:p>
        </p:txBody>
      </p:sp>
      <p:sp>
        <p:nvSpPr>
          <p:cNvPr id="1022" name="Google Shape;1022;p56"/>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US" sz="900">
                <a:solidFill>
                  <a:schemeClr val="dk1"/>
                </a:solidFill>
                <a:latin typeface="Times New Roman"/>
                <a:ea typeface="Times New Roman"/>
                <a:cs typeface="Times New Roman"/>
                <a:sym typeface="Times New Roman"/>
              </a:rPr>
              <a:t>‹#›</a:t>
            </a:fld>
            <a:endParaRPr sz="900">
              <a:solidFill>
                <a:schemeClr val="dk1"/>
              </a:solidFill>
              <a:latin typeface="Times New Roman"/>
              <a:ea typeface="Times New Roman"/>
              <a:cs typeface="Times New Roman"/>
              <a:sym typeface="Times New Roman"/>
            </a:endParaRPr>
          </a:p>
        </p:txBody>
      </p:sp>
      <p:sp>
        <p:nvSpPr>
          <p:cNvPr id="1023" name="Google Shape;1023;p56"/>
          <p:cNvSpPr txBox="1"/>
          <p:nvPr>
            <p:ph idx="4294967295" type="title"/>
          </p:nvPr>
        </p:nvSpPr>
        <p:spPr>
          <a:xfrm>
            <a:off x="1296988" y="747713"/>
            <a:ext cx="7847012" cy="4699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Clr>
                <a:srgbClr val="002060"/>
              </a:buClr>
              <a:buSzPts val="3200"/>
              <a:buFont typeface="Calibri"/>
              <a:buNone/>
            </a:pPr>
            <a:r>
              <a:rPr b="1" lang="en-US" sz="3200">
                <a:solidFill>
                  <a:srgbClr val="002060"/>
                </a:solidFill>
                <a:latin typeface="Times New Roman"/>
                <a:ea typeface="Times New Roman"/>
                <a:cs typeface="Times New Roman"/>
                <a:sym typeface="Times New Roman"/>
              </a:rPr>
              <a:t>CRC</a:t>
            </a:r>
            <a:endParaRPr>
              <a:latin typeface="Times New Roman"/>
              <a:ea typeface="Times New Roman"/>
              <a:cs typeface="Times New Roman"/>
              <a:sym typeface="Times New Roman"/>
            </a:endParaRPr>
          </a:p>
        </p:txBody>
      </p:sp>
      <p:sp>
        <p:nvSpPr>
          <p:cNvPr id="1024" name="Google Shape;1024;p56"/>
          <p:cNvSpPr/>
          <p:nvPr/>
        </p:nvSpPr>
        <p:spPr>
          <a:xfrm>
            <a:off x="678053" y="1550382"/>
            <a:ext cx="2042160" cy="889474"/>
          </a:xfrm>
          <a:prstGeom prst="rect">
            <a:avLst/>
          </a:prstGeom>
          <a:noFill/>
          <a:ln>
            <a:noFill/>
          </a:ln>
        </p:spPr>
        <p:txBody>
          <a:bodyPr anchorCtr="0" anchor="t" bIns="45700" lIns="91425" spcFirstLastPara="1" rIns="91425" wrap="square" tIns="45700">
            <a:spAutoFit/>
          </a:bodyPr>
          <a:lstStyle/>
          <a:p>
            <a:pPr indent="0" lvl="0" marL="0" marR="0" rtl="0" algn="l">
              <a:lnSpc>
                <a:spcPct val="90000"/>
              </a:lnSpc>
              <a:spcBef>
                <a:spcPts val="0"/>
              </a:spcBef>
              <a:spcAft>
                <a:spcPts val="0"/>
              </a:spcAft>
              <a:buNone/>
            </a:pPr>
            <a:r>
              <a:rPr b="0" i="0" lang="en-US" sz="1400" u="none" cap="none" strike="noStrike">
                <a:solidFill>
                  <a:srgbClr val="3F3F3F"/>
                </a:solidFill>
                <a:latin typeface="Times New Roman"/>
                <a:ea typeface="Times New Roman"/>
                <a:cs typeface="Times New Roman"/>
                <a:sym typeface="Times New Roman"/>
              </a:rPr>
              <a:t>Message = 110101 Polynomial = 101     FIND CRC?</a:t>
            </a:r>
            <a:endParaRPr/>
          </a:p>
          <a:p>
            <a:pPr indent="0" lvl="0" marL="0" marR="0" rtl="0" algn="l">
              <a:lnSpc>
                <a:spcPct val="100000"/>
              </a:lnSpc>
              <a:spcBef>
                <a:spcPts val="0"/>
              </a:spcBef>
              <a:spcAft>
                <a:spcPts val="0"/>
              </a:spcAft>
              <a:buNone/>
            </a:pPr>
            <a:r>
              <a:t/>
            </a:r>
            <a:endParaRPr b="1" i="0" sz="1400" u="none" cap="none" strike="noStrike">
              <a:solidFill>
                <a:srgbClr val="303030"/>
              </a:solidFill>
              <a:latin typeface="Times New Roman"/>
              <a:ea typeface="Times New Roman"/>
              <a:cs typeface="Times New Roman"/>
              <a:sym typeface="Times New Roman"/>
            </a:endParaRPr>
          </a:p>
        </p:txBody>
      </p:sp>
      <p:pic>
        <p:nvPicPr>
          <p:cNvPr id="1025" name="Google Shape;1025;p56"/>
          <p:cNvPicPr preferRelativeResize="0"/>
          <p:nvPr/>
        </p:nvPicPr>
        <p:blipFill rotWithShape="1">
          <a:blip r:embed="rId3">
            <a:alphaModFix/>
          </a:blip>
          <a:srcRect b="0" l="0" r="0" t="0"/>
          <a:stretch/>
        </p:blipFill>
        <p:spPr>
          <a:xfrm>
            <a:off x="3210003" y="107165"/>
            <a:ext cx="5656522" cy="4444409"/>
          </a:xfrm>
          <a:prstGeom prst="rect">
            <a:avLst/>
          </a:prstGeom>
          <a:noFill/>
          <a:ln>
            <a:noFill/>
          </a:ln>
        </p:spPr>
      </p:pic>
      <p:sp>
        <p:nvSpPr>
          <p:cNvPr id="1026" name="Google Shape;1026;p56"/>
          <p:cNvSpPr/>
          <p:nvPr/>
        </p:nvSpPr>
        <p:spPr>
          <a:xfrm>
            <a:off x="41077" y="36119"/>
            <a:ext cx="490538" cy="589736"/>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3300"/>
              <a:buFont typeface="Arial"/>
              <a:buNone/>
            </a:pPr>
            <a:r>
              <a:t/>
            </a:r>
            <a:endParaRPr b="0" i="0" sz="3300" u="none" cap="none" strike="noStrike">
              <a:solidFill>
                <a:schemeClr val="dk1"/>
              </a:solidFill>
              <a:latin typeface="Times New Roman"/>
              <a:ea typeface="Times New Roman"/>
              <a:cs typeface="Times New Roman"/>
              <a:sym typeface="Times New Roman"/>
            </a:endParaRPr>
          </a:p>
        </p:txBody>
      </p:sp>
      <p:cxnSp>
        <p:nvCxnSpPr>
          <p:cNvPr id="1027" name="Google Shape;1027;p56"/>
          <p:cNvCxnSpPr/>
          <p:nvPr/>
        </p:nvCxnSpPr>
        <p:spPr>
          <a:xfrm flipH="1" rot="10800000">
            <a:off x="-7737" y="611782"/>
            <a:ext cx="9144000" cy="20782"/>
          </a:xfrm>
          <a:prstGeom prst="straightConnector1">
            <a:avLst/>
          </a:prstGeom>
          <a:noFill/>
          <a:ln cap="flat" cmpd="sng" w="9525">
            <a:solidFill>
              <a:srgbClr val="00B050"/>
            </a:solidFill>
            <a:prstDash val="solid"/>
            <a:round/>
            <a:headEnd len="sm" w="sm" type="none"/>
            <a:tailEnd len="sm" w="sm" type="none"/>
          </a:ln>
        </p:spPr>
      </p:cxnSp>
      <p:sp>
        <p:nvSpPr>
          <p:cNvPr id="1028" name="Google Shape;1028;p56"/>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Times New Roman"/>
              <a:ea typeface="Times New Roman"/>
              <a:cs typeface="Times New Roman"/>
              <a:sym typeface="Times New Roman"/>
            </a:endParaRPr>
          </a:p>
        </p:txBody>
      </p:sp>
      <p:cxnSp>
        <p:nvCxnSpPr>
          <p:cNvPr id="1029" name="Google Shape;1029;p56"/>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1030" name="Google Shape;1030;p56"/>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2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2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4" name="Shape 1034"/>
        <p:cNvGrpSpPr/>
        <p:nvPr/>
      </p:nvGrpSpPr>
      <p:grpSpPr>
        <a:xfrm>
          <a:off x="0" y="0"/>
          <a:ext cx="0" cy="0"/>
          <a:chOff x="0" y="0"/>
          <a:chExt cx="0" cy="0"/>
        </a:xfrm>
      </p:grpSpPr>
      <p:sp>
        <p:nvSpPr>
          <p:cNvPr id="1035" name="Google Shape;1035;p57"/>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lang="en-US"/>
              <a:t>9/19/2022</a:t>
            </a:r>
            <a:endParaRPr/>
          </a:p>
        </p:txBody>
      </p:sp>
      <p:sp>
        <p:nvSpPr>
          <p:cNvPr id="1036" name="Google Shape;1036;p57"/>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lang="en-US"/>
              <a:t>SY BTech         Computer Networks     Module 2    Sem 3     2022-23</a:t>
            </a:r>
            <a:endParaRPr/>
          </a:p>
        </p:txBody>
      </p:sp>
      <p:sp>
        <p:nvSpPr>
          <p:cNvPr id="1037" name="Google Shape;1037;p57"/>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800"/>
              <a:buNone/>
            </a:pPr>
            <a:fld id="{00000000-1234-1234-1234-123412341234}" type="slidenum">
              <a:rPr lang="en-US"/>
              <a:t>‹#›</a:t>
            </a:fld>
            <a:endParaRPr/>
          </a:p>
        </p:txBody>
      </p:sp>
      <p:sp>
        <p:nvSpPr>
          <p:cNvPr id="1038" name="Google Shape;1038;p57"/>
          <p:cNvSpPr/>
          <p:nvPr/>
        </p:nvSpPr>
        <p:spPr>
          <a:xfrm>
            <a:off x="41077" y="36119"/>
            <a:ext cx="490538" cy="589736"/>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3300"/>
              <a:buFont typeface="Arial"/>
              <a:buNone/>
            </a:pPr>
            <a:r>
              <a:t/>
            </a:r>
            <a:endParaRPr b="0" i="0" sz="3300" u="none" cap="none" strike="noStrike">
              <a:solidFill>
                <a:schemeClr val="dk1"/>
              </a:solidFill>
              <a:latin typeface="Times New Roman"/>
              <a:ea typeface="Times New Roman"/>
              <a:cs typeface="Times New Roman"/>
              <a:sym typeface="Times New Roman"/>
            </a:endParaRPr>
          </a:p>
        </p:txBody>
      </p:sp>
      <p:cxnSp>
        <p:nvCxnSpPr>
          <p:cNvPr id="1039" name="Google Shape;1039;p57"/>
          <p:cNvCxnSpPr/>
          <p:nvPr/>
        </p:nvCxnSpPr>
        <p:spPr>
          <a:xfrm flipH="1" rot="10800000">
            <a:off x="-7737" y="611782"/>
            <a:ext cx="9144000" cy="20782"/>
          </a:xfrm>
          <a:prstGeom prst="straightConnector1">
            <a:avLst/>
          </a:prstGeom>
          <a:noFill/>
          <a:ln cap="flat" cmpd="sng" w="9525">
            <a:solidFill>
              <a:srgbClr val="00B050"/>
            </a:solidFill>
            <a:prstDash val="solid"/>
            <a:round/>
            <a:headEnd len="sm" w="sm" type="none"/>
            <a:tailEnd len="sm" w="sm" type="none"/>
          </a:ln>
        </p:spPr>
      </p:cxnSp>
      <p:sp>
        <p:nvSpPr>
          <p:cNvPr id="1040" name="Google Shape;1040;p57"/>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Times New Roman"/>
              <a:ea typeface="Times New Roman"/>
              <a:cs typeface="Times New Roman"/>
              <a:sym typeface="Times New Roman"/>
            </a:endParaRPr>
          </a:p>
        </p:txBody>
      </p:sp>
      <p:cxnSp>
        <p:nvCxnSpPr>
          <p:cNvPr id="1041" name="Google Shape;1041;p57"/>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1042" name="Google Shape;1042;p57"/>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pic>
        <p:nvPicPr>
          <p:cNvPr id="1043" name="Google Shape;1043;p57"/>
          <p:cNvPicPr preferRelativeResize="0"/>
          <p:nvPr/>
        </p:nvPicPr>
        <p:blipFill rotWithShape="1">
          <a:blip r:embed="rId4">
            <a:alphaModFix/>
          </a:blip>
          <a:srcRect b="0" l="0" r="0" t="0"/>
          <a:stretch/>
        </p:blipFill>
        <p:spPr>
          <a:xfrm>
            <a:off x="969458" y="2157204"/>
            <a:ext cx="8054580" cy="1976744"/>
          </a:xfrm>
          <a:prstGeom prst="rect">
            <a:avLst/>
          </a:prstGeom>
          <a:noFill/>
          <a:ln>
            <a:noFill/>
          </a:ln>
        </p:spPr>
      </p:pic>
      <p:pic>
        <p:nvPicPr>
          <p:cNvPr id="1044" name="Google Shape;1044;p57"/>
          <p:cNvPicPr preferRelativeResize="0"/>
          <p:nvPr/>
        </p:nvPicPr>
        <p:blipFill rotWithShape="1">
          <a:blip r:embed="rId5">
            <a:alphaModFix/>
          </a:blip>
          <a:srcRect b="0" l="0" r="0" t="0"/>
          <a:stretch/>
        </p:blipFill>
        <p:spPr>
          <a:xfrm>
            <a:off x="3180581" y="85826"/>
            <a:ext cx="1819275" cy="476250"/>
          </a:xfrm>
          <a:prstGeom prst="rect">
            <a:avLst/>
          </a:prstGeom>
          <a:noFill/>
          <a:ln>
            <a:noFill/>
          </a:ln>
        </p:spPr>
      </p:pic>
      <p:pic>
        <p:nvPicPr>
          <p:cNvPr id="1045" name="Google Shape;1045;p57"/>
          <p:cNvPicPr preferRelativeResize="0"/>
          <p:nvPr/>
        </p:nvPicPr>
        <p:blipFill rotWithShape="1">
          <a:blip r:embed="rId6">
            <a:alphaModFix/>
          </a:blip>
          <a:srcRect b="0" l="0" r="0" t="0"/>
          <a:stretch/>
        </p:blipFill>
        <p:spPr>
          <a:xfrm>
            <a:off x="969458" y="857261"/>
            <a:ext cx="8054580" cy="619125"/>
          </a:xfrm>
          <a:prstGeom prst="rect">
            <a:avLst/>
          </a:prstGeom>
          <a:noFill/>
          <a:ln>
            <a:noFill/>
          </a:ln>
        </p:spPr>
      </p:pic>
      <p:sp>
        <p:nvSpPr>
          <p:cNvPr id="1046" name="Google Shape;1046;p57"/>
          <p:cNvSpPr/>
          <p:nvPr/>
        </p:nvSpPr>
        <p:spPr>
          <a:xfrm>
            <a:off x="470603" y="823505"/>
            <a:ext cx="498855" cy="76944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4400" u="none" cap="none" strike="noStrike">
                <a:solidFill>
                  <a:schemeClr val="dk1"/>
                </a:solidFill>
                <a:latin typeface="Arial"/>
                <a:ea typeface="Arial"/>
                <a:cs typeface="Arial"/>
                <a:sym typeface="Arial"/>
              </a:rPr>
              <a:t>1</a:t>
            </a:r>
            <a:endParaRPr b="0" i="0" sz="4400" u="none" cap="none" strike="noStrike">
              <a:solidFill>
                <a:schemeClr val="dk1"/>
              </a:solidFill>
              <a:latin typeface="Arial"/>
              <a:ea typeface="Arial"/>
              <a:cs typeface="Arial"/>
              <a:sym typeface="Arial"/>
            </a:endParaRPr>
          </a:p>
        </p:txBody>
      </p:sp>
      <p:sp>
        <p:nvSpPr>
          <p:cNvPr id="1047" name="Google Shape;1047;p57"/>
          <p:cNvSpPr/>
          <p:nvPr/>
        </p:nvSpPr>
        <p:spPr>
          <a:xfrm>
            <a:off x="476500" y="2614457"/>
            <a:ext cx="498855" cy="76944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4400" u="none" cap="none" strike="noStrike">
                <a:solidFill>
                  <a:schemeClr val="dk1"/>
                </a:solidFill>
                <a:latin typeface="Arial"/>
                <a:ea typeface="Arial"/>
                <a:cs typeface="Arial"/>
                <a:sym typeface="Arial"/>
              </a:rPr>
              <a:t>2</a:t>
            </a:r>
            <a:endParaRPr b="0" i="0" sz="4400" u="none" cap="none" strike="noStrike">
              <a:solidFill>
                <a:schemeClr val="dk1"/>
              </a:solidFill>
              <a:latin typeface="Arial"/>
              <a:ea typeface="Arial"/>
              <a:cs typeface="Arial"/>
              <a:sym typeface="Arial"/>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1" name="Shape 1051"/>
        <p:cNvGrpSpPr/>
        <p:nvPr/>
      </p:nvGrpSpPr>
      <p:grpSpPr>
        <a:xfrm>
          <a:off x="0" y="0"/>
          <a:ext cx="0" cy="0"/>
          <a:chOff x="0" y="0"/>
          <a:chExt cx="0" cy="0"/>
        </a:xfrm>
      </p:grpSpPr>
      <p:sp>
        <p:nvSpPr>
          <p:cNvPr id="1052" name="Google Shape;1052;p58"/>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lang="en-US"/>
              <a:t>9/19/2022</a:t>
            </a:r>
            <a:endParaRPr/>
          </a:p>
        </p:txBody>
      </p:sp>
      <p:sp>
        <p:nvSpPr>
          <p:cNvPr id="1053" name="Google Shape;1053;p58"/>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lang="en-US"/>
              <a:t>SY BTech         Computer Networks     Module 2    Sem 3     2022-23</a:t>
            </a:r>
            <a:endParaRPr/>
          </a:p>
        </p:txBody>
      </p:sp>
      <p:sp>
        <p:nvSpPr>
          <p:cNvPr id="1054" name="Google Shape;1054;p58"/>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800"/>
              <a:buNone/>
            </a:pPr>
            <a:fld id="{00000000-1234-1234-1234-123412341234}" type="slidenum">
              <a:rPr lang="en-US"/>
              <a:t>‹#›</a:t>
            </a:fld>
            <a:endParaRPr/>
          </a:p>
        </p:txBody>
      </p:sp>
      <p:pic>
        <p:nvPicPr>
          <p:cNvPr id="1055" name="Google Shape;1055;p58"/>
          <p:cNvPicPr preferRelativeResize="0"/>
          <p:nvPr/>
        </p:nvPicPr>
        <p:blipFill rotWithShape="1">
          <a:blip r:embed="rId3">
            <a:alphaModFix/>
          </a:blip>
          <a:srcRect b="0" l="0" r="0" t="0"/>
          <a:stretch/>
        </p:blipFill>
        <p:spPr>
          <a:xfrm>
            <a:off x="708420" y="116417"/>
            <a:ext cx="8278264" cy="1971675"/>
          </a:xfrm>
          <a:prstGeom prst="rect">
            <a:avLst/>
          </a:prstGeom>
          <a:noFill/>
          <a:ln>
            <a:noFill/>
          </a:ln>
        </p:spPr>
      </p:pic>
      <p:pic>
        <p:nvPicPr>
          <p:cNvPr id="1056" name="Google Shape;1056;p58"/>
          <p:cNvPicPr preferRelativeResize="0"/>
          <p:nvPr/>
        </p:nvPicPr>
        <p:blipFill rotWithShape="1">
          <a:blip r:embed="rId4">
            <a:alphaModFix/>
          </a:blip>
          <a:srcRect b="0" l="0" r="0" t="0"/>
          <a:stretch/>
        </p:blipFill>
        <p:spPr>
          <a:xfrm>
            <a:off x="2442394" y="2186627"/>
            <a:ext cx="3295650" cy="2552700"/>
          </a:xfrm>
          <a:prstGeom prst="rect">
            <a:avLst/>
          </a:prstGeom>
          <a:noFill/>
          <a:ln>
            <a:noFill/>
          </a:ln>
        </p:spPr>
      </p:pic>
      <p:sp>
        <p:nvSpPr>
          <p:cNvPr id="1057" name="Google Shape;1057;p58"/>
          <p:cNvSpPr/>
          <p:nvPr/>
        </p:nvSpPr>
        <p:spPr>
          <a:xfrm>
            <a:off x="41077" y="36119"/>
            <a:ext cx="490538" cy="589736"/>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3300"/>
              <a:buFont typeface="Arial"/>
              <a:buNone/>
            </a:pPr>
            <a:r>
              <a:t/>
            </a:r>
            <a:endParaRPr b="0" i="0" sz="3300" u="none" cap="none" strike="noStrike">
              <a:solidFill>
                <a:schemeClr val="dk1"/>
              </a:solidFill>
              <a:latin typeface="Times New Roman"/>
              <a:ea typeface="Times New Roman"/>
              <a:cs typeface="Times New Roman"/>
              <a:sym typeface="Times New Roman"/>
            </a:endParaRPr>
          </a:p>
        </p:txBody>
      </p:sp>
      <p:cxnSp>
        <p:nvCxnSpPr>
          <p:cNvPr id="1058" name="Google Shape;1058;p58"/>
          <p:cNvCxnSpPr/>
          <p:nvPr/>
        </p:nvCxnSpPr>
        <p:spPr>
          <a:xfrm flipH="1" rot="10800000">
            <a:off x="-7737" y="611782"/>
            <a:ext cx="9144000" cy="20782"/>
          </a:xfrm>
          <a:prstGeom prst="straightConnector1">
            <a:avLst/>
          </a:prstGeom>
          <a:noFill/>
          <a:ln cap="flat" cmpd="sng" w="9525">
            <a:solidFill>
              <a:srgbClr val="00B050"/>
            </a:solidFill>
            <a:prstDash val="solid"/>
            <a:round/>
            <a:headEnd len="sm" w="sm" type="none"/>
            <a:tailEnd len="sm" w="sm" type="none"/>
          </a:ln>
        </p:spPr>
      </p:cxnSp>
      <p:sp>
        <p:nvSpPr>
          <p:cNvPr id="1059" name="Google Shape;1059;p58"/>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Times New Roman"/>
              <a:ea typeface="Times New Roman"/>
              <a:cs typeface="Times New Roman"/>
              <a:sym typeface="Times New Roman"/>
            </a:endParaRPr>
          </a:p>
        </p:txBody>
      </p:sp>
      <p:cxnSp>
        <p:nvCxnSpPr>
          <p:cNvPr id="1060" name="Google Shape;1060;p58"/>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1061" name="Google Shape;1061;p58"/>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5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5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7" name="Shape 1067"/>
        <p:cNvGrpSpPr/>
        <p:nvPr/>
      </p:nvGrpSpPr>
      <p:grpSpPr>
        <a:xfrm>
          <a:off x="0" y="0"/>
          <a:ext cx="0" cy="0"/>
          <a:chOff x="0" y="0"/>
          <a:chExt cx="0" cy="0"/>
        </a:xfrm>
      </p:grpSpPr>
      <p:sp>
        <p:nvSpPr>
          <p:cNvPr id="1068" name="Google Shape;1068;p59"/>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9/19/2022</a:t>
            </a:r>
            <a:endParaRPr b="1" sz="800">
              <a:solidFill>
                <a:schemeClr val="dk1"/>
              </a:solidFill>
              <a:latin typeface="Times New Roman"/>
              <a:ea typeface="Times New Roman"/>
              <a:cs typeface="Times New Roman"/>
              <a:sym typeface="Times New Roman"/>
            </a:endParaRPr>
          </a:p>
        </p:txBody>
      </p:sp>
      <p:sp>
        <p:nvSpPr>
          <p:cNvPr id="1069" name="Google Shape;1069;p59"/>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SY BTech         Computer Networks     Module 2    Sem 3     2022-23</a:t>
            </a:r>
            <a:endParaRPr b="1" sz="800">
              <a:solidFill>
                <a:schemeClr val="dk1"/>
              </a:solidFill>
              <a:latin typeface="Times New Roman"/>
              <a:ea typeface="Times New Roman"/>
              <a:cs typeface="Times New Roman"/>
              <a:sym typeface="Times New Roman"/>
            </a:endParaRPr>
          </a:p>
        </p:txBody>
      </p:sp>
      <p:sp>
        <p:nvSpPr>
          <p:cNvPr id="1070" name="Google Shape;1070;p59"/>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US" sz="900">
                <a:solidFill>
                  <a:schemeClr val="dk1"/>
                </a:solidFill>
                <a:latin typeface="Times New Roman"/>
                <a:ea typeface="Times New Roman"/>
                <a:cs typeface="Times New Roman"/>
                <a:sym typeface="Times New Roman"/>
              </a:rPr>
              <a:t>‹#›</a:t>
            </a:fld>
            <a:endParaRPr sz="900">
              <a:solidFill>
                <a:schemeClr val="dk1"/>
              </a:solidFill>
              <a:latin typeface="Times New Roman"/>
              <a:ea typeface="Times New Roman"/>
              <a:cs typeface="Times New Roman"/>
              <a:sym typeface="Times New Roman"/>
            </a:endParaRPr>
          </a:p>
        </p:txBody>
      </p:sp>
      <p:sp>
        <p:nvSpPr>
          <p:cNvPr id="1071" name="Google Shape;1071;p59"/>
          <p:cNvSpPr txBox="1"/>
          <p:nvPr>
            <p:ph idx="4294967295" type="title"/>
          </p:nvPr>
        </p:nvSpPr>
        <p:spPr>
          <a:xfrm>
            <a:off x="1296988" y="68263"/>
            <a:ext cx="7847012" cy="4699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Clr>
                <a:srgbClr val="002060"/>
              </a:buClr>
              <a:buSzPts val="3200"/>
              <a:buFont typeface="Calibri"/>
              <a:buNone/>
            </a:pPr>
            <a:r>
              <a:rPr b="1" lang="en-US" sz="3200">
                <a:solidFill>
                  <a:srgbClr val="002060"/>
                </a:solidFill>
                <a:latin typeface="Times New Roman"/>
                <a:ea typeface="Times New Roman"/>
                <a:cs typeface="Times New Roman"/>
                <a:sym typeface="Times New Roman"/>
              </a:rPr>
              <a:t>Standard Polynomials</a:t>
            </a:r>
            <a:endParaRPr>
              <a:latin typeface="Times New Roman"/>
              <a:ea typeface="Times New Roman"/>
              <a:cs typeface="Times New Roman"/>
              <a:sym typeface="Times New Roman"/>
            </a:endParaRPr>
          </a:p>
        </p:txBody>
      </p:sp>
      <p:pic>
        <p:nvPicPr>
          <p:cNvPr id="1072" name="Google Shape;1072;p59"/>
          <p:cNvPicPr preferRelativeResize="0"/>
          <p:nvPr/>
        </p:nvPicPr>
        <p:blipFill rotWithShape="1">
          <a:blip r:embed="rId3">
            <a:alphaModFix/>
          </a:blip>
          <a:srcRect b="0" l="0" r="0" t="0"/>
          <a:stretch/>
        </p:blipFill>
        <p:spPr>
          <a:xfrm>
            <a:off x="708420" y="779196"/>
            <a:ext cx="8117528" cy="1675770"/>
          </a:xfrm>
          <a:prstGeom prst="rect">
            <a:avLst/>
          </a:prstGeom>
          <a:noFill/>
          <a:ln>
            <a:noFill/>
          </a:ln>
        </p:spPr>
      </p:pic>
      <p:sp>
        <p:nvSpPr>
          <p:cNvPr id="1073" name="Google Shape;1073;p59"/>
          <p:cNvSpPr/>
          <p:nvPr/>
        </p:nvSpPr>
        <p:spPr>
          <a:xfrm>
            <a:off x="41077" y="36119"/>
            <a:ext cx="490538" cy="589736"/>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3300"/>
              <a:buFont typeface="Arial"/>
              <a:buNone/>
            </a:pPr>
            <a:r>
              <a:t/>
            </a:r>
            <a:endParaRPr b="0" i="0" sz="3300" u="none" cap="none" strike="noStrike">
              <a:solidFill>
                <a:schemeClr val="dk1"/>
              </a:solidFill>
              <a:latin typeface="Times New Roman"/>
              <a:ea typeface="Times New Roman"/>
              <a:cs typeface="Times New Roman"/>
              <a:sym typeface="Times New Roman"/>
            </a:endParaRPr>
          </a:p>
        </p:txBody>
      </p:sp>
      <p:cxnSp>
        <p:nvCxnSpPr>
          <p:cNvPr id="1074" name="Google Shape;1074;p59"/>
          <p:cNvCxnSpPr/>
          <p:nvPr/>
        </p:nvCxnSpPr>
        <p:spPr>
          <a:xfrm flipH="1" rot="10800000">
            <a:off x="-7737" y="611782"/>
            <a:ext cx="9144000" cy="20782"/>
          </a:xfrm>
          <a:prstGeom prst="straightConnector1">
            <a:avLst/>
          </a:prstGeom>
          <a:noFill/>
          <a:ln cap="flat" cmpd="sng" w="9525">
            <a:solidFill>
              <a:srgbClr val="00B050"/>
            </a:solidFill>
            <a:prstDash val="solid"/>
            <a:round/>
            <a:headEnd len="sm" w="sm" type="none"/>
            <a:tailEnd len="sm" w="sm" type="none"/>
          </a:ln>
        </p:spPr>
      </p:cxnSp>
      <p:sp>
        <p:nvSpPr>
          <p:cNvPr id="1075" name="Google Shape;1075;p59"/>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Times New Roman"/>
              <a:ea typeface="Times New Roman"/>
              <a:cs typeface="Times New Roman"/>
              <a:sym typeface="Times New Roman"/>
            </a:endParaRPr>
          </a:p>
        </p:txBody>
      </p:sp>
      <p:cxnSp>
        <p:nvCxnSpPr>
          <p:cNvPr id="1076" name="Google Shape;1076;p59"/>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1077" name="Google Shape;1077;p59"/>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pic>
        <p:nvPicPr>
          <p:cNvPr id="1078" name="Google Shape;1078;p59"/>
          <p:cNvPicPr preferRelativeResize="0"/>
          <p:nvPr/>
        </p:nvPicPr>
        <p:blipFill rotWithShape="1">
          <a:blip r:embed="rId5">
            <a:alphaModFix/>
          </a:blip>
          <a:srcRect b="0" l="0" r="0" t="0"/>
          <a:stretch/>
        </p:blipFill>
        <p:spPr>
          <a:xfrm>
            <a:off x="708420" y="2601598"/>
            <a:ext cx="8359380" cy="1894202"/>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6"/>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lang="en-US">
                <a:latin typeface="Times New Roman"/>
                <a:ea typeface="Times New Roman"/>
                <a:cs typeface="Times New Roman"/>
                <a:sym typeface="Times New Roman"/>
              </a:rPr>
              <a:t>9/19/2022</a:t>
            </a:r>
            <a:endParaRPr>
              <a:latin typeface="Times New Roman"/>
              <a:ea typeface="Times New Roman"/>
              <a:cs typeface="Times New Roman"/>
              <a:sym typeface="Times New Roman"/>
            </a:endParaRPr>
          </a:p>
        </p:txBody>
      </p:sp>
      <p:sp>
        <p:nvSpPr>
          <p:cNvPr id="183" name="Google Shape;183;p6"/>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lang="en-US">
                <a:latin typeface="Times New Roman"/>
                <a:ea typeface="Times New Roman"/>
                <a:cs typeface="Times New Roman"/>
                <a:sym typeface="Times New Roman"/>
              </a:rPr>
              <a:t>SY BTech         Computer Networks     Module 2    Sem 3     2022-23</a:t>
            </a:r>
            <a:endParaRPr>
              <a:latin typeface="Times New Roman"/>
              <a:ea typeface="Times New Roman"/>
              <a:cs typeface="Times New Roman"/>
              <a:sym typeface="Times New Roman"/>
            </a:endParaRPr>
          </a:p>
        </p:txBody>
      </p:sp>
      <p:sp>
        <p:nvSpPr>
          <p:cNvPr id="184" name="Google Shape;184;p6"/>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800"/>
              <a:buNone/>
            </a:pPr>
            <a:fld id="{00000000-1234-1234-1234-123412341234}" type="slidenum">
              <a:rPr lang="en-US">
                <a:latin typeface="Times New Roman"/>
                <a:ea typeface="Times New Roman"/>
                <a:cs typeface="Times New Roman"/>
                <a:sym typeface="Times New Roman"/>
              </a:rPr>
              <a:t>‹#›</a:t>
            </a:fld>
            <a:endParaRPr>
              <a:latin typeface="Times New Roman"/>
              <a:ea typeface="Times New Roman"/>
              <a:cs typeface="Times New Roman"/>
              <a:sym typeface="Times New Roman"/>
            </a:endParaRPr>
          </a:p>
        </p:txBody>
      </p:sp>
      <p:sp>
        <p:nvSpPr>
          <p:cNvPr id="185" name="Google Shape;185;p6"/>
          <p:cNvSpPr/>
          <p:nvPr/>
        </p:nvSpPr>
        <p:spPr>
          <a:xfrm>
            <a:off x="41077" y="55121"/>
            <a:ext cx="490538" cy="589736"/>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3300"/>
              <a:buFont typeface="Arial"/>
              <a:buNone/>
            </a:pPr>
            <a:r>
              <a:t/>
            </a:r>
            <a:endParaRPr b="0" i="0" sz="3300" u="none" cap="none" strike="noStrike">
              <a:solidFill>
                <a:schemeClr val="dk1"/>
              </a:solidFill>
              <a:latin typeface="Times New Roman"/>
              <a:ea typeface="Times New Roman"/>
              <a:cs typeface="Times New Roman"/>
              <a:sym typeface="Times New Roman"/>
            </a:endParaRPr>
          </a:p>
        </p:txBody>
      </p:sp>
      <p:cxnSp>
        <p:nvCxnSpPr>
          <p:cNvPr id="186" name="Google Shape;186;p6"/>
          <p:cNvCxnSpPr/>
          <p:nvPr/>
        </p:nvCxnSpPr>
        <p:spPr>
          <a:xfrm flipH="1" rot="10800000">
            <a:off x="-7737" y="611782"/>
            <a:ext cx="9144000" cy="20782"/>
          </a:xfrm>
          <a:prstGeom prst="straightConnector1">
            <a:avLst/>
          </a:prstGeom>
          <a:noFill/>
          <a:ln cap="flat" cmpd="sng" w="9525">
            <a:solidFill>
              <a:srgbClr val="00B050"/>
            </a:solidFill>
            <a:prstDash val="solid"/>
            <a:round/>
            <a:headEnd len="sm" w="sm" type="none"/>
            <a:tailEnd len="sm" w="sm" type="none"/>
          </a:ln>
        </p:spPr>
      </p:cxnSp>
      <p:sp>
        <p:nvSpPr>
          <p:cNvPr id="187" name="Google Shape;187;p6"/>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Times New Roman"/>
              <a:ea typeface="Times New Roman"/>
              <a:cs typeface="Times New Roman"/>
              <a:sym typeface="Times New Roman"/>
            </a:endParaRPr>
          </a:p>
        </p:txBody>
      </p:sp>
      <p:cxnSp>
        <p:nvCxnSpPr>
          <p:cNvPr id="188" name="Google Shape;188;p6"/>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189" name="Google Shape;189;p6"/>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sp>
        <p:nvSpPr>
          <p:cNvPr id="190" name="Google Shape;190;p6"/>
          <p:cNvSpPr txBox="1"/>
          <p:nvPr/>
        </p:nvSpPr>
        <p:spPr>
          <a:xfrm>
            <a:off x="1457725" y="55121"/>
            <a:ext cx="6139932" cy="469800"/>
          </a:xfrm>
          <a:prstGeom prst="rect">
            <a:avLst/>
          </a:prstGeom>
          <a:noFill/>
          <a:ln>
            <a:noFill/>
          </a:ln>
        </p:spPr>
        <p:txBody>
          <a:bodyPr anchorCtr="0" anchor="b" bIns="34275" lIns="68575" spcFirstLastPara="1" rIns="68575" wrap="square" tIns="34275">
            <a:noAutofit/>
          </a:bodyPr>
          <a:lstStyle/>
          <a:p>
            <a:pPr indent="0" lvl="0" marL="0" marR="0" rtl="0" algn="l">
              <a:lnSpc>
                <a:spcPct val="100000"/>
              </a:lnSpc>
              <a:spcBef>
                <a:spcPts val="0"/>
              </a:spcBef>
              <a:spcAft>
                <a:spcPts val="0"/>
              </a:spcAft>
              <a:buNone/>
            </a:pPr>
            <a:r>
              <a:rPr b="0" i="0" lang="en-US" sz="3200" u="none" cap="none" strike="noStrike">
                <a:solidFill>
                  <a:srgbClr val="000000"/>
                </a:solidFill>
                <a:latin typeface="Times New Roman"/>
                <a:ea typeface="Times New Roman"/>
                <a:cs typeface="Times New Roman"/>
                <a:sym typeface="Times New Roman"/>
              </a:rPr>
              <a:t>Functions of the Physical Layer</a:t>
            </a:r>
            <a:endParaRPr b="0" i="0" sz="1400" u="none" cap="none" strike="noStrike">
              <a:solidFill>
                <a:srgbClr val="000000"/>
              </a:solidFill>
              <a:latin typeface="Times New Roman"/>
              <a:ea typeface="Times New Roman"/>
              <a:cs typeface="Times New Roman"/>
              <a:sym typeface="Times New Roman"/>
            </a:endParaRPr>
          </a:p>
        </p:txBody>
      </p:sp>
      <p:sp>
        <p:nvSpPr>
          <p:cNvPr id="191" name="Google Shape;191;p6"/>
          <p:cNvSpPr txBox="1"/>
          <p:nvPr/>
        </p:nvSpPr>
        <p:spPr>
          <a:xfrm>
            <a:off x="648889" y="548754"/>
            <a:ext cx="8367291" cy="414945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n-US" sz="1900" u="none" cap="none" strike="noStrike">
                <a:solidFill>
                  <a:srgbClr val="002060"/>
                </a:solidFill>
                <a:latin typeface="Times New Roman"/>
                <a:ea typeface="Times New Roman"/>
                <a:cs typeface="Times New Roman"/>
                <a:sym typeface="Times New Roman"/>
              </a:rPr>
              <a:t>Bit synchronization:</a:t>
            </a:r>
            <a:r>
              <a:rPr b="0" i="0" lang="en-US" sz="1900" u="none" cap="none" strike="noStrike">
                <a:solidFill>
                  <a:srgbClr val="000000"/>
                </a:solidFill>
                <a:latin typeface="Times New Roman"/>
                <a:ea typeface="Times New Roman"/>
                <a:cs typeface="Times New Roman"/>
                <a:sym typeface="Times New Roman"/>
              </a:rPr>
              <a:t> </a:t>
            </a:r>
            <a:endParaRPr/>
          </a:p>
          <a:p>
            <a:pPr indent="0" lvl="0" marL="0" marR="0" rtl="0" algn="l">
              <a:lnSpc>
                <a:spcPct val="100000"/>
              </a:lnSpc>
              <a:spcBef>
                <a:spcPts val="0"/>
              </a:spcBef>
              <a:spcAft>
                <a:spcPts val="0"/>
              </a:spcAft>
              <a:buNone/>
            </a:pPr>
            <a:r>
              <a:rPr b="0" i="0" lang="en-US" sz="1900" u="none" cap="none" strike="noStrike">
                <a:solidFill>
                  <a:srgbClr val="000000"/>
                </a:solidFill>
                <a:latin typeface="Times New Roman"/>
                <a:ea typeface="Times New Roman"/>
                <a:cs typeface="Times New Roman"/>
                <a:sym typeface="Times New Roman"/>
              </a:rPr>
              <a:t>The physical layer provides the </a:t>
            </a:r>
            <a:r>
              <a:rPr b="1" i="0" lang="en-US" sz="1900" u="none" cap="none" strike="noStrike">
                <a:solidFill>
                  <a:srgbClr val="FF0000"/>
                </a:solidFill>
                <a:latin typeface="Times New Roman"/>
                <a:ea typeface="Times New Roman"/>
                <a:cs typeface="Times New Roman"/>
                <a:sym typeface="Times New Roman"/>
              </a:rPr>
              <a:t>synchronization of the bits by providing a clock. </a:t>
            </a:r>
            <a:r>
              <a:rPr b="0" i="0" lang="en-US" sz="1900" u="none" cap="none" strike="noStrike">
                <a:solidFill>
                  <a:srgbClr val="000000"/>
                </a:solidFill>
                <a:latin typeface="Times New Roman"/>
                <a:ea typeface="Times New Roman"/>
                <a:cs typeface="Times New Roman"/>
                <a:sym typeface="Times New Roman"/>
              </a:rPr>
              <a:t>This clock controls both sender and receiver thus providing synchronization at bit level.</a:t>
            </a:r>
            <a:endParaRPr/>
          </a:p>
          <a:p>
            <a:pPr indent="0" lvl="0" marL="0" marR="0" rtl="0" algn="l">
              <a:lnSpc>
                <a:spcPct val="100000"/>
              </a:lnSpc>
              <a:spcBef>
                <a:spcPts val="0"/>
              </a:spcBef>
              <a:spcAft>
                <a:spcPts val="0"/>
              </a:spcAft>
              <a:buNone/>
            </a:pPr>
            <a:r>
              <a:rPr b="1" i="0" lang="en-US" sz="1900" u="none" cap="none" strike="noStrike">
                <a:solidFill>
                  <a:srgbClr val="002060"/>
                </a:solidFill>
                <a:latin typeface="Times New Roman"/>
                <a:ea typeface="Times New Roman"/>
                <a:cs typeface="Times New Roman"/>
                <a:sym typeface="Times New Roman"/>
              </a:rPr>
              <a:t>Bit rate control: </a:t>
            </a:r>
            <a:endParaRPr/>
          </a:p>
          <a:p>
            <a:pPr indent="0" lvl="0" marL="0" marR="0" rtl="0" algn="l">
              <a:lnSpc>
                <a:spcPct val="100000"/>
              </a:lnSpc>
              <a:spcBef>
                <a:spcPts val="0"/>
              </a:spcBef>
              <a:spcAft>
                <a:spcPts val="0"/>
              </a:spcAft>
              <a:buNone/>
            </a:pPr>
            <a:r>
              <a:rPr b="0" i="0" lang="en-US" sz="1900" u="none" cap="none" strike="noStrike">
                <a:solidFill>
                  <a:srgbClr val="000000"/>
                </a:solidFill>
                <a:latin typeface="Times New Roman"/>
                <a:ea typeface="Times New Roman"/>
                <a:cs typeface="Times New Roman"/>
                <a:sym typeface="Times New Roman"/>
              </a:rPr>
              <a:t>The Physical layer also defines the </a:t>
            </a:r>
            <a:r>
              <a:rPr b="1" i="0" lang="en-US" sz="1900" u="none" cap="none" strike="noStrike">
                <a:solidFill>
                  <a:srgbClr val="FF0000"/>
                </a:solidFill>
                <a:latin typeface="Times New Roman"/>
                <a:ea typeface="Times New Roman"/>
                <a:cs typeface="Times New Roman"/>
                <a:sym typeface="Times New Roman"/>
              </a:rPr>
              <a:t>transmission rate </a:t>
            </a:r>
            <a:r>
              <a:rPr b="0" i="0" lang="en-US" sz="1900" u="none" cap="none" strike="noStrike">
                <a:solidFill>
                  <a:srgbClr val="000000"/>
                </a:solidFill>
                <a:latin typeface="Times New Roman"/>
                <a:ea typeface="Times New Roman"/>
                <a:cs typeface="Times New Roman"/>
                <a:sym typeface="Times New Roman"/>
              </a:rPr>
              <a:t>i.e. the number of bits sent per second.</a:t>
            </a:r>
            <a:endParaRPr/>
          </a:p>
          <a:p>
            <a:pPr indent="0" lvl="0" marL="0" marR="0" rtl="0" algn="l">
              <a:lnSpc>
                <a:spcPct val="100000"/>
              </a:lnSpc>
              <a:spcBef>
                <a:spcPts val="0"/>
              </a:spcBef>
              <a:spcAft>
                <a:spcPts val="0"/>
              </a:spcAft>
              <a:buNone/>
            </a:pPr>
            <a:r>
              <a:rPr b="1" i="0" lang="en-US" sz="1900" u="none" cap="none" strike="noStrike">
                <a:solidFill>
                  <a:srgbClr val="002060"/>
                </a:solidFill>
                <a:latin typeface="Times New Roman"/>
                <a:ea typeface="Times New Roman"/>
                <a:cs typeface="Times New Roman"/>
                <a:sym typeface="Times New Roman"/>
              </a:rPr>
              <a:t>Physical topologies:</a:t>
            </a:r>
            <a:r>
              <a:rPr b="0" i="0" lang="en-US" sz="1900" u="none" cap="none" strike="noStrike">
                <a:solidFill>
                  <a:srgbClr val="000000"/>
                </a:solidFill>
                <a:latin typeface="Times New Roman"/>
                <a:ea typeface="Times New Roman"/>
                <a:cs typeface="Times New Roman"/>
                <a:sym typeface="Times New Roman"/>
              </a:rPr>
              <a:t> </a:t>
            </a:r>
            <a:endParaRPr/>
          </a:p>
          <a:p>
            <a:pPr indent="0" lvl="0" marL="0" marR="0" rtl="0" algn="l">
              <a:lnSpc>
                <a:spcPct val="100000"/>
              </a:lnSpc>
              <a:spcBef>
                <a:spcPts val="0"/>
              </a:spcBef>
              <a:spcAft>
                <a:spcPts val="0"/>
              </a:spcAft>
              <a:buNone/>
            </a:pPr>
            <a:r>
              <a:rPr b="0" i="0" lang="en-US" sz="1900" u="none" cap="none" strike="noStrike">
                <a:solidFill>
                  <a:srgbClr val="000000"/>
                </a:solidFill>
                <a:latin typeface="Times New Roman"/>
                <a:ea typeface="Times New Roman"/>
                <a:cs typeface="Times New Roman"/>
                <a:sym typeface="Times New Roman"/>
              </a:rPr>
              <a:t>Physical layer specifies the </a:t>
            </a:r>
            <a:r>
              <a:rPr b="1" i="0" lang="en-US" sz="1900" u="none" cap="none" strike="noStrike">
                <a:solidFill>
                  <a:srgbClr val="FF0000"/>
                </a:solidFill>
                <a:latin typeface="Times New Roman"/>
                <a:ea typeface="Times New Roman"/>
                <a:cs typeface="Times New Roman"/>
                <a:sym typeface="Times New Roman"/>
              </a:rPr>
              <a:t>way in which the different, devices/nodes are arranged in a network </a:t>
            </a:r>
            <a:r>
              <a:rPr b="0" i="0" lang="en-US" sz="1900" u="none" cap="none" strike="noStrike">
                <a:solidFill>
                  <a:srgbClr val="000000"/>
                </a:solidFill>
                <a:latin typeface="Times New Roman"/>
                <a:ea typeface="Times New Roman"/>
                <a:cs typeface="Times New Roman"/>
                <a:sym typeface="Times New Roman"/>
              </a:rPr>
              <a:t>i.e. bus, star, or mesh topology.</a:t>
            </a:r>
            <a:endParaRPr/>
          </a:p>
          <a:p>
            <a:pPr indent="0" lvl="0" marL="0" marR="0" rtl="0" algn="l">
              <a:lnSpc>
                <a:spcPct val="100000"/>
              </a:lnSpc>
              <a:spcBef>
                <a:spcPts val="0"/>
              </a:spcBef>
              <a:spcAft>
                <a:spcPts val="0"/>
              </a:spcAft>
              <a:buNone/>
            </a:pPr>
            <a:r>
              <a:rPr b="1" i="0" lang="en-US" sz="1900" u="none" cap="none" strike="noStrike">
                <a:solidFill>
                  <a:srgbClr val="002060"/>
                </a:solidFill>
                <a:latin typeface="Times New Roman"/>
                <a:ea typeface="Times New Roman"/>
                <a:cs typeface="Times New Roman"/>
                <a:sym typeface="Times New Roman"/>
              </a:rPr>
              <a:t>Transmission mode:</a:t>
            </a:r>
            <a:r>
              <a:rPr b="0" i="0" lang="en-US" sz="1900" u="none" cap="none" strike="noStrike">
                <a:solidFill>
                  <a:srgbClr val="000000"/>
                </a:solidFill>
                <a:latin typeface="Times New Roman"/>
                <a:ea typeface="Times New Roman"/>
                <a:cs typeface="Times New Roman"/>
                <a:sym typeface="Times New Roman"/>
              </a:rPr>
              <a:t> </a:t>
            </a:r>
            <a:endParaRPr/>
          </a:p>
          <a:p>
            <a:pPr indent="0" lvl="0" marL="0" marR="0" rtl="0" algn="l">
              <a:lnSpc>
                <a:spcPct val="100000"/>
              </a:lnSpc>
              <a:spcBef>
                <a:spcPts val="0"/>
              </a:spcBef>
              <a:spcAft>
                <a:spcPts val="0"/>
              </a:spcAft>
              <a:buNone/>
            </a:pPr>
            <a:r>
              <a:rPr b="0" i="0" lang="en-US" sz="1900" u="none" cap="none" strike="noStrike">
                <a:solidFill>
                  <a:srgbClr val="000000"/>
                </a:solidFill>
                <a:latin typeface="Times New Roman"/>
                <a:ea typeface="Times New Roman"/>
                <a:cs typeface="Times New Roman"/>
                <a:sym typeface="Times New Roman"/>
              </a:rPr>
              <a:t>Physical layer also defines the way in which the data flows between the two connected devices. The various transmission modes possible are </a:t>
            </a:r>
            <a:r>
              <a:rPr b="1" i="0" lang="en-US" sz="1900" u="none" cap="none" strike="noStrike">
                <a:solidFill>
                  <a:srgbClr val="FF0000"/>
                </a:solidFill>
                <a:latin typeface="Times New Roman"/>
                <a:ea typeface="Times New Roman"/>
                <a:cs typeface="Times New Roman"/>
                <a:sym typeface="Times New Roman"/>
              </a:rPr>
              <a:t>Simplex, half-duplex and full-duplex</a:t>
            </a:r>
            <a:r>
              <a:rPr b="0" i="0" lang="en-US" sz="1900" u="none" cap="none" strike="noStrike">
                <a:solidFill>
                  <a:srgbClr val="000000"/>
                </a:solidFill>
                <a:latin typeface="Times New Roman"/>
                <a:ea typeface="Times New Roman"/>
                <a:cs typeface="Times New Roman"/>
                <a:sym typeface="Times New Roman"/>
              </a:rPr>
              <a:t>.</a:t>
            </a:r>
            <a:endParaRPr b="0" i="0" sz="1900" u="none" cap="none" strike="noStrike">
              <a:solidFill>
                <a:srgbClr val="000000"/>
              </a:solidFill>
              <a:latin typeface="Times New Roman"/>
              <a:ea typeface="Times New Roman"/>
              <a:cs typeface="Times New Roman"/>
              <a:sym typeface="Times New Roman"/>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1">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1">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1">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1">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1">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1">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1">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1">
                                            <p:txEl>
                                              <p:pRg end="7" st="7"/>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4" name="Shape 1084"/>
        <p:cNvGrpSpPr/>
        <p:nvPr/>
      </p:nvGrpSpPr>
      <p:grpSpPr>
        <a:xfrm>
          <a:off x="0" y="0"/>
          <a:ext cx="0" cy="0"/>
          <a:chOff x="0" y="0"/>
          <a:chExt cx="0" cy="0"/>
        </a:xfrm>
      </p:grpSpPr>
      <p:sp>
        <p:nvSpPr>
          <p:cNvPr id="1085" name="Google Shape;1085;p60"/>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9/19/2022</a:t>
            </a:r>
            <a:endParaRPr b="1" sz="800">
              <a:solidFill>
                <a:schemeClr val="dk1"/>
              </a:solidFill>
              <a:latin typeface="Times New Roman"/>
              <a:ea typeface="Times New Roman"/>
              <a:cs typeface="Times New Roman"/>
              <a:sym typeface="Times New Roman"/>
            </a:endParaRPr>
          </a:p>
        </p:txBody>
      </p:sp>
      <p:sp>
        <p:nvSpPr>
          <p:cNvPr id="1086" name="Google Shape;1086;p60"/>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SY BTech         Computer Networks     Module 2    Sem 3     2022-23</a:t>
            </a:r>
            <a:endParaRPr b="1" sz="800">
              <a:solidFill>
                <a:schemeClr val="dk1"/>
              </a:solidFill>
              <a:latin typeface="Times New Roman"/>
              <a:ea typeface="Times New Roman"/>
              <a:cs typeface="Times New Roman"/>
              <a:sym typeface="Times New Roman"/>
            </a:endParaRPr>
          </a:p>
        </p:txBody>
      </p:sp>
      <p:sp>
        <p:nvSpPr>
          <p:cNvPr id="1087" name="Google Shape;1087;p60"/>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US" sz="900">
                <a:solidFill>
                  <a:schemeClr val="dk1"/>
                </a:solidFill>
                <a:latin typeface="Times New Roman"/>
                <a:ea typeface="Times New Roman"/>
                <a:cs typeface="Times New Roman"/>
                <a:sym typeface="Times New Roman"/>
              </a:rPr>
              <a:t>‹#›</a:t>
            </a:fld>
            <a:endParaRPr sz="900">
              <a:solidFill>
                <a:schemeClr val="dk1"/>
              </a:solidFill>
              <a:latin typeface="Times New Roman"/>
              <a:ea typeface="Times New Roman"/>
              <a:cs typeface="Times New Roman"/>
              <a:sym typeface="Times New Roman"/>
            </a:endParaRPr>
          </a:p>
        </p:txBody>
      </p:sp>
      <p:sp>
        <p:nvSpPr>
          <p:cNvPr id="1088" name="Google Shape;1088;p60"/>
          <p:cNvSpPr txBox="1"/>
          <p:nvPr>
            <p:ph idx="4294967295" type="title"/>
          </p:nvPr>
        </p:nvSpPr>
        <p:spPr>
          <a:xfrm>
            <a:off x="1296988" y="68263"/>
            <a:ext cx="7847012" cy="4699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Clr>
                <a:srgbClr val="002060"/>
              </a:buClr>
              <a:buSzPts val="3200"/>
              <a:buNone/>
            </a:pPr>
            <a:r>
              <a:rPr b="1" lang="en-US" sz="3200">
                <a:solidFill>
                  <a:srgbClr val="002060"/>
                </a:solidFill>
                <a:latin typeface="Times New Roman"/>
                <a:ea typeface="Times New Roman"/>
                <a:cs typeface="Times New Roman"/>
                <a:sym typeface="Times New Roman"/>
              </a:rPr>
              <a:t>Checksum (</a:t>
            </a:r>
            <a:r>
              <a:rPr b="1" lang="en-US" sz="3200">
                <a:solidFill>
                  <a:srgbClr val="C00000"/>
                </a:solidFill>
                <a:latin typeface="Times"/>
                <a:ea typeface="Times"/>
                <a:cs typeface="Times"/>
                <a:sym typeface="Times"/>
              </a:rPr>
              <a:t>error detection method </a:t>
            </a:r>
            <a:r>
              <a:rPr b="1" lang="en-US" sz="3200">
                <a:solidFill>
                  <a:srgbClr val="002060"/>
                </a:solidFill>
                <a:latin typeface="Times New Roman"/>
                <a:ea typeface="Times New Roman"/>
                <a:cs typeface="Times New Roman"/>
                <a:sym typeface="Times New Roman"/>
              </a:rPr>
              <a:t>)</a:t>
            </a:r>
            <a:endParaRPr>
              <a:latin typeface="Times New Roman"/>
              <a:ea typeface="Times New Roman"/>
              <a:cs typeface="Times New Roman"/>
              <a:sym typeface="Times New Roman"/>
            </a:endParaRPr>
          </a:p>
        </p:txBody>
      </p:sp>
      <p:sp>
        <p:nvSpPr>
          <p:cNvPr id="1089" name="Google Shape;1089;p60"/>
          <p:cNvSpPr/>
          <p:nvPr/>
        </p:nvSpPr>
        <p:spPr>
          <a:xfrm>
            <a:off x="41077" y="36119"/>
            <a:ext cx="490538" cy="589736"/>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3300"/>
              <a:buFont typeface="Arial"/>
              <a:buNone/>
            </a:pPr>
            <a:r>
              <a:t/>
            </a:r>
            <a:endParaRPr b="0" i="0" sz="3300" u="none" cap="none" strike="noStrike">
              <a:solidFill>
                <a:schemeClr val="dk1"/>
              </a:solidFill>
              <a:latin typeface="Times New Roman"/>
              <a:ea typeface="Times New Roman"/>
              <a:cs typeface="Times New Roman"/>
              <a:sym typeface="Times New Roman"/>
            </a:endParaRPr>
          </a:p>
        </p:txBody>
      </p:sp>
      <p:sp>
        <p:nvSpPr>
          <p:cNvPr id="1090" name="Google Shape;1090;p60"/>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Times New Roman"/>
              <a:ea typeface="Times New Roman"/>
              <a:cs typeface="Times New Roman"/>
              <a:sym typeface="Times New Roman"/>
            </a:endParaRPr>
          </a:p>
        </p:txBody>
      </p:sp>
      <p:cxnSp>
        <p:nvCxnSpPr>
          <p:cNvPr id="1091" name="Google Shape;1091;p60"/>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1092" name="Google Shape;1092;p60"/>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cxnSp>
        <p:nvCxnSpPr>
          <p:cNvPr id="1093" name="Google Shape;1093;p60"/>
          <p:cNvCxnSpPr/>
          <p:nvPr/>
        </p:nvCxnSpPr>
        <p:spPr>
          <a:xfrm>
            <a:off x="-7737" y="625855"/>
            <a:ext cx="9144000" cy="0"/>
          </a:xfrm>
          <a:prstGeom prst="straightConnector1">
            <a:avLst/>
          </a:prstGeom>
          <a:noFill/>
          <a:ln cap="flat" cmpd="sng" w="15875">
            <a:solidFill>
              <a:srgbClr val="00B050"/>
            </a:solidFill>
            <a:prstDash val="solid"/>
            <a:round/>
            <a:headEnd len="sm" w="sm" type="none"/>
            <a:tailEnd len="sm" w="sm" type="none"/>
          </a:ln>
        </p:spPr>
      </p:cxnSp>
      <p:sp>
        <p:nvSpPr>
          <p:cNvPr id="1094" name="Google Shape;1094;p60"/>
          <p:cNvSpPr/>
          <p:nvPr/>
        </p:nvSpPr>
        <p:spPr>
          <a:xfrm>
            <a:off x="580428" y="711787"/>
            <a:ext cx="8258771" cy="2308324"/>
          </a:xfrm>
          <a:prstGeom prst="rect">
            <a:avLst/>
          </a:prstGeom>
          <a:noFill/>
          <a:ln>
            <a:noFill/>
          </a:ln>
        </p:spPr>
        <p:txBody>
          <a:bodyPr anchorCtr="0" anchor="t" bIns="45700" lIns="91425" spcFirstLastPara="1" rIns="91425" wrap="square" tIns="45700">
            <a:spAutoFit/>
          </a:bodyPr>
          <a:lstStyle/>
          <a:p>
            <a:pPr indent="-342900" lvl="0" marL="342900" marR="0" rtl="0" algn="just">
              <a:lnSpc>
                <a:spcPct val="100000"/>
              </a:lnSpc>
              <a:spcBef>
                <a:spcPts val="0"/>
              </a:spcBef>
              <a:spcAft>
                <a:spcPts val="0"/>
              </a:spcAft>
              <a:buClr>
                <a:srgbClr val="000000"/>
              </a:buClr>
              <a:buSzPts val="2400"/>
              <a:buFont typeface="Noto Sans Symbols"/>
              <a:buChar char="⮚"/>
            </a:pPr>
            <a:r>
              <a:rPr b="1" i="0" lang="en-US" sz="2400" u="none" cap="none" strike="noStrike">
                <a:solidFill>
                  <a:srgbClr val="000000"/>
                </a:solidFill>
                <a:latin typeface="Times"/>
                <a:ea typeface="Times"/>
                <a:cs typeface="Times"/>
                <a:sym typeface="Times"/>
              </a:rPr>
              <a:t>The last </a:t>
            </a:r>
            <a:r>
              <a:rPr b="1" i="0" lang="en-US" sz="2400" u="none" cap="none" strike="noStrike">
                <a:solidFill>
                  <a:srgbClr val="C00000"/>
                </a:solidFill>
                <a:latin typeface="Times"/>
                <a:ea typeface="Times"/>
                <a:cs typeface="Times"/>
                <a:sym typeface="Times"/>
              </a:rPr>
              <a:t>error detection method </a:t>
            </a:r>
            <a:r>
              <a:rPr b="1" i="0" lang="en-US" sz="2400" u="none" cap="none" strike="noStrike">
                <a:solidFill>
                  <a:srgbClr val="000000"/>
                </a:solidFill>
                <a:latin typeface="Times"/>
                <a:ea typeface="Times"/>
                <a:cs typeface="Times"/>
                <a:sym typeface="Times"/>
              </a:rPr>
              <a:t>we discuss here is called the checksum. </a:t>
            </a:r>
            <a:endParaRPr b="1" i="0" sz="2400" u="none" cap="none" strike="noStrike">
              <a:solidFill>
                <a:srgbClr val="000000"/>
              </a:solidFill>
              <a:latin typeface="Times"/>
              <a:ea typeface="Times"/>
              <a:cs typeface="Times"/>
              <a:sym typeface="Times"/>
            </a:endParaRPr>
          </a:p>
          <a:p>
            <a:pPr indent="-342900" lvl="0" marL="342900" marR="0" rtl="0" algn="just">
              <a:lnSpc>
                <a:spcPct val="100000"/>
              </a:lnSpc>
              <a:spcBef>
                <a:spcPts val="0"/>
              </a:spcBef>
              <a:spcAft>
                <a:spcPts val="0"/>
              </a:spcAft>
              <a:buClr>
                <a:srgbClr val="000000"/>
              </a:buClr>
              <a:buSzPts val="2400"/>
              <a:buFont typeface="Noto Sans Symbols"/>
              <a:buChar char="⮚"/>
            </a:pPr>
            <a:r>
              <a:rPr b="1" i="0" lang="en-US" sz="2400" u="none" cap="none" strike="noStrike">
                <a:solidFill>
                  <a:srgbClr val="000000"/>
                </a:solidFill>
                <a:latin typeface="Times"/>
                <a:ea typeface="Times"/>
                <a:cs typeface="Times"/>
                <a:sym typeface="Times"/>
              </a:rPr>
              <a:t>The checksum is used in the Internet by several protocols although not at the data link layer. </a:t>
            </a:r>
            <a:endParaRPr b="1" i="0" sz="2400" u="none" cap="none" strike="noStrike">
              <a:solidFill>
                <a:srgbClr val="000000"/>
              </a:solidFill>
              <a:latin typeface="Times"/>
              <a:ea typeface="Times"/>
              <a:cs typeface="Times"/>
              <a:sym typeface="Times"/>
            </a:endParaRPr>
          </a:p>
          <a:p>
            <a:pPr indent="-342900" lvl="0" marL="342900" marR="0" rtl="0" algn="just">
              <a:lnSpc>
                <a:spcPct val="100000"/>
              </a:lnSpc>
              <a:spcBef>
                <a:spcPts val="0"/>
              </a:spcBef>
              <a:spcAft>
                <a:spcPts val="0"/>
              </a:spcAft>
              <a:buClr>
                <a:srgbClr val="000000"/>
              </a:buClr>
              <a:buSzPts val="2400"/>
              <a:buFont typeface="Noto Sans Symbols"/>
              <a:buChar char="⮚"/>
            </a:pPr>
            <a:r>
              <a:rPr b="1" i="0" lang="en-US" sz="2400" u="none" cap="none" strike="noStrike">
                <a:solidFill>
                  <a:srgbClr val="000000"/>
                </a:solidFill>
                <a:latin typeface="Times"/>
                <a:ea typeface="Times"/>
                <a:cs typeface="Times"/>
                <a:sym typeface="Times"/>
              </a:rPr>
              <a:t>However, we briefly discuss it here to complete our discussion on error checking</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8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9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0" name="Shape 1100"/>
        <p:cNvGrpSpPr/>
        <p:nvPr/>
      </p:nvGrpSpPr>
      <p:grpSpPr>
        <a:xfrm>
          <a:off x="0" y="0"/>
          <a:ext cx="0" cy="0"/>
          <a:chOff x="0" y="0"/>
          <a:chExt cx="0" cy="0"/>
        </a:xfrm>
      </p:grpSpPr>
      <p:sp>
        <p:nvSpPr>
          <p:cNvPr id="1101" name="Google Shape;1101;p61"/>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9/19/2022</a:t>
            </a:r>
            <a:endParaRPr b="1" sz="800">
              <a:solidFill>
                <a:schemeClr val="dk1"/>
              </a:solidFill>
              <a:latin typeface="Times New Roman"/>
              <a:ea typeface="Times New Roman"/>
              <a:cs typeface="Times New Roman"/>
              <a:sym typeface="Times New Roman"/>
            </a:endParaRPr>
          </a:p>
        </p:txBody>
      </p:sp>
      <p:sp>
        <p:nvSpPr>
          <p:cNvPr id="1102" name="Google Shape;1102;p61"/>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SY BTech         Computer Networks     Module 2    Sem 3     2022-23</a:t>
            </a:r>
            <a:endParaRPr b="1" sz="800">
              <a:solidFill>
                <a:schemeClr val="dk1"/>
              </a:solidFill>
              <a:latin typeface="Times New Roman"/>
              <a:ea typeface="Times New Roman"/>
              <a:cs typeface="Times New Roman"/>
              <a:sym typeface="Times New Roman"/>
            </a:endParaRPr>
          </a:p>
        </p:txBody>
      </p:sp>
      <p:sp>
        <p:nvSpPr>
          <p:cNvPr id="1103" name="Google Shape;1103;p61"/>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US" sz="900">
                <a:solidFill>
                  <a:schemeClr val="dk1"/>
                </a:solidFill>
                <a:latin typeface="Times New Roman"/>
                <a:ea typeface="Times New Roman"/>
                <a:cs typeface="Times New Roman"/>
                <a:sym typeface="Times New Roman"/>
              </a:rPr>
              <a:t>‹#›</a:t>
            </a:fld>
            <a:endParaRPr sz="900">
              <a:solidFill>
                <a:schemeClr val="dk1"/>
              </a:solidFill>
              <a:latin typeface="Times New Roman"/>
              <a:ea typeface="Times New Roman"/>
              <a:cs typeface="Times New Roman"/>
              <a:sym typeface="Times New Roman"/>
            </a:endParaRPr>
          </a:p>
        </p:txBody>
      </p:sp>
      <p:sp>
        <p:nvSpPr>
          <p:cNvPr id="1104" name="Google Shape;1104;p61"/>
          <p:cNvSpPr txBox="1"/>
          <p:nvPr>
            <p:ph idx="4294967295" type="title"/>
          </p:nvPr>
        </p:nvSpPr>
        <p:spPr>
          <a:xfrm>
            <a:off x="1296988" y="68263"/>
            <a:ext cx="7847012" cy="4699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Clr>
                <a:srgbClr val="002060"/>
              </a:buClr>
              <a:buSzPts val="3200"/>
              <a:buFont typeface="Calibri"/>
              <a:buNone/>
            </a:pPr>
            <a:r>
              <a:rPr b="1" lang="en-US" sz="3200">
                <a:solidFill>
                  <a:srgbClr val="002060"/>
                </a:solidFill>
                <a:latin typeface="Times New Roman"/>
                <a:ea typeface="Times New Roman"/>
                <a:cs typeface="Times New Roman"/>
                <a:sym typeface="Times New Roman"/>
              </a:rPr>
              <a:t>Checksum</a:t>
            </a:r>
            <a:endParaRPr>
              <a:latin typeface="Times New Roman"/>
              <a:ea typeface="Times New Roman"/>
              <a:cs typeface="Times New Roman"/>
              <a:sym typeface="Times New Roman"/>
            </a:endParaRPr>
          </a:p>
        </p:txBody>
      </p:sp>
      <p:pic>
        <p:nvPicPr>
          <p:cNvPr id="1105" name="Google Shape;1105;p61"/>
          <p:cNvPicPr preferRelativeResize="0"/>
          <p:nvPr/>
        </p:nvPicPr>
        <p:blipFill rotWithShape="1">
          <a:blip r:embed="rId3">
            <a:alphaModFix/>
          </a:blip>
          <a:srcRect b="0" l="0" r="0" t="0"/>
          <a:stretch/>
        </p:blipFill>
        <p:spPr>
          <a:xfrm>
            <a:off x="1109209" y="779196"/>
            <a:ext cx="6403975" cy="3772378"/>
          </a:xfrm>
          <a:prstGeom prst="rect">
            <a:avLst/>
          </a:prstGeom>
          <a:noFill/>
          <a:ln>
            <a:noFill/>
          </a:ln>
        </p:spPr>
      </p:pic>
      <p:sp>
        <p:nvSpPr>
          <p:cNvPr id="1106" name="Google Shape;1106;p61"/>
          <p:cNvSpPr/>
          <p:nvPr/>
        </p:nvSpPr>
        <p:spPr>
          <a:xfrm>
            <a:off x="41077" y="36119"/>
            <a:ext cx="490538" cy="589736"/>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3300"/>
              <a:buFont typeface="Arial"/>
              <a:buNone/>
            </a:pPr>
            <a:r>
              <a:t/>
            </a:r>
            <a:endParaRPr b="0" i="0" sz="3300" u="none" cap="none" strike="noStrike">
              <a:solidFill>
                <a:schemeClr val="dk1"/>
              </a:solidFill>
              <a:latin typeface="Times New Roman"/>
              <a:ea typeface="Times New Roman"/>
              <a:cs typeface="Times New Roman"/>
              <a:sym typeface="Times New Roman"/>
            </a:endParaRPr>
          </a:p>
        </p:txBody>
      </p:sp>
      <p:cxnSp>
        <p:nvCxnSpPr>
          <p:cNvPr id="1107" name="Google Shape;1107;p61"/>
          <p:cNvCxnSpPr/>
          <p:nvPr/>
        </p:nvCxnSpPr>
        <p:spPr>
          <a:xfrm flipH="1" rot="10800000">
            <a:off x="-7737" y="611782"/>
            <a:ext cx="9144000" cy="20782"/>
          </a:xfrm>
          <a:prstGeom prst="straightConnector1">
            <a:avLst/>
          </a:prstGeom>
          <a:noFill/>
          <a:ln cap="flat" cmpd="sng" w="9525">
            <a:solidFill>
              <a:srgbClr val="00B050"/>
            </a:solidFill>
            <a:prstDash val="solid"/>
            <a:round/>
            <a:headEnd len="sm" w="sm" type="none"/>
            <a:tailEnd len="sm" w="sm" type="none"/>
          </a:ln>
        </p:spPr>
      </p:cxnSp>
      <p:sp>
        <p:nvSpPr>
          <p:cNvPr id="1108" name="Google Shape;1108;p61"/>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Times New Roman"/>
              <a:ea typeface="Times New Roman"/>
              <a:cs typeface="Times New Roman"/>
              <a:sym typeface="Times New Roman"/>
            </a:endParaRPr>
          </a:p>
        </p:txBody>
      </p:sp>
      <p:cxnSp>
        <p:nvCxnSpPr>
          <p:cNvPr id="1109" name="Google Shape;1109;p61"/>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1110" name="Google Shape;1110;p61"/>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6" name="Shape 1116"/>
        <p:cNvGrpSpPr/>
        <p:nvPr/>
      </p:nvGrpSpPr>
      <p:grpSpPr>
        <a:xfrm>
          <a:off x="0" y="0"/>
          <a:ext cx="0" cy="0"/>
          <a:chOff x="0" y="0"/>
          <a:chExt cx="0" cy="0"/>
        </a:xfrm>
      </p:grpSpPr>
      <p:sp>
        <p:nvSpPr>
          <p:cNvPr id="1117" name="Google Shape;1117;p62"/>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9/19/2022</a:t>
            </a:r>
            <a:endParaRPr b="1" sz="800">
              <a:solidFill>
                <a:schemeClr val="dk1"/>
              </a:solidFill>
              <a:latin typeface="Times New Roman"/>
              <a:ea typeface="Times New Roman"/>
              <a:cs typeface="Times New Roman"/>
              <a:sym typeface="Times New Roman"/>
            </a:endParaRPr>
          </a:p>
        </p:txBody>
      </p:sp>
      <p:sp>
        <p:nvSpPr>
          <p:cNvPr id="1118" name="Google Shape;1118;p62"/>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SY BTech         Computer Networks     Module 2    Sem 3     2022-23</a:t>
            </a:r>
            <a:endParaRPr b="1" sz="800">
              <a:solidFill>
                <a:schemeClr val="dk1"/>
              </a:solidFill>
              <a:latin typeface="Times New Roman"/>
              <a:ea typeface="Times New Roman"/>
              <a:cs typeface="Times New Roman"/>
              <a:sym typeface="Times New Roman"/>
            </a:endParaRPr>
          </a:p>
        </p:txBody>
      </p:sp>
      <p:sp>
        <p:nvSpPr>
          <p:cNvPr id="1119" name="Google Shape;1119;p62"/>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US" sz="900">
                <a:solidFill>
                  <a:schemeClr val="dk1"/>
                </a:solidFill>
                <a:latin typeface="Times New Roman"/>
                <a:ea typeface="Times New Roman"/>
                <a:cs typeface="Times New Roman"/>
                <a:sym typeface="Times New Roman"/>
              </a:rPr>
              <a:t>‹#›</a:t>
            </a:fld>
            <a:endParaRPr sz="900">
              <a:solidFill>
                <a:schemeClr val="dk1"/>
              </a:solidFill>
              <a:latin typeface="Times New Roman"/>
              <a:ea typeface="Times New Roman"/>
              <a:cs typeface="Times New Roman"/>
              <a:sym typeface="Times New Roman"/>
            </a:endParaRPr>
          </a:p>
        </p:txBody>
      </p:sp>
      <p:sp>
        <p:nvSpPr>
          <p:cNvPr id="1120" name="Google Shape;1120;p62"/>
          <p:cNvSpPr txBox="1"/>
          <p:nvPr>
            <p:ph idx="4294967295" type="title"/>
          </p:nvPr>
        </p:nvSpPr>
        <p:spPr>
          <a:xfrm>
            <a:off x="1296988" y="68263"/>
            <a:ext cx="7847012" cy="4699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Clr>
                <a:srgbClr val="002060"/>
              </a:buClr>
              <a:buSzPts val="3200"/>
              <a:buFont typeface="Calibri"/>
              <a:buNone/>
            </a:pPr>
            <a:r>
              <a:rPr b="1" lang="en-US" sz="3200">
                <a:solidFill>
                  <a:srgbClr val="002060"/>
                </a:solidFill>
                <a:latin typeface="Times New Roman"/>
                <a:ea typeface="Times New Roman"/>
                <a:cs typeface="Times New Roman"/>
                <a:sym typeface="Times New Roman"/>
              </a:rPr>
              <a:t>Checksum</a:t>
            </a:r>
            <a:endParaRPr>
              <a:latin typeface="Times New Roman"/>
              <a:ea typeface="Times New Roman"/>
              <a:cs typeface="Times New Roman"/>
              <a:sym typeface="Times New Roman"/>
            </a:endParaRPr>
          </a:p>
        </p:txBody>
      </p:sp>
      <p:pic>
        <p:nvPicPr>
          <p:cNvPr id="1121" name="Google Shape;1121;p62"/>
          <p:cNvPicPr preferRelativeResize="0"/>
          <p:nvPr/>
        </p:nvPicPr>
        <p:blipFill rotWithShape="1">
          <a:blip r:embed="rId3">
            <a:alphaModFix/>
          </a:blip>
          <a:srcRect b="0" l="0" r="0" t="0"/>
          <a:stretch/>
        </p:blipFill>
        <p:spPr>
          <a:xfrm>
            <a:off x="708420" y="625855"/>
            <a:ext cx="3670198" cy="1424959"/>
          </a:xfrm>
          <a:prstGeom prst="rect">
            <a:avLst/>
          </a:prstGeom>
          <a:noFill/>
          <a:ln>
            <a:noFill/>
          </a:ln>
        </p:spPr>
      </p:pic>
      <p:pic>
        <p:nvPicPr>
          <p:cNvPr id="1122" name="Google Shape;1122;p62"/>
          <p:cNvPicPr preferRelativeResize="0"/>
          <p:nvPr/>
        </p:nvPicPr>
        <p:blipFill rotWithShape="1">
          <a:blip r:embed="rId4">
            <a:alphaModFix/>
          </a:blip>
          <a:srcRect b="0" l="0" r="0" t="0"/>
          <a:stretch/>
        </p:blipFill>
        <p:spPr>
          <a:xfrm>
            <a:off x="639959" y="2274116"/>
            <a:ext cx="4394522" cy="2200787"/>
          </a:xfrm>
          <a:prstGeom prst="rect">
            <a:avLst/>
          </a:prstGeom>
          <a:noFill/>
          <a:ln>
            <a:noFill/>
          </a:ln>
        </p:spPr>
      </p:pic>
      <p:sp>
        <p:nvSpPr>
          <p:cNvPr id="1123" name="Google Shape;1123;p62"/>
          <p:cNvSpPr/>
          <p:nvPr/>
        </p:nvSpPr>
        <p:spPr>
          <a:xfrm>
            <a:off x="41077" y="36119"/>
            <a:ext cx="490538" cy="589736"/>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3300"/>
              <a:buFont typeface="Arial"/>
              <a:buNone/>
            </a:pPr>
            <a:r>
              <a:t/>
            </a:r>
            <a:endParaRPr b="0" i="0" sz="3300" u="none" cap="none" strike="noStrike">
              <a:solidFill>
                <a:schemeClr val="dk1"/>
              </a:solidFill>
              <a:latin typeface="Times New Roman"/>
              <a:ea typeface="Times New Roman"/>
              <a:cs typeface="Times New Roman"/>
              <a:sym typeface="Times New Roman"/>
            </a:endParaRPr>
          </a:p>
        </p:txBody>
      </p:sp>
      <p:sp>
        <p:nvSpPr>
          <p:cNvPr id="1124" name="Google Shape;1124;p62"/>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Times New Roman"/>
              <a:ea typeface="Times New Roman"/>
              <a:cs typeface="Times New Roman"/>
              <a:sym typeface="Times New Roman"/>
            </a:endParaRPr>
          </a:p>
        </p:txBody>
      </p:sp>
      <p:cxnSp>
        <p:nvCxnSpPr>
          <p:cNvPr id="1125" name="Google Shape;1125;p62"/>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1126" name="Google Shape;1126;p62"/>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pic>
        <p:nvPicPr>
          <p:cNvPr id="1127" name="Google Shape;1127;p62"/>
          <p:cNvPicPr preferRelativeResize="0"/>
          <p:nvPr/>
        </p:nvPicPr>
        <p:blipFill rotWithShape="1">
          <a:blip r:embed="rId6">
            <a:alphaModFix/>
          </a:blip>
          <a:srcRect b="0" l="0" r="0" t="0"/>
          <a:stretch/>
        </p:blipFill>
        <p:spPr>
          <a:xfrm>
            <a:off x="5083295" y="68566"/>
            <a:ext cx="4052968" cy="46386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2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2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2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1" name="Shape 1131"/>
        <p:cNvGrpSpPr/>
        <p:nvPr/>
      </p:nvGrpSpPr>
      <p:grpSpPr>
        <a:xfrm>
          <a:off x="0" y="0"/>
          <a:ext cx="0" cy="0"/>
          <a:chOff x="0" y="0"/>
          <a:chExt cx="0" cy="0"/>
        </a:xfrm>
      </p:grpSpPr>
      <p:sp>
        <p:nvSpPr>
          <p:cNvPr id="1132" name="Google Shape;1132;p63"/>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lang="en-US">
                <a:latin typeface="Times New Roman"/>
                <a:ea typeface="Times New Roman"/>
                <a:cs typeface="Times New Roman"/>
                <a:sym typeface="Times New Roman"/>
              </a:rPr>
              <a:t>9/19/2022</a:t>
            </a:r>
            <a:endParaRPr>
              <a:latin typeface="Times New Roman"/>
              <a:ea typeface="Times New Roman"/>
              <a:cs typeface="Times New Roman"/>
              <a:sym typeface="Times New Roman"/>
            </a:endParaRPr>
          </a:p>
        </p:txBody>
      </p:sp>
      <p:sp>
        <p:nvSpPr>
          <p:cNvPr id="1133" name="Google Shape;1133;p63"/>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lang="en-US">
                <a:latin typeface="Times New Roman"/>
                <a:ea typeface="Times New Roman"/>
                <a:cs typeface="Times New Roman"/>
                <a:sym typeface="Times New Roman"/>
              </a:rPr>
              <a:t>SY BTech         Computer Networks     Module 2    Sem 3     2022-23</a:t>
            </a:r>
            <a:endParaRPr>
              <a:latin typeface="Times New Roman"/>
              <a:ea typeface="Times New Roman"/>
              <a:cs typeface="Times New Roman"/>
              <a:sym typeface="Times New Roman"/>
            </a:endParaRPr>
          </a:p>
        </p:txBody>
      </p:sp>
      <p:sp>
        <p:nvSpPr>
          <p:cNvPr id="1134" name="Google Shape;1134;p63"/>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800"/>
              <a:buNone/>
            </a:pPr>
            <a:fld id="{00000000-1234-1234-1234-123412341234}" type="slidenum">
              <a:rPr lang="en-US">
                <a:latin typeface="Times New Roman"/>
                <a:ea typeface="Times New Roman"/>
                <a:cs typeface="Times New Roman"/>
                <a:sym typeface="Times New Roman"/>
              </a:rPr>
              <a:t>‹#›</a:t>
            </a:fld>
            <a:endParaRPr>
              <a:latin typeface="Times New Roman"/>
              <a:ea typeface="Times New Roman"/>
              <a:cs typeface="Times New Roman"/>
              <a:sym typeface="Times New Roman"/>
            </a:endParaRPr>
          </a:p>
        </p:txBody>
      </p:sp>
      <p:pic>
        <p:nvPicPr>
          <p:cNvPr id="1135" name="Google Shape;1135;p63"/>
          <p:cNvPicPr preferRelativeResize="0"/>
          <p:nvPr/>
        </p:nvPicPr>
        <p:blipFill rotWithShape="1">
          <a:blip r:embed="rId3">
            <a:alphaModFix/>
          </a:blip>
          <a:srcRect b="0" l="0" r="0" t="0"/>
          <a:stretch/>
        </p:blipFill>
        <p:spPr>
          <a:xfrm>
            <a:off x="822960" y="1332167"/>
            <a:ext cx="5943917" cy="1917500"/>
          </a:xfrm>
          <a:prstGeom prst="rect">
            <a:avLst/>
          </a:prstGeom>
          <a:noFill/>
          <a:ln>
            <a:noFill/>
          </a:ln>
        </p:spPr>
      </p:pic>
      <p:sp>
        <p:nvSpPr>
          <p:cNvPr id="1136" name="Google Shape;1136;p63"/>
          <p:cNvSpPr/>
          <p:nvPr/>
        </p:nvSpPr>
        <p:spPr>
          <a:xfrm>
            <a:off x="2429015" y="3303640"/>
            <a:ext cx="4288354" cy="40011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2000" u="none" cap="none" strike="noStrike">
                <a:solidFill>
                  <a:schemeClr val="accent1"/>
                </a:solidFill>
                <a:latin typeface="Times New Roman"/>
                <a:ea typeface="Times New Roman"/>
                <a:cs typeface="Times New Roman"/>
                <a:sym typeface="Times New Roman"/>
              </a:rPr>
              <a:t> 1      1      0       1       1       0       1       0</a:t>
            </a:r>
            <a:endParaRPr b="0" i="0" sz="2000" u="none" cap="none" strike="noStrike">
              <a:solidFill>
                <a:schemeClr val="accent1"/>
              </a:solidFill>
              <a:latin typeface="Times New Roman"/>
              <a:ea typeface="Times New Roman"/>
              <a:cs typeface="Times New Roman"/>
              <a:sym typeface="Times New Roman"/>
            </a:endParaRPr>
          </a:p>
        </p:txBody>
      </p:sp>
      <p:cxnSp>
        <p:nvCxnSpPr>
          <p:cNvPr id="1137" name="Google Shape;1137;p63"/>
          <p:cNvCxnSpPr>
            <a:endCxn id="1136" idx="1"/>
          </p:cNvCxnSpPr>
          <p:nvPr/>
        </p:nvCxnSpPr>
        <p:spPr>
          <a:xfrm>
            <a:off x="1750115" y="3503695"/>
            <a:ext cx="678900" cy="0"/>
          </a:xfrm>
          <a:prstGeom prst="straightConnector1">
            <a:avLst/>
          </a:prstGeom>
          <a:noFill/>
          <a:ln cap="flat" cmpd="sng" w="9525">
            <a:solidFill>
              <a:srgbClr val="4561AA"/>
            </a:solidFill>
            <a:prstDash val="solid"/>
            <a:round/>
            <a:headEnd len="sm" w="sm" type="none"/>
            <a:tailEnd len="med" w="med" type="triangle"/>
          </a:ln>
        </p:spPr>
      </p:cxnSp>
      <p:sp>
        <p:nvSpPr>
          <p:cNvPr id="1138" name="Google Shape;1138;p63"/>
          <p:cNvSpPr/>
          <p:nvPr/>
        </p:nvSpPr>
        <p:spPr>
          <a:xfrm>
            <a:off x="114614" y="3372890"/>
            <a:ext cx="2077813" cy="26161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1100" u="none" cap="none" strike="noStrike">
                <a:solidFill>
                  <a:schemeClr val="dk1"/>
                </a:solidFill>
                <a:latin typeface="Times New Roman"/>
                <a:ea typeface="Times New Roman"/>
                <a:cs typeface="Times New Roman"/>
                <a:sym typeface="Times New Roman"/>
              </a:rPr>
              <a:t>1’s complement means checksum</a:t>
            </a:r>
            <a:endParaRPr b="0" i="0" sz="1100" u="none" cap="none" strike="noStrike">
              <a:solidFill>
                <a:schemeClr val="dk1"/>
              </a:solidFill>
              <a:latin typeface="Times New Roman"/>
              <a:ea typeface="Times New Roman"/>
              <a:cs typeface="Times New Roman"/>
              <a:sym typeface="Times New Roman"/>
            </a:endParaRPr>
          </a:p>
        </p:txBody>
      </p:sp>
      <p:sp>
        <p:nvSpPr>
          <p:cNvPr id="1139" name="Google Shape;1139;p63"/>
          <p:cNvSpPr/>
          <p:nvPr/>
        </p:nvSpPr>
        <p:spPr>
          <a:xfrm>
            <a:off x="6721305" y="2194737"/>
            <a:ext cx="704039" cy="26161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1100" u="none" cap="none" strike="noStrike">
                <a:solidFill>
                  <a:schemeClr val="dk1"/>
                </a:solidFill>
                <a:latin typeface="Times New Roman"/>
                <a:ea typeface="Times New Roman"/>
                <a:cs typeface="Times New Roman"/>
                <a:sym typeface="Times New Roman"/>
              </a:rPr>
              <a:t>ADD all </a:t>
            </a:r>
            <a:endParaRPr b="0" i="0" sz="1100" u="none" cap="none" strike="noStrike">
              <a:solidFill>
                <a:schemeClr val="dk1"/>
              </a:solidFill>
              <a:latin typeface="Times New Roman"/>
              <a:ea typeface="Times New Roman"/>
              <a:cs typeface="Times New Roman"/>
              <a:sym typeface="Times New Roman"/>
            </a:endParaRPr>
          </a:p>
        </p:txBody>
      </p:sp>
      <p:sp>
        <p:nvSpPr>
          <p:cNvPr id="1140" name="Google Shape;1140;p63"/>
          <p:cNvSpPr/>
          <p:nvPr/>
        </p:nvSpPr>
        <p:spPr>
          <a:xfrm>
            <a:off x="6721305" y="2766962"/>
            <a:ext cx="1406154" cy="26161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1100" u="none" cap="none" strike="noStrike">
                <a:solidFill>
                  <a:schemeClr val="dk1"/>
                </a:solidFill>
                <a:latin typeface="Times New Roman"/>
                <a:ea typeface="Times New Roman"/>
                <a:cs typeface="Times New Roman"/>
                <a:sym typeface="Times New Roman"/>
              </a:rPr>
              <a:t>ADD carry if getting</a:t>
            </a:r>
            <a:endParaRPr b="0" i="0" sz="1100" u="none" cap="none" strike="noStrike">
              <a:solidFill>
                <a:schemeClr val="dk1"/>
              </a:solidFill>
              <a:latin typeface="Times New Roman"/>
              <a:ea typeface="Times New Roman"/>
              <a:cs typeface="Times New Roman"/>
              <a:sym typeface="Times New Roman"/>
            </a:endParaRPr>
          </a:p>
        </p:txBody>
      </p:sp>
      <p:pic>
        <p:nvPicPr>
          <p:cNvPr id="1141" name="Google Shape;1141;p63"/>
          <p:cNvPicPr preferRelativeResize="0"/>
          <p:nvPr/>
        </p:nvPicPr>
        <p:blipFill rotWithShape="1">
          <a:blip r:embed="rId4">
            <a:alphaModFix/>
          </a:blip>
          <a:srcRect b="0" l="0" r="0" t="0"/>
          <a:stretch/>
        </p:blipFill>
        <p:spPr>
          <a:xfrm>
            <a:off x="1045644" y="3888528"/>
            <a:ext cx="1114425" cy="438150"/>
          </a:xfrm>
          <a:prstGeom prst="rect">
            <a:avLst/>
          </a:prstGeom>
          <a:noFill/>
          <a:ln>
            <a:noFill/>
          </a:ln>
        </p:spPr>
      </p:pic>
      <p:pic>
        <p:nvPicPr>
          <p:cNvPr id="1142" name="Google Shape;1142;p63"/>
          <p:cNvPicPr preferRelativeResize="0"/>
          <p:nvPr/>
        </p:nvPicPr>
        <p:blipFill rotWithShape="1">
          <a:blip r:embed="rId5">
            <a:alphaModFix/>
          </a:blip>
          <a:srcRect b="0" l="0" r="0" t="0"/>
          <a:stretch/>
        </p:blipFill>
        <p:spPr>
          <a:xfrm>
            <a:off x="2307042" y="3912340"/>
            <a:ext cx="6315848" cy="390525"/>
          </a:xfrm>
          <a:prstGeom prst="rect">
            <a:avLst/>
          </a:prstGeom>
          <a:noFill/>
          <a:ln>
            <a:noFill/>
          </a:ln>
        </p:spPr>
      </p:pic>
      <p:sp>
        <p:nvSpPr>
          <p:cNvPr id="1143" name="Google Shape;1143;p63"/>
          <p:cNvSpPr/>
          <p:nvPr/>
        </p:nvSpPr>
        <p:spPr>
          <a:xfrm>
            <a:off x="1198405" y="4380650"/>
            <a:ext cx="2217274" cy="26161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1100" u="none" cap="none" strike="noStrike">
                <a:solidFill>
                  <a:schemeClr val="dk1"/>
                </a:solidFill>
                <a:latin typeface="Times New Roman"/>
                <a:ea typeface="Times New Roman"/>
                <a:cs typeface="Times New Roman"/>
                <a:sym typeface="Times New Roman"/>
              </a:rPr>
              <a:t>Checksum is upended with message</a:t>
            </a:r>
            <a:endParaRPr b="0" i="0" sz="1100" u="none" cap="none" strike="noStrike">
              <a:solidFill>
                <a:schemeClr val="dk1"/>
              </a:solidFill>
              <a:latin typeface="Times New Roman"/>
              <a:ea typeface="Times New Roman"/>
              <a:cs typeface="Times New Roman"/>
              <a:sym typeface="Times New Roman"/>
            </a:endParaRPr>
          </a:p>
        </p:txBody>
      </p:sp>
      <p:pic>
        <p:nvPicPr>
          <p:cNvPr id="1144" name="Google Shape;1144;p63"/>
          <p:cNvPicPr preferRelativeResize="0"/>
          <p:nvPr/>
        </p:nvPicPr>
        <p:blipFill rotWithShape="1">
          <a:blip r:embed="rId6">
            <a:alphaModFix/>
          </a:blip>
          <a:srcRect b="0" l="0" r="0" t="0"/>
          <a:stretch/>
        </p:blipFill>
        <p:spPr>
          <a:xfrm>
            <a:off x="235974" y="4129067"/>
            <a:ext cx="809670" cy="500083"/>
          </a:xfrm>
          <a:prstGeom prst="rect">
            <a:avLst/>
          </a:prstGeom>
          <a:noFill/>
          <a:ln>
            <a:noFill/>
          </a:ln>
        </p:spPr>
      </p:pic>
      <p:sp>
        <p:nvSpPr>
          <p:cNvPr id="1145" name="Google Shape;1145;p63"/>
          <p:cNvSpPr/>
          <p:nvPr/>
        </p:nvSpPr>
        <p:spPr>
          <a:xfrm>
            <a:off x="41077" y="36119"/>
            <a:ext cx="490538" cy="589736"/>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3300"/>
              <a:buFont typeface="Arial"/>
              <a:buNone/>
            </a:pPr>
            <a:r>
              <a:t/>
            </a:r>
            <a:endParaRPr b="0" i="0" sz="3300" u="none" cap="none" strike="noStrike">
              <a:solidFill>
                <a:schemeClr val="dk1"/>
              </a:solidFill>
              <a:latin typeface="Times New Roman"/>
              <a:ea typeface="Times New Roman"/>
              <a:cs typeface="Times New Roman"/>
              <a:sym typeface="Times New Roman"/>
            </a:endParaRPr>
          </a:p>
        </p:txBody>
      </p:sp>
      <p:cxnSp>
        <p:nvCxnSpPr>
          <p:cNvPr id="1146" name="Google Shape;1146;p63"/>
          <p:cNvCxnSpPr/>
          <p:nvPr/>
        </p:nvCxnSpPr>
        <p:spPr>
          <a:xfrm flipH="1" rot="10800000">
            <a:off x="41077" y="1290187"/>
            <a:ext cx="9144000" cy="20782"/>
          </a:xfrm>
          <a:prstGeom prst="straightConnector1">
            <a:avLst/>
          </a:prstGeom>
          <a:noFill/>
          <a:ln cap="flat" cmpd="sng" w="9525">
            <a:solidFill>
              <a:srgbClr val="00B050"/>
            </a:solidFill>
            <a:prstDash val="solid"/>
            <a:round/>
            <a:headEnd len="sm" w="sm" type="none"/>
            <a:tailEnd len="sm" w="sm" type="none"/>
          </a:ln>
        </p:spPr>
      </p:cxnSp>
      <p:sp>
        <p:nvSpPr>
          <p:cNvPr id="1147" name="Google Shape;1147;p63"/>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Times New Roman"/>
              <a:ea typeface="Times New Roman"/>
              <a:cs typeface="Times New Roman"/>
              <a:sym typeface="Times New Roman"/>
            </a:endParaRPr>
          </a:p>
        </p:txBody>
      </p:sp>
      <p:cxnSp>
        <p:nvCxnSpPr>
          <p:cNvPr id="1148" name="Google Shape;1148;p63"/>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1149" name="Google Shape;1149;p63"/>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pic>
        <p:nvPicPr>
          <p:cNvPr id="1150" name="Google Shape;1150;p63"/>
          <p:cNvPicPr preferRelativeResize="0"/>
          <p:nvPr/>
        </p:nvPicPr>
        <p:blipFill rotWithShape="1">
          <a:blip r:embed="rId8">
            <a:alphaModFix/>
          </a:blip>
          <a:srcRect b="0" l="0" r="0" t="0"/>
          <a:stretch/>
        </p:blipFill>
        <p:spPr>
          <a:xfrm>
            <a:off x="754261" y="109501"/>
            <a:ext cx="8267700" cy="1190625"/>
          </a:xfrm>
          <a:prstGeom prst="rect">
            <a:avLst/>
          </a:prstGeom>
          <a:noFill/>
          <a:ln>
            <a:noFill/>
          </a:ln>
        </p:spPr>
      </p:pic>
      <p:sp>
        <p:nvSpPr>
          <p:cNvPr id="1151" name="Google Shape;1151;p63"/>
          <p:cNvSpPr/>
          <p:nvPr/>
        </p:nvSpPr>
        <p:spPr>
          <a:xfrm>
            <a:off x="5272611" y="519340"/>
            <a:ext cx="877163" cy="36933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1800" u="none" cap="none" strike="noStrike">
                <a:solidFill>
                  <a:srgbClr val="FFFF00"/>
                </a:solidFill>
                <a:latin typeface="Arial"/>
                <a:ea typeface="Arial"/>
                <a:cs typeface="Arial"/>
                <a:sym typeface="Arial"/>
              </a:rPr>
              <a:t>32-bits</a:t>
            </a:r>
            <a:endParaRPr b="0" i="0" sz="1800" u="none" cap="none" strike="noStrike">
              <a:solidFill>
                <a:srgbClr val="FFFF00"/>
              </a:solidFill>
              <a:latin typeface="Arial"/>
              <a:ea typeface="Arial"/>
              <a:cs typeface="Arial"/>
              <a:sym typeface="Arial"/>
            </a:endParaRPr>
          </a:p>
        </p:txBody>
      </p:sp>
      <p:sp>
        <p:nvSpPr>
          <p:cNvPr id="1152" name="Google Shape;1152;p63"/>
          <p:cNvSpPr/>
          <p:nvPr/>
        </p:nvSpPr>
        <p:spPr>
          <a:xfrm>
            <a:off x="1056960" y="2617901"/>
            <a:ext cx="1326004" cy="36933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1800" u="none" cap="none" strike="noStrike">
                <a:solidFill>
                  <a:srgbClr val="FFFF00"/>
                </a:solidFill>
                <a:latin typeface="Arial"/>
                <a:ea typeface="Arial"/>
                <a:cs typeface="Arial"/>
                <a:sym typeface="Arial"/>
              </a:rPr>
              <a:t>Carry   1 0 </a:t>
            </a:r>
            <a:endParaRPr b="0" i="0" sz="1800" u="none" cap="none" strike="noStrike">
              <a:solidFill>
                <a:srgbClr val="FFFF00"/>
              </a:solidFill>
              <a:latin typeface="Arial"/>
              <a:ea typeface="Arial"/>
              <a:cs typeface="Arial"/>
              <a:sym typeface="Arial"/>
            </a:endParaRPr>
          </a:p>
        </p:txBody>
      </p:sp>
      <p:cxnSp>
        <p:nvCxnSpPr>
          <p:cNvPr id="1153" name="Google Shape;1153;p63"/>
          <p:cNvCxnSpPr>
            <a:endCxn id="1141" idx="0"/>
          </p:cNvCxnSpPr>
          <p:nvPr/>
        </p:nvCxnSpPr>
        <p:spPr>
          <a:xfrm flipH="1">
            <a:off x="1602856" y="3703728"/>
            <a:ext cx="1074300" cy="184800"/>
          </a:xfrm>
          <a:prstGeom prst="straightConnector1">
            <a:avLst/>
          </a:prstGeom>
          <a:noFill/>
          <a:ln cap="flat" cmpd="sng" w="76200">
            <a:solidFill>
              <a:srgbClr val="4561AA"/>
            </a:solidFill>
            <a:prstDash val="solid"/>
            <a:round/>
            <a:headEnd len="sm" w="sm"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3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3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3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4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4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4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4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7" name="Shape 1157"/>
        <p:cNvGrpSpPr/>
        <p:nvPr/>
      </p:nvGrpSpPr>
      <p:grpSpPr>
        <a:xfrm>
          <a:off x="0" y="0"/>
          <a:ext cx="0" cy="0"/>
          <a:chOff x="0" y="0"/>
          <a:chExt cx="0" cy="0"/>
        </a:xfrm>
      </p:grpSpPr>
      <p:sp>
        <p:nvSpPr>
          <p:cNvPr id="1158" name="Google Shape;1158;p64"/>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lang="en-US"/>
              <a:t>9/19/2022</a:t>
            </a:r>
            <a:endParaRPr/>
          </a:p>
        </p:txBody>
      </p:sp>
      <p:sp>
        <p:nvSpPr>
          <p:cNvPr id="1159" name="Google Shape;1159;p64"/>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lang="en-US"/>
              <a:t>SY BTech         Computer Networks     Module 2    Sem 3     2022-23</a:t>
            </a:r>
            <a:endParaRPr/>
          </a:p>
        </p:txBody>
      </p:sp>
      <p:sp>
        <p:nvSpPr>
          <p:cNvPr id="1160" name="Google Shape;1160;p64"/>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800"/>
              <a:buNone/>
            </a:pPr>
            <a:fld id="{00000000-1234-1234-1234-123412341234}" type="slidenum">
              <a:rPr lang="en-US"/>
              <a:t>‹#›</a:t>
            </a:fld>
            <a:endParaRPr/>
          </a:p>
        </p:txBody>
      </p:sp>
      <p:pic>
        <p:nvPicPr>
          <p:cNvPr id="1161" name="Google Shape;1161;p64"/>
          <p:cNvPicPr preferRelativeResize="0"/>
          <p:nvPr/>
        </p:nvPicPr>
        <p:blipFill rotWithShape="1">
          <a:blip r:embed="rId3">
            <a:alphaModFix/>
          </a:blip>
          <a:srcRect b="0" l="0" r="0" t="0"/>
          <a:stretch/>
        </p:blipFill>
        <p:spPr>
          <a:xfrm>
            <a:off x="822960" y="77140"/>
            <a:ext cx="8076423" cy="1378035"/>
          </a:xfrm>
          <a:prstGeom prst="rect">
            <a:avLst/>
          </a:prstGeom>
          <a:noFill/>
          <a:ln>
            <a:noFill/>
          </a:ln>
        </p:spPr>
      </p:pic>
      <p:sp>
        <p:nvSpPr>
          <p:cNvPr id="1162" name="Google Shape;1162;p64"/>
          <p:cNvSpPr/>
          <p:nvPr/>
        </p:nvSpPr>
        <p:spPr>
          <a:xfrm>
            <a:off x="2677163" y="3765755"/>
            <a:ext cx="4923144" cy="40011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US" sz="2000" u="none" cap="none" strike="noStrike">
                <a:solidFill>
                  <a:srgbClr val="C00000"/>
                </a:solidFill>
                <a:latin typeface="Arial"/>
                <a:ea typeface="Arial"/>
                <a:cs typeface="Arial"/>
                <a:sym typeface="Arial"/>
              </a:rPr>
              <a:t>1        1        1      1      1       1         1       1</a:t>
            </a:r>
            <a:endParaRPr b="1" i="0" sz="2000" u="none" cap="none" strike="noStrike">
              <a:solidFill>
                <a:srgbClr val="C00000"/>
              </a:solidFill>
              <a:latin typeface="Arial"/>
              <a:ea typeface="Arial"/>
              <a:cs typeface="Arial"/>
              <a:sym typeface="Arial"/>
            </a:endParaRPr>
          </a:p>
        </p:txBody>
      </p:sp>
      <p:pic>
        <p:nvPicPr>
          <p:cNvPr id="1163" name="Google Shape;1163;p64"/>
          <p:cNvPicPr preferRelativeResize="0"/>
          <p:nvPr/>
        </p:nvPicPr>
        <p:blipFill rotWithShape="1">
          <a:blip r:embed="rId4">
            <a:alphaModFix/>
          </a:blip>
          <a:srcRect b="0" l="0" r="0" t="0"/>
          <a:stretch/>
        </p:blipFill>
        <p:spPr>
          <a:xfrm>
            <a:off x="1630464" y="3790977"/>
            <a:ext cx="809625" cy="714375"/>
          </a:xfrm>
          <a:prstGeom prst="rect">
            <a:avLst/>
          </a:prstGeom>
          <a:noFill/>
          <a:ln>
            <a:noFill/>
          </a:ln>
        </p:spPr>
      </p:pic>
      <p:pic>
        <p:nvPicPr>
          <p:cNvPr id="1164" name="Google Shape;1164;p64"/>
          <p:cNvPicPr preferRelativeResize="0"/>
          <p:nvPr/>
        </p:nvPicPr>
        <p:blipFill rotWithShape="1">
          <a:blip r:embed="rId5">
            <a:alphaModFix/>
          </a:blip>
          <a:srcRect b="0" l="0" r="0" t="0"/>
          <a:stretch/>
        </p:blipFill>
        <p:spPr>
          <a:xfrm>
            <a:off x="3760378" y="4201841"/>
            <a:ext cx="2409825" cy="485775"/>
          </a:xfrm>
          <a:prstGeom prst="rect">
            <a:avLst/>
          </a:prstGeom>
          <a:noFill/>
          <a:ln>
            <a:noFill/>
          </a:ln>
        </p:spPr>
      </p:pic>
      <p:sp>
        <p:nvSpPr>
          <p:cNvPr id="1165" name="Google Shape;1165;p64"/>
          <p:cNvSpPr/>
          <p:nvPr/>
        </p:nvSpPr>
        <p:spPr>
          <a:xfrm>
            <a:off x="41077" y="36119"/>
            <a:ext cx="490538" cy="589736"/>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3300"/>
              <a:buFont typeface="Arial"/>
              <a:buNone/>
            </a:pPr>
            <a:r>
              <a:t/>
            </a:r>
            <a:endParaRPr b="0" i="0" sz="3300" u="none" cap="none" strike="noStrike">
              <a:solidFill>
                <a:schemeClr val="dk1"/>
              </a:solidFill>
              <a:latin typeface="Times New Roman"/>
              <a:ea typeface="Times New Roman"/>
              <a:cs typeface="Times New Roman"/>
              <a:sym typeface="Times New Roman"/>
            </a:endParaRPr>
          </a:p>
        </p:txBody>
      </p:sp>
      <p:cxnSp>
        <p:nvCxnSpPr>
          <p:cNvPr id="1166" name="Google Shape;1166;p64"/>
          <p:cNvCxnSpPr/>
          <p:nvPr/>
        </p:nvCxnSpPr>
        <p:spPr>
          <a:xfrm flipH="1" rot="10800000">
            <a:off x="-7737" y="611782"/>
            <a:ext cx="9144000" cy="20782"/>
          </a:xfrm>
          <a:prstGeom prst="straightConnector1">
            <a:avLst/>
          </a:prstGeom>
          <a:noFill/>
          <a:ln cap="flat" cmpd="sng" w="9525">
            <a:solidFill>
              <a:srgbClr val="00B050"/>
            </a:solidFill>
            <a:prstDash val="solid"/>
            <a:round/>
            <a:headEnd len="sm" w="sm" type="none"/>
            <a:tailEnd len="sm" w="sm" type="none"/>
          </a:ln>
        </p:spPr>
      </p:cxnSp>
      <p:sp>
        <p:nvSpPr>
          <p:cNvPr id="1167" name="Google Shape;1167;p64"/>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Times New Roman"/>
              <a:ea typeface="Times New Roman"/>
              <a:cs typeface="Times New Roman"/>
              <a:sym typeface="Times New Roman"/>
            </a:endParaRPr>
          </a:p>
        </p:txBody>
      </p:sp>
      <p:cxnSp>
        <p:nvCxnSpPr>
          <p:cNvPr id="1168" name="Google Shape;1168;p64"/>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1169" name="Google Shape;1169;p64"/>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pic>
        <p:nvPicPr>
          <p:cNvPr id="1170" name="Google Shape;1170;p64"/>
          <p:cNvPicPr preferRelativeResize="0"/>
          <p:nvPr/>
        </p:nvPicPr>
        <p:blipFill rotWithShape="1">
          <a:blip r:embed="rId7">
            <a:alphaModFix/>
          </a:blip>
          <a:srcRect b="0" l="0" r="0" t="0"/>
          <a:stretch/>
        </p:blipFill>
        <p:spPr>
          <a:xfrm>
            <a:off x="822960" y="1567939"/>
            <a:ext cx="6981825" cy="22574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6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6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6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6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6" name="Shape 1176"/>
        <p:cNvGrpSpPr/>
        <p:nvPr/>
      </p:nvGrpSpPr>
      <p:grpSpPr>
        <a:xfrm>
          <a:off x="0" y="0"/>
          <a:ext cx="0" cy="0"/>
          <a:chOff x="0" y="0"/>
          <a:chExt cx="0" cy="0"/>
        </a:xfrm>
      </p:grpSpPr>
      <p:sp>
        <p:nvSpPr>
          <p:cNvPr id="1177" name="Google Shape;1177;p65"/>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9/19/2022</a:t>
            </a:r>
            <a:endParaRPr b="1" sz="800">
              <a:solidFill>
                <a:schemeClr val="dk1"/>
              </a:solidFill>
              <a:latin typeface="Times New Roman"/>
              <a:ea typeface="Times New Roman"/>
              <a:cs typeface="Times New Roman"/>
              <a:sym typeface="Times New Roman"/>
            </a:endParaRPr>
          </a:p>
        </p:txBody>
      </p:sp>
      <p:sp>
        <p:nvSpPr>
          <p:cNvPr id="1178" name="Google Shape;1178;p65"/>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SY BTech         Computer Networks     Module 2    Sem 3     2022-23</a:t>
            </a:r>
            <a:endParaRPr b="1" sz="800">
              <a:solidFill>
                <a:schemeClr val="dk1"/>
              </a:solidFill>
              <a:latin typeface="Times New Roman"/>
              <a:ea typeface="Times New Roman"/>
              <a:cs typeface="Times New Roman"/>
              <a:sym typeface="Times New Roman"/>
            </a:endParaRPr>
          </a:p>
        </p:txBody>
      </p:sp>
      <p:sp>
        <p:nvSpPr>
          <p:cNvPr id="1179" name="Google Shape;1179;p65"/>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US" sz="900">
                <a:solidFill>
                  <a:schemeClr val="dk1"/>
                </a:solidFill>
                <a:latin typeface="Times New Roman"/>
                <a:ea typeface="Times New Roman"/>
                <a:cs typeface="Times New Roman"/>
                <a:sym typeface="Times New Roman"/>
              </a:rPr>
              <a:t>‹#›</a:t>
            </a:fld>
            <a:endParaRPr sz="900">
              <a:solidFill>
                <a:schemeClr val="dk1"/>
              </a:solidFill>
              <a:latin typeface="Times New Roman"/>
              <a:ea typeface="Times New Roman"/>
              <a:cs typeface="Times New Roman"/>
              <a:sym typeface="Times New Roman"/>
            </a:endParaRPr>
          </a:p>
        </p:txBody>
      </p:sp>
      <p:sp>
        <p:nvSpPr>
          <p:cNvPr id="1180" name="Google Shape;1180;p65"/>
          <p:cNvSpPr txBox="1"/>
          <p:nvPr>
            <p:ph idx="4294967295" type="title"/>
          </p:nvPr>
        </p:nvSpPr>
        <p:spPr>
          <a:xfrm>
            <a:off x="1296988" y="95250"/>
            <a:ext cx="7847012" cy="4699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Clr>
                <a:srgbClr val="002060"/>
              </a:buClr>
              <a:buSzPts val="3200"/>
              <a:buFont typeface="Calibri"/>
              <a:buNone/>
            </a:pPr>
            <a:r>
              <a:rPr b="1" lang="en-US" sz="3200">
                <a:solidFill>
                  <a:srgbClr val="002060"/>
                </a:solidFill>
                <a:latin typeface="Times New Roman"/>
                <a:ea typeface="Times New Roman"/>
                <a:cs typeface="Times New Roman"/>
                <a:sym typeface="Times New Roman"/>
              </a:rPr>
              <a:t>Steps </a:t>
            </a:r>
            <a:endParaRPr>
              <a:latin typeface="Times New Roman"/>
              <a:ea typeface="Times New Roman"/>
              <a:cs typeface="Times New Roman"/>
              <a:sym typeface="Times New Roman"/>
            </a:endParaRPr>
          </a:p>
        </p:txBody>
      </p:sp>
      <p:sp>
        <p:nvSpPr>
          <p:cNvPr id="1181" name="Google Shape;1181;p65"/>
          <p:cNvSpPr/>
          <p:nvPr/>
        </p:nvSpPr>
        <p:spPr>
          <a:xfrm>
            <a:off x="742277" y="691405"/>
            <a:ext cx="8224516" cy="1692771"/>
          </a:xfrm>
          <a:prstGeom prst="rect">
            <a:avLst/>
          </a:prstGeom>
          <a:solidFill>
            <a:srgbClr val="EAE8EB"/>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2400" u="none" cap="none" strike="noStrike">
                <a:solidFill>
                  <a:srgbClr val="FF0000"/>
                </a:solidFill>
                <a:latin typeface="Times New Roman"/>
                <a:ea typeface="Times New Roman"/>
                <a:cs typeface="Times New Roman"/>
                <a:sym typeface="Times New Roman"/>
              </a:rPr>
              <a:t>On Sender Side</a:t>
            </a:r>
            <a:endParaRPr/>
          </a:p>
          <a:p>
            <a:pPr indent="-285750" lvl="0" marL="285750" marR="0" rtl="0" algn="l">
              <a:lnSpc>
                <a:spcPct val="100000"/>
              </a:lnSpc>
              <a:spcBef>
                <a:spcPts val="0"/>
              </a:spcBef>
              <a:spcAft>
                <a:spcPts val="0"/>
              </a:spcAft>
              <a:buClr>
                <a:srgbClr val="CC0066"/>
              </a:buClr>
              <a:buSzPts val="2000"/>
              <a:buFont typeface="Noto Sans Symbols"/>
              <a:buChar char="⮚"/>
            </a:pPr>
            <a:r>
              <a:rPr b="0" i="0" lang="en-US" sz="2000" u="none" cap="none" strike="noStrike">
                <a:solidFill>
                  <a:srgbClr val="000000"/>
                </a:solidFill>
                <a:latin typeface="Times New Roman"/>
                <a:ea typeface="Times New Roman"/>
                <a:cs typeface="Times New Roman"/>
                <a:sym typeface="Times New Roman"/>
              </a:rPr>
              <a:t>The unit is divided into </a:t>
            </a:r>
            <a:r>
              <a:rPr b="0" i="1" lang="en-US" sz="2000" u="none" cap="none" strike="noStrike">
                <a:solidFill>
                  <a:srgbClr val="000000"/>
                </a:solidFill>
                <a:latin typeface="Times New Roman"/>
                <a:ea typeface="Times New Roman"/>
                <a:cs typeface="Times New Roman"/>
                <a:sym typeface="Times New Roman"/>
              </a:rPr>
              <a:t>k</a:t>
            </a:r>
            <a:r>
              <a:rPr b="0" i="0" lang="en-US" sz="2000" u="none" cap="none" strike="noStrike">
                <a:solidFill>
                  <a:srgbClr val="000000"/>
                </a:solidFill>
                <a:latin typeface="Times New Roman"/>
                <a:ea typeface="Times New Roman"/>
                <a:cs typeface="Times New Roman"/>
                <a:sym typeface="Times New Roman"/>
              </a:rPr>
              <a:t> sections, each of </a:t>
            </a:r>
            <a:r>
              <a:rPr b="0" i="1" lang="en-US" sz="2000" u="none" cap="none" strike="noStrike">
                <a:solidFill>
                  <a:srgbClr val="000000"/>
                </a:solidFill>
                <a:latin typeface="Times New Roman"/>
                <a:ea typeface="Times New Roman"/>
                <a:cs typeface="Times New Roman"/>
                <a:sym typeface="Times New Roman"/>
              </a:rPr>
              <a:t>n</a:t>
            </a:r>
            <a:r>
              <a:rPr b="0" i="0" lang="en-US" sz="2000" u="none" cap="none" strike="noStrike">
                <a:solidFill>
                  <a:srgbClr val="000000"/>
                </a:solidFill>
                <a:latin typeface="Times New Roman"/>
                <a:ea typeface="Times New Roman"/>
                <a:cs typeface="Times New Roman"/>
                <a:sym typeface="Times New Roman"/>
              </a:rPr>
              <a:t> bits.</a:t>
            </a:r>
            <a:endParaRPr/>
          </a:p>
          <a:p>
            <a:pPr indent="-285750" lvl="0" marL="285750" marR="0" rtl="0" algn="l">
              <a:lnSpc>
                <a:spcPct val="100000"/>
              </a:lnSpc>
              <a:spcBef>
                <a:spcPts val="0"/>
              </a:spcBef>
              <a:spcAft>
                <a:spcPts val="0"/>
              </a:spcAft>
              <a:buClr>
                <a:srgbClr val="CC0066"/>
              </a:buClr>
              <a:buSzPts val="2000"/>
              <a:buFont typeface="Noto Sans Symbols"/>
              <a:buChar char="⮚"/>
            </a:pPr>
            <a:r>
              <a:rPr b="0" i="0" lang="en-US" sz="2000" u="none" cap="none" strike="noStrike">
                <a:solidFill>
                  <a:srgbClr val="000000"/>
                </a:solidFill>
                <a:latin typeface="Times New Roman"/>
                <a:ea typeface="Times New Roman"/>
                <a:cs typeface="Times New Roman"/>
                <a:sym typeface="Times New Roman"/>
              </a:rPr>
              <a:t>All sections are added together using one’s complement to get the sum.</a:t>
            </a:r>
            <a:endParaRPr/>
          </a:p>
          <a:p>
            <a:pPr indent="-285750" lvl="0" marL="285750" marR="0" rtl="0" algn="l">
              <a:lnSpc>
                <a:spcPct val="100000"/>
              </a:lnSpc>
              <a:spcBef>
                <a:spcPts val="0"/>
              </a:spcBef>
              <a:spcAft>
                <a:spcPts val="0"/>
              </a:spcAft>
              <a:buClr>
                <a:srgbClr val="CC0066"/>
              </a:buClr>
              <a:buSzPts val="2000"/>
              <a:buFont typeface="Noto Sans Symbols"/>
              <a:buChar char="⮚"/>
            </a:pPr>
            <a:r>
              <a:rPr b="0" i="0" lang="en-US" sz="2000" u="none" cap="none" strike="noStrike">
                <a:solidFill>
                  <a:srgbClr val="000000"/>
                </a:solidFill>
                <a:latin typeface="Times New Roman"/>
                <a:ea typeface="Times New Roman"/>
                <a:cs typeface="Times New Roman"/>
                <a:sym typeface="Times New Roman"/>
              </a:rPr>
              <a:t>The sum is complemented and becomes the checksum.</a:t>
            </a:r>
            <a:endParaRPr/>
          </a:p>
          <a:p>
            <a:pPr indent="-285750" lvl="0" marL="285750" marR="0" rtl="0" algn="l">
              <a:lnSpc>
                <a:spcPct val="100000"/>
              </a:lnSpc>
              <a:spcBef>
                <a:spcPts val="0"/>
              </a:spcBef>
              <a:spcAft>
                <a:spcPts val="0"/>
              </a:spcAft>
              <a:buClr>
                <a:srgbClr val="CC0066"/>
              </a:buClr>
              <a:buSzPts val="2000"/>
              <a:buFont typeface="Noto Sans Symbols"/>
              <a:buChar char="⮚"/>
            </a:pPr>
            <a:r>
              <a:rPr b="0" i="0" lang="en-US" sz="2000" u="none" cap="none" strike="noStrike">
                <a:solidFill>
                  <a:srgbClr val="000000"/>
                </a:solidFill>
                <a:latin typeface="Times New Roman"/>
                <a:ea typeface="Times New Roman"/>
                <a:cs typeface="Times New Roman"/>
                <a:sym typeface="Times New Roman"/>
              </a:rPr>
              <a:t>The checksum is sent with the data</a:t>
            </a:r>
            <a:endParaRPr/>
          </a:p>
        </p:txBody>
      </p:sp>
      <p:sp>
        <p:nvSpPr>
          <p:cNvPr id="1182" name="Google Shape;1182;p65"/>
          <p:cNvSpPr/>
          <p:nvPr/>
        </p:nvSpPr>
        <p:spPr>
          <a:xfrm>
            <a:off x="755908" y="2577729"/>
            <a:ext cx="8215591" cy="1692771"/>
          </a:xfrm>
          <a:prstGeom prst="rect">
            <a:avLst/>
          </a:prstGeom>
          <a:solidFill>
            <a:srgbClr val="D8DFEF"/>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2400" u="none" cap="none" strike="noStrike">
                <a:solidFill>
                  <a:srgbClr val="FF0000"/>
                </a:solidFill>
                <a:latin typeface="Times New Roman"/>
                <a:ea typeface="Times New Roman"/>
                <a:cs typeface="Times New Roman"/>
                <a:sym typeface="Times New Roman"/>
              </a:rPr>
              <a:t>On Receiver Side</a:t>
            </a:r>
            <a:endParaRPr/>
          </a:p>
          <a:p>
            <a:pPr indent="-285750" lvl="0" marL="285750" marR="0" rtl="0" algn="l">
              <a:lnSpc>
                <a:spcPct val="100000"/>
              </a:lnSpc>
              <a:spcBef>
                <a:spcPts val="0"/>
              </a:spcBef>
              <a:spcAft>
                <a:spcPts val="0"/>
              </a:spcAft>
              <a:buClr>
                <a:srgbClr val="CC0066"/>
              </a:buClr>
              <a:buSzPts val="2000"/>
              <a:buFont typeface="Noto Sans Symbols"/>
              <a:buChar char="⮚"/>
            </a:pPr>
            <a:r>
              <a:rPr b="0" i="0" lang="en-US" sz="2000" u="none" cap="none" strike="noStrike">
                <a:solidFill>
                  <a:srgbClr val="000000"/>
                </a:solidFill>
                <a:latin typeface="Times New Roman"/>
                <a:ea typeface="Times New Roman"/>
                <a:cs typeface="Times New Roman"/>
                <a:sym typeface="Times New Roman"/>
              </a:rPr>
              <a:t>The unit is divided into </a:t>
            </a:r>
            <a:r>
              <a:rPr b="0" i="1" lang="en-US" sz="2000" u="none" cap="none" strike="noStrike">
                <a:solidFill>
                  <a:srgbClr val="000000"/>
                </a:solidFill>
                <a:latin typeface="Times New Roman"/>
                <a:ea typeface="Times New Roman"/>
                <a:cs typeface="Times New Roman"/>
                <a:sym typeface="Times New Roman"/>
              </a:rPr>
              <a:t>k</a:t>
            </a:r>
            <a:r>
              <a:rPr b="0" i="0" lang="en-US" sz="2000" u="none" cap="none" strike="noStrike">
                <a:solidFill>
                  <a:srgbClr val="000000"/>
                </a:solidFill>
                <a:latin typeface="Times New Roman"/>
                <a:ea typeface="Times New Roman"/>
                <a:cs typeface="Times New Roman"/>
                <a:sym typeface="Times New Roman"/>
              </a:rPr>
              <a:t> sections, each of </a:t>
            </a:r>
            <a:r>
              <a:rPr b="0" i="1" lang="en-US" sz="2000" u="none" cap="none" strike="noStrike">
                <a:solidFill>
                  <a:srgbClr val="000000"/>
                </a:solidFill>
                <a:latin typeface="Times New Roman"/>
                <a:ea typeface="Times New Roman"/>
                <a:cs typeface="Times New Roman"/>
                <a:sym typeface="Times New Roman"/>
              </a:rPr>
              <a:t>n</a:t>
            </a:r>
            <a:r>
              <a:rPr b="0" i="0" lang="en-US" sz="2000" u="none" cap="none" strike="noStrike">
                <a:solidFill>
                  <a:srgbClr val="000000"/>
                </a:solidFill>
                <a:latin typeface="Times New Roman"/>
                <a:ea typeface="Times New Roman"/>
                <a:cs typeface="Times New Roman"/>
                <a:sym typeface="Times New Roman"/>
              </a:rPr>
              <a:t> bits.</a:t>
            </a:r>
            <a:endParaRPr/>
          </a:p>
          <a:p>
            <a:pPr indent="-285750" lvl="0" marL="285750" marR="0" rtl="0" algn="l">
              <a:lnSpc>
                <a:spcPct val="100000"/>
              </a:lnSpc>
              <a:spcBef>
                <a:spcPts val="0"/>
              </a:spcBef>
              <a:spcAft>
                <a:spcPts val="0"/>
              </a:spcAft>
              <a:buClr>
                <a:srgbClr val="CC0066"/>
              </a:buClr>
              <a:buSzPts val="2000"/>
              <a:buFont typeface="Noto Sans Symbols"/>
              <a:buChar char="⮚"/>
            </a:pPr>
            <a:r>
              <a:rPr b="0" i="0" lang="en-US" sz="2000" u="none" cap="none" strike="noStrike">
                <a:solidFill>
                  <a:srgbClr val="000000"/>
                </a:solidFill>
                <a:latin typeface="Times New Roman"/>
                <a:ea typeface="Times New Roman"/>
                <a:cs typeface="Times New Roman"/>
                <a:sym typeface="Times New Roman"/>
              </a:rPr>
              <a:t>All sections are added together using one’s complement to get the sum.</a:t>
            </a:r>
            <a:endParaRPr/>
          </a:p>
          <a:p>
            <a:pPr indent="-285750" lvl="0" marL="285750" marR="0" rtl="0" algn="l">
              <a:lnSpc>
                <a:spcPct val="100000"/>
              </a:lnSpc>
              <a:spcBef>
                <a:spcPts val="0"/>
              </a:spcBef>
              <a:spcAft>
                <a:spcPts val="0"/>
              </a:spcAft>
              <a:buClr>
                <a:srgbClr val="CC0066"/>
              </a:buClr>
              <a:buSzPts val="2000"/>
              <a:buFont typeface="Noto Sans Symbols"/>
              <a:buChar char="⮚"/>
            </a:pPr>
            <a:r>
              <a:rPr b="0" i="0" lang="en-US" sz="2000" u="none" cap="none" strike="noStrike">
                <a:solidFill>
                  <a:srgbClr val="000000"/>
                </a:solidFill>
                <a:latin typeface="Times New Roman"/>
                <a:ea typeface="Times New Roman"/>
                <a:cs typeface="Times New Roman"/>
                <a:sym typeface="Times New Roman"/>
              </a:rPr>
              <a:t>The sum is complemented.</a:t>
            </a:r>
            <a:endParaRPr/>
          </a:p>
          <a:p>
            <a:pPr indent="-285750" lvl="0" marL="285750" marR="0" rtl="0" algn="l">
              <a:lnSpc>
                <a:spcPct val="100000"/>
              </a:lnSpc>
              <a:spcBef>
                <a:spcPts val="0"/>
              </a:spcBef>
              <a:spcAft>
                <a:spcPts val="0"/>
              </a:spcAft>
              <a:buClr>
                <a:srgbClr val="CC0066"/>
              </a:buClr>
              <a:buSzPts val="2000"/>
              <a:buFont typeface="Noto Sans Symbols"/>
              <a:buChar char="⮚"/>
            </a:pPr>
            <a:r>
              <a:rPr b="0" i="0" lang="en-US" sz="2000" u="none" cap="none" strike="noStrike">
                <a:solidFill>
                  <a:srgbClr val="000000"/>
                </a:solidFill>
                <a:latin typeface="Times New Roman"/>
                <a:ea typeface="Times New Roman"/>
                <a:cs typeface="Times New Roman"/>
                <a:sym typeface="Times New Roman"/>
              </a:rPr>
              <a:t>If the result is zero, the data are accepted: otherwise, they are rejected.</a:t>
            </a:r>
            <a:endParaRPr/>
          </a:p>
        </p:txBody>
      </p:sp>
      <p:sp>
        <p:nvSpPr>
          <p:cNvPr id="1183" name="Google Shape;1183;p65"/>
          <p:cNvSpPr/>
          <p:nvPr/>
        </p:nvSpPr>
        <p:spPr>
          <a:xfrm>
            <a:off x="41077" y="36119"/>
            <a:ext cx="490538" cy="589736"/>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3300"/>
              <a:buFont typeface="Arial"/>
              <a:buNone/>
            </a:pPr>
            <a:r>
              <a:t/>
            </a:r>
            <a:endParaRPr b="0" i="0" sz="3300" u="none" cap="none" strike="noStrike">
              <a:solidFill>
                <a:schemeClr val="dk1"/>
              </a:solidFill>
              <a:latin typeface="Times New Roman"/>
              <a:ea typeface="Times New Roman"/>
              <a:cs typeface="Times New Roman"/>
              <a:sym typeface="Times New Roman"/>
            </a:endParaRPr>
          </a:p>
        </p:txBody>
      </p:sp>
      <p:cxnSp>
        <p:nvCxnSpPr>
          <p:cNvPr id="1184" name="Google Shape;1184;p65"/>
          <p:cNvCxnSpPr/>
          <p:nvPr/>
        </p:nvCxnSpPr>
        <p:spPr>
          <a:xfrm flipH="1" rot="10800000">
            <a:off x="-7737" y="611782"/>
            <a:ext cx="9144000" cy="20782"/>
          </a:xfrm>
          <a:prstGeom prst="straightConnector1">
            <a:avLst/>
          </a:prstGeom>
          <a:noFill/>
          <a:ln cap="flat" cmpd="sng" w="9525">
            <a:solidFill>
              <a:srgbClr val="00B050"/>
            </a:solidFill>
            <a:prstDash val="solid"/>
            <a:round/>
            <a:headEnd len="sm" w="sm" type="none"/>
            <a:tailEnd len="sm" w="sm" type="none"/>
          </a:ln>
        </p:spPr>
      </p:cxnSp>
      <p:sp>
        <p:nvSpPr>
          <p:cNvPr id="1185" name="Google Shape;1185;p65"/>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Times New Roman"/>
              <a:ea typeface="Times New Roman"/>
              <a:cs typeface="Times New Roman"/>
              <a:sym typeface="Times New Roman"/>
            </a:endParaRPr>
          </a:p>
        </p:txBody>
      </p:sp>
      <p:cxnSp>
        <p:nvCxnSpPr>
          <p:cNvPr id="1186" name="Google Shape;1186;p65"/>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1187" name="Google Shape;1187;p65"/>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3" name="Shape 1193"/>
        <p:cNvGrpSpPr/>
        <p:nvPr/>
      </p:nvGrpSpPr>
      <p:grpSpPr>
        <a:xfrm>
          <a:off x="0" y="0"/>
          <a:ext cx="0" cy="0"/>
          <a:chOff x="0" y="0"/>
          <a:chExt cx="0" cy="0"/>
        </a:xfrm>
      </p:grpSpPr>
      <p:sp>
        <p:nvSpPr>
          <p:cNvPr id="1194" name="Google Shape;1194;p66"/>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9/19/2022</a:t>
            </a:r>
            <a:endParaRPr b="1" sz="800">
              <a:solidFill>
                <a:schemeClr val="dk1"/>
              </a:solidFill>
              <a:latin typeface="Times New Roman"/>
              <a:ea typeface="Times New Roman"/>
              <a:cs typeface="Times New Roman"/>
              <a:sym typeface="Times New Roman"/>
            </a:endParaRPr>
          </a:p>
        </p:txBody>
      </p:sp>
      <p:sp>
        <p:nvSpPr>
          <p:cNvPr id="1195" name="Google Shape;1195;p66"/>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SY BTech         Computer Networks     Module 2    Sem 3     2022-23</a:t>
            </a:r>
            <a:endParaRPr b="1" sz="800">
              <a:solidFill>
                <a:schemeClr val="dk1"/>
              </a:solidFill>
              <a:latin typeface="Times New Roman"/>
              <a:ea typeface="Times New Roman"/>
              <a:cs typeface="Times New Roman"/>
              <a:sym typeface="Times New Roman"/>
            </a:endParaRPr>
          </a:p>
        </p:txBody>
      </p:sp>
      <p:sp>
        <p:nvSpPr>
          <p:cNvPr id="1196" name="Google Shape;1196;p66"/>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US" sz="900">
                <a:solidFill>
                  <a:schemeClr val="dk1"/>
                </a:solidFill>
                <a:latin typeface="Times New Roman"/>
                <a:ea typeface="Times New Roman"/>
                <a:cs typeface="Times New Roman"/>
                <a:sym typeface="Times New Roman"/>
              </a:rPr>
              <a:t>‹#›</a:t>
            </a:fld>
            <a:endParaRPr sz="900">
              <a:solidFill>
                <a:schemeClr val="dk1"/>
              </a:solidFill>
              <a:latin typeface="Times New Roman"/>
              <a:ea typeface="Times New Roman"/>
              <a:cs typeface="Times New Roman"/>
              <a:sym typeface="Times New Roman"/>
            </a:endParaRPr>
          </a:p>
        </p:txBody>
      </p:sp>
      <p:sp>
        <p:nvSpPr>
          <p:cNvPr id="1197" name="Google Shape;1197;p66"/>
          <p:cNvSpPr txBox="1"/>
          <p:nvPr>
            <p:ph idx="4294967295" type="title"/>
          </p:nvPr>
        </p:nvSpPr>
        <p:spPr>
          <a:xfrm>
            <a:off x="1295400" y="171450"/>
            <a:ext cx="7848600" cy="4699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Clr>
                <a:srgbClr val="002060"/>
              </a:buClr>
              <a:buSzPts val="3200"/>
              <a:buFont typeface="Calibri"/>
              <a:buNone/>
            </a:pPr>
            <a:r>
              <a:rPr b="1" lang="en-US" sz="3200">
                <a:solidFill>
                  <a:srgbClr val="002060"/>
                </a:solidFill>
                <a:latin typeface="Times New Roman"/>
                <a:ea typeface="Times New Roman"/>
                <a:cs typeface="Times New Roman"/>
                <a:sym typeface="Times New Roman"/>
              </a:rPr>
              <a:t>Performance</a:t>
            </a:r>
            <a:endParaRPr>
              <a:latin typeface="Times New Roman"/>
              <a:ea typeface="Times New Roman"/>
              <a:cs typeface="Times New Roman"/>
              <a:sym typeface="Times New Roman"/>
            </a:endParaRPr>
          </a:p>
        </p:txBody>
      </p:sp>
      <p:sp>
        <p:nvSpPr>
          <p:cNvPr id="1198" name="Google Shape;1198;p66"/>
          <p:cNvSpPr/>
          <p:nvPr/>
        </p:nvSpPr>
        <p:spPr>
          <a:xfrm>
            <a:off x="463154" y="692146"/>
            <a:ext cx="8548547" cy="3970318"/>
          </a:xfrm>
          <a:prstGeom prst="rect">
            <a:avLst/>
          </a:prstGeom>
          <a:noFill/>
          <a:ln>
            <a:noFill/>
          </a:ln>
        </p:spPr>
        <p:txBody>
          <a:bodyPr anchorCtr="0" anchor="t" bIns="45700" lIns="91425" spcFirstLastPara="1" rIns="91425" wrap="square" tIns="45700">
            <a:spAutoFit/>
          </a:bodyPr>
          <a:lstStyle/>
          <a:p>
            <a:pPr indent="-285750" lvl="0" marL="285750" marR="0" rtl="0" algn="just">
              <a:lnSpc>
                <a:spcPct val="100000"/>
              </a:lnSpc>
              <a:spcBef>
                <a:spcPts val="0"/>
              </a:spcBef>
              <a:spcAft>
                <a:spcPts val="0"/>
              </a:spcAft>
              <a:buClr>
                <a:srgbClr val="CC0066"/>
              </a:buClr>
              <a:buSzPts val="2800"/>
              <a:buFont typeface="Noto Sans Symbols"/>
              <a:buChar char="⮚"/>
            </a:pPr>
            <a:r>
              <a:rPr b="0" i="0" lang="en-US" sz="2800" u="none" cap="none" strike="noStrike">
                <a:solidFill>
                  <a:srgbClr val="000000"/>
                </a:solidFill>
                <a:latin typeface="Times New Roman"/>
                <a:ea typeface="Times New Roman"/>
                <a:cs typeface="Times New Roman"/>
                <a:sym typeface="Times New Roman"/>
              </a:rPr>
              <a:t>The checksum detects all errors involving an </a:t>
            </a:r>
            <a:r>
              <a:rPr b="1" i="0" lang="en-US" sz="2800" u="none" cap="none" strike="noStrike">
                <a:solidFill>
                  <a:srgbClr val="000000"/>
                </a:solidFill>
                <a:latin typeface="Times New Roman"/>
                <a:ea typeface="Times New Roman"/>
                <a:cs typeface="Times New Roman"/>
                <a:sym typeface="Times New Roman"/>
              </a:rPr>
              <a:t>odd number of bits.</a:t>
            </a:r>
            <a:endParaRPr/>
          </a:p>
          <a:p>
            <a:pPr indent="-285750" lvl="0" marL="285750" marR="0" rtl="0" algn="just">
              <a:lnSpc>
                <a:spcPct val="100000"/>
              </a:lnSpc>
              <a:spcBef>
                <a:spcPts val="0"/>
              </a:spcBef>
              <a:spcAft>
                <a:spcPts val="0"/>
              </a:spcAft>
              <a:buClr>
                <a:srgbClr val="CC0066"/>
              </a:buClr>
              <a:buSzPts val="2800"/>
              <a:buFont typeface="Noto Sans Symbols"/>
              <a:buChar char="⮚"/>
            </a:pPr>
            <a:r>
              <a:rPr b="0" i="0" lang="en-US" sz="2800" u="none" cap="none" strike="noStrike">
                <a:solidFill>
                  <a:srgbClr val="000000"/>
                </a:solidFill>
                <a:latin typeface="Times New Roman"/>
                <a:ea typeface="Times New Roman"/>
                <a:cs typeface="Times New Roman"/>
                <a:sym typeface="Times New Roman"/>
              </a:rPr>
              <a:t>It detects most errors involving an </a:t>
            </a:r>
            <a:r>
              <a:rPr b="1" i="0" lang="en-US" sz="2800" u="none" cap="none" strike="noStrike">
                <a:solidFill>
                  <a:srgbClr val="000000"/>
                </a:solidFill>
                <a:latin typeface="Times New Roman"/>
                <a:ea typeface="Times New Roman"/>
                <a:cs typeface="Times New Roman"/>
                <a:sym typeface="Times New Roman"/>
              </a:rPr>
              <a:t>even number of bits.</a:t>
            </a:r>
            <a:endParaRPr/>
          </a:p>
          <a:p>
            <a:pPr indent="-107950" lvl="0" marL="285750" marR="0" rtl="0" algn="just">
              <a:lnSpc>
                <a:spcPct val="100000"/>
              </a:lnSpc>
              <a:spcBef>
                <a:spcPts val="0"/>
              </a:spcBef>
              <a:spcAft>
                <a:spcPts val="0"/>
              </a:spcAft>
              <a:buClr>
                <a:srgbClr val="CC0066"/>
              </a:buClr>
              <a:buSzPts val="2800"/>
              <a:buFont typeface="Noto Sans Symbols"/>
              <a:buNone/>
            </a:pPr>
            <a:r>
              <a:t/>
            </a:r>
            <a:endParaRPr b="0" i="0" sz="2800" u="none" cap="none" strike="noStrike">
              <a:solidFill>
                <a:srgbClr val="000000"/>
              </a:solidFill>
              <a:latin typeface="Times New Roman"/>
              <a:ea typeface="Times New Roman"/>
              <a:cs typeface="Times New Roman"/>
              <a:sym typeface="Times New Roman"/>
            </a:endParaRPr>
          </a:p>
          <a:p>
            <a:pPr indent="-285750" lvl="0" marL="285750" marR="0" rtl="0" algn="just">
              <a:lnSpc>
                <a:spcPct val="100000"/>
              </a:lnSpc>
              <a:spcBef>
                <a:spcPts val="0"/>
              </a:spcBef>
              <a:spcAft>
                <a:spcPts val="0"/>
              </a:spcAft>
              <a:buClr>
                <a:srgbClr val="CC0066"/>
              </a:buClr>
              <a:buSzPts val="2800"/>
              <a:buFont typeface="Noto Sans Symbols"/>
              <a:buChar char="⮚"/>
            </a:pPr>
            <a:r>
              <a:rPr b="0" i="0" lang="en-US" sz="2800" u="none" cap="none" strike="noStrike">
                <a:solidFill>
                  <a:srgbClr val="C00000"/>
                </a:solidFill>
                <a:latin typeface="Times New Roman"/>
                <a:ea typeface="Times New Roman"/>
                <a:cs typeface="Times New Roman"/>
                <a:sym typeface="Times New Roman"/>
              </a:rPr>
              <a:t>If </a:t>
            </a:r>
            <a:r>
              <a:rPr b="1" i="0" lang="en-US" sz="2800" u="none" cap="none" strike="noStrike">
                <a:solidFill>
                  <a:srgbClr val="0C0C0C"/>
                </a:solidFill>
                <a:latin typeface="Times New Roman"/>
                <a:ea typeface="Times New Roman"/>
                <a:cs typeface="Times New Roman"/>
                <a:sym typeface="Times New Roman"/>
              </a:rPr>
              <a:t>one or more bits </a:t>
            </a:r>
            <a:r>
              <a:rPr b="0" i="0" lang="en-US" sz="2800" u="none" cap="none" strike="noStrike">
                <a:solidFill>
                  <a:srgbClr val="C00000"/>
                </a:solidFill>
                <a:latin typeface="Times New Roman"/>
                <a:ea typeface="Times New Roman"/>
                <a:cs typeface="Times New Roman"/>
                <a:sym typeface="Times New Roman"/>
              </a:rPr>
              <a:t>of a segment are </a:t>
            </a:r>
            <a:r>
              <a:rPr b="1" i="0" lang="en-US" sz="2800" u="none" cap="none" strike="noStrike">
                <a:solidFill>
                  <a:srgbClr val="002060"/>
                </a:solidFill>
                <a:latin typeface="Times New Roman"/>
                <a:ea typeface="Times New Roman"/>
                <a:cs typeface="Times New Roman"/>
                <a:sym typeface="Times New Roman"/>
              </a:rPr>
              <a:t>damaged</a:t>
            </a:r>
            <a:r>
              <a:rPr b="0" i="0" lang="en-US" sz="2800" u="none" cap="none" strike="noStrike">
                <a:solidFill>
                  <a:srgbClr val="C00000"/>
                </a:solidFill>
                <a:latin typeface="Times New Roman"/>
                <a:ea typeface="Times New Roman"/>
                <a:cs typeface="Times New Roman"/>
                <a:sym typeface="Times New Roman"/>
              </a:rPr>
              <a:t> and the </a:t>
            </a:r>
            <a:r>
              <a:rPr b="1" i="0" lang="en-US" sz="2800" u="none" cap="none" strike="noStrike">
                <a:solidFill>
                  <a:srgbClr val="C00000"/>
                </a:solidFill>
                <a:latin typeface="Times New Roman"/>
                <a:ea typeface="Times New Roman"/>
                <a:cs typeface="Times New Roman"/>
                <a:sym typeface="Times New Roman"/>
              </a:rPr>
              <a:t>corresponding bit or bits of opposite value in a second segment are also damaged, </a:t>
            </a:r>
            <a:r>
              <a:rPr b="0" i="0" lang="en-US" sz="2800" u="none" cap="none" strike="noStrike">
                <a:solidFill>
                  <a:srgbClr val="C00000"/>
                </a:solidFill>
                <a:latin typeface="Times New Roman"/>
                <a:ea typeface="Times New Roman"/>
                <a:cs typeface="Times New Roman"/>
                <a:sym typeface="Times New Roman"/>
              </a:rPr>
              <a:t>the </a:t>
            </a:r>
            <a:r>
              <a:rPr b="0" i="0" lang="en-US" sz="2800" u="none" cap="none" strike="noStrike">
                <a:solidFill>
                  <a:srgbClr val="002060"/>
                </a:solidFill>
                <a:latin typeface="Times New Roman"/>
                <a:ea typeface="Times New Roman"/>
                <a:cs typeface="Times New Roman"/>
                <a:sym typeface="Times New Roman"/>
              </a:rPr>
              <a:t>sums of those columns will not change</a:t>
            </a:r>
            <a:r>
              <a:rPr b="0" i="0" lang="en-US" sz="2800" u="none" cap="none" strike="noStrike">
                <a:solidFill>
                  <a:srgbClr val="C00000"/>
                </a:solidFill>
                <a:latin typeface="Times New Roman"/>
                <a:ea typeface="Times New Roman"/>
                <a:cs typeface="Times New Roman"/>
                <a:sym typeface="Times New Roman"/>
              </a:rPr>
              <a:t> and </a:t>
            </a:r>
            <a:r>
              <a:rPr b="1" i="0" lang="en-US" sz="2800" u="none" cap="none" strike="noStrike">
                <a:solidFill>
                  <a:srgbClr val="C00000"/>
                </a:solidFill>
                <a:latin typeface="Times New Roman"/>
                <a:ea typeface="Times New Roman"/>
                <a:cs typeface="Times New Roman"/>
                <a:sym typeface="Times New Roman"/>
              </a:rPr>
              <a:t>the receiver </a:t>
            </a:r>
            <a:r>
              <a:rPr b="1" i="0" lang="en-US" sz="2400" u="none" cap="none" strike="noStrike">
                <a:solidFill>
                  <a:srgbClr val="002060"/>
                </a:solidFill>
                <a:latin typeface="Times New Roman"/>
                <a:ea typeface="Times New Roman"/>
                <a:cs typeface="Times New Roman"/>
                <a:sym typeface="Times New Roman"/>
              </a:rPr>
              <a:t>will not detect </a:t>
            </a:r>
            <a:r>
              <a:rPr b="0" i="0" lang="en-US" sz="2800" u="none" cap="none" strike="noStrike">
                <a:solidFill>
                  <a:srgbClr val="C00000"/>
                </a:solidFill>
                <a:latin typeface="Times New Roman"/>
                <a:ea typeface="Times New Roman"/>
                <a:cs typeface="Times New Roman"/>
                <a:sym typeface="Times New Roman"/>
              </a:rPr>
              <a:t>a problem.</a:t>
            </a:r>
            <a:endParaRPr/>
          </a:p>
        </p:txBody>
      </p:sp>
      <p:sp>
        <p:nvSpPr>
          <p:cNvPr id="1199" name="Google Shape;1199;p66"/>
          <p:cNvSpPr/>
          <p:nvPr/>
        </p:nvSpPr>
        <p:spPr>
          <a:xfrm>
            <a:off x="41077" y="36119"/>
            <a:ext cx="490538" cy="589736"/>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3300"/>
              <a:buFont typeface="Arial"/>
              <a:buNone/>
            </a:pPr>
            <a:r>
              <a:t/>
            </a:r>
            <a:endParaRPr b="0" i="0" sz="3300" u="none" cap="none" strike="noStrike">
              <a:solidFill>
                <a:schemeClr val="dk1"/>
              </a:solidFill>
              <a:latin typeface="Times New Roman"/>
              <a:ea typeface="Times New Roman"/>
              <a:cs typeface="Times New Roman"/>
              <a:sym typeface="Times New Roman"/>
            </a:endParaRPr>
          </a:p>
        </p:txBody>
      </p:sp>
      <p:cxnSp>
        <p:nvCxnSpPr>
          <p:cNvPr id="1200" name="Google Shape;1200;p66"/>
          <p:cNvCxnSpPr/>
          <p:nvPr/>
        </p:nvCxnSpPr>
        <p:spPr>
          <a:xfrm flipH="1" rot="10800000">
            <a:off x="-7737" y="611782"/>
            <a:ext cx="9144000" cy="20782"/>
          </a:xfrm>
          <a:prstGeom prst="straightConnector1">
            <a:avLst/>
          </a:prstGeom>
          <a:noFill/>
          <a:ln cap="flat" cmpd="sng" w="9525">
            <a:solidFill>
              <a:srgbClr val="00B050"/>
            </a:solidFill>
            <a:prstDash val="solid"/>
            <a:round/>
            <a:headEnd len="sm" w="sm" type="none"/>
            <a:tailEnd len="sm" w="sm" type="none"/>
          </a:ln>
        </p:spPr>
      </p:cxnSp>
      <p:sp>
        <p:nvSpPr>
          <p:cNvPr id="1201" name="Google Shape;1201;p66"/>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Times New Roman"/>
              <a:ea typeface="Times New Roman"/>
              <a:cs typeface="Times New Roman"/>
              <a:sym typeface="Times New Roman"/>
            </a:endParaRPr>
          </a:p>
        </p:txBody>
      </p:sp>
      <p:cxnSp>
        <p:nvCxnSpPr>
          <p:cNvPr id="1202" name="Google Shape;1202;p66"/>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1203" name="Google Shape;1203;p66"/>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98">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98">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98">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98">
                                            <p:txEl>
                                              <p:pRg end="3" st="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9" name="Shape 1209"/>
        <p:cNvGrpSpPr/>
        <p:nvPr/>
      </p:nvGrpSpPr>
      <p:grpSpPr>
        <a:xfrm>
          <a:off x="0" y="0"/>
          <a:ext cx="0" cy="0"/>
          <a:chOff x="0" y="0"/>
          <a:chExt cx="0" cy="0"/>
        </a:xfrm>
      </p:grpSpPr>
      <p:sp>
        <p:nvSpPr>
          <p:cNvPr id="1210" name="Google Shape;1210;p67"/>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Feb.-2022</a:t>
            </a:r>
            <a:endParaRPr b="1" sz="800">
              <a:solidFill>
                <a:schemeClr val="dk1"/>
              </a:solidFill>
              <a:latin typeface="Times New Roman"/>
              <a:ea typeface="Times New Roman"/>
              <a:cs typeface="Times New Roman"/>
              <a:sym typeface="Times New Roman"/>
            </a:endParaRPr>
          </a:p>
        </p:txBody>
      </p:sp>
      <p:sp>
        <p:nvSpPr>
          <p:cNvPr id="1211" name="Google Shape;1211;p67"/>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Computer Networks</a:t>
            </a:r>
            <a:endParaRPr b="1" sz="800">
              <a:solidFill>
                <a:schemeClr val="dk1"/>
              </a:solidFill>
              <a:latin typeface="Times New Roman"/>
              <a:ea typeface="Times New Roman"/>
              <a:cs typeface="Times New Roman"/>
              <a:sym typeface="Times New Roman"/>
            </a:endParaRPr>
          </a:p>
        </p:txBody>
      </p:sp>
      <p:sp>
        <p:nvSpPr>
          <p:cNvPr id="1212" name="Google Shape;1212;p67"/>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US" sz="900">
                <a:solidFill>
                  <a:schemeClr val="dk1"/>
                </a:solidFill>
                <a:latin typeface="Times New Roman"/>
                <a:ea typeface="Times New Roman"/>
                <a:cs typeface="Times New Roman"/>
                <a:sym typeface="Times New Roman"/>
              </a:rPr>
              <a:t>‹#›</a:t>
            </a:fld>
            <a:endParaRPr sz="900">
              <a:solidFill>
                <a:schemeClr val="dk1"/>
              </a:solidFill>
              <a:latin typeface="Times New Roman"/>
              <a:ea typeface="Times New Roman"/>
              <a:cs typeface="Times New Roman"/>
              <a:sym typeface="Times New Roman"/>
            </a:endParaRPr>
          </a:p>
        </p:txBody>
      </p:sp>
      <p:sp>
        <p:nvSpPr>
          <p:cNvPr id="1213" name="Google Shape;1213;p67"/>
          <p:cNvSpPr txBox="1"/>
          <p:nvPr>
            <p:ph idx="4294967295" type="title"/>
          </p:nvPr>
        </p:nvSpPr>
        <p:spPr>
          <a:xfrm>
            <a:off x="1296988" y="98425"/>
            <a:ext cx="7847012" cy="4699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Clr>
                <a:srgbClr val="002060"/>
              </a:buClr>
              <a:buSzPts val="3200"/>
              <a:buFont typeface="Calibri"/>
              <a:buNone/>
            </a:pPr>
            <a:r>
              <a:rPr b="1" lang="en-US" sz="3200">
                <a:solidFill>
                  <a:srgbClr val="002060"/>
                </a:solidFill>
                <a:latin typeface="Times New Roman"/>
                <a:ea typeface="Times New Roman"/>
                <a:cs typeface="Times New Roman"/>
                <a:sym typeface="Times New Roman"/>
              </a:rPr>
              <a:t>Checksum Example</a:t>
            </a:r>
            <a:endParaRPr>
              <a:latin typeface="Times New Roman"/>
              <a:ea typeface="Times New Roman"/>
              <a:cs typeface="Times New Roman"/>
              <a:sym typeface="Times New Roman"/>
            </a:endParaRPr>
          </a:p>
        </p:txBody>
      </p:sp>
      <p:sp>
        <p:nvSpPr>
          <p:cNvPr id="1214" name="Google Shape;1214;p67"/>
          <p:cNvSpPr/>
          <p:nvPr/>
        </p:nvSpPr>
        <p:spPr>
          <a:xfrm>
            <a:off x="708420" y="632564"/>
            <a:ext cx="8116906" cy="2954655"/>
          </a:xfrm>
          <a:prstGeom prst="rect">
            <a:avLst/>
          </a:prstGeom>
          <a:noFill/>
          <a:ln>
            <a:noFill/>
          </a:ln>
        </p:spPr>
        <p:txBody>
          <a:bodyPr anchorCtr="0" anchor="t" bIns="45700" lIns="91425" spcFirstLastPara="1" rIns="91425" wrap="square" tIns="45700">
            <a:spAutoFit/>
          </a:bodyPr>
          <a:lstStyle/>
          <a:p>
            <a:pPr indent="0" lvl="0" marL="36000" marR="0" rtl="0" algn="just">
              <a:lnSpc>
                <a:spcPct val="100000"/>
              </a:lnSpc>
              <a:spcBef>
                <a:spcPts val="0"/>
              </a:spcBef>
              <a:spcAft>
                <a:spcPts val="0"/>
              </a:spcAft>
              <a:buNone/>
            </a:pPr>
            <a:r>
              <a:rPr b="0" i="0" lang="en-US" sz="2800" u="none" cap="none" strike="noStrike">
                <a:solidFill>
                  <a:srgbClr val="000000"/>
                </a:solidFill>
                <a:latin typeface="Times"/>
                <a:ea typeface="Times"/>
                <a:cs typeface="Times"/>
                <a:sym typeface="Times"/>
              </a:rPr>
              <a:t>How can we represent the number 21 in </a:t>
            </a:r>
            <a:r>
              <a:rPr b="0" i="0" lang="en-US" sz="2800" u="none" cap="none" strike="noStrike">
                <a:solidFill>
                  <a:srgbClr val="FF0000"/>
                </a:solidFill>
                <a:latin typeface="Times"/>
                <a:ea typeface="Times"/>
                <a:cs typeface="Times"/>
                <a:sym typeface="Times"/>
              </a:rPr>
              <a:t>one’s complement arithmetic</a:t>
            </a:r>
            <a:r>
              <a:rPr b="0" i="0" lang="en-US" sz="2800" u="none" cap="none" strike="noStrike">
                <a:solidFill>
                  <a:srgbClr val="000000"/>
                </a:solidFill>
                <a:latin typeface="Times"/>
                <a:ea typeface="Times"/>
                <a:cs typeface="Times"/>
                <a:sym typeface="Times"/>
              </a:rPr>
              <a:t> using only four bits?</a:t>
            </a:r>
            <a:endParaRPr/>
          </a:p>
          <a:p>
            <a:pPr indent="0" lvl="0" marL="36000" marR="0" rtl="0" algn="just">
              <a:lnSpc>
                <a:spcPct val="100000"/>
              </a:lnSpc>
              <a:spcBef>
                <a:spcPts val="0"/>
              </a:spcBef>
              <a:spcAft>
                <a:spcPts val="0"/>
              </a:spcAft>
              <a:buNone/>
            </a:pPr>
            <a:r>
              <a:t/>
            </a:r>
            <a:endParaRPr b="0" i="0" sz="1800" u="none" cap="none" strike="noStrike">
              <a:solidFill>
                <a:srgbClr val="000000"/>
              </a:solidFill>
              <a:latin typeface="Times"/>
              <a:ea typeface="Times"/>
              <a:cs typeface="Times"/>
              <a:sym typeface="Times"/>
            </a:endParaRPr>
          </a:p>
          <a:p>
            <a:pPr indent="-127000" lvl="0" marL="36000" marR="0" rtl="0" algn="just">
              <a:lnSpc>
                <a:spcPct val="100000"/>
              </a:lnSpc>
              <a:spcBef>
                <a:spcPts val="0"/>
              </a:spcBef>
              <a:spcAft>
                <a:spcPts val="0"/>
              </a:spcAft>
              <a:buClr>
                <a:schemeClr val="accent1"/>
              </a:buClr>
              <a:buSzPts val="2000"/>
              <a:buFont typeface="Calibri"/>
              <a:buChar char=" "/>
            </a:pPr>
            <a:r>
              <a:rPr b="1" i="0" lang="en-US" sz="2800" u="none" cap="none" strike="noStrike">
                <a:solidFill>
                  <a:srgbClr val="FF0000"/>
                </a:solidFill>
                <a:latin typeface="Times"/>
                <a:ea typeface="Times"/>
                <a:cs typeface="Times"/>
                <a:sym typeface="Times"/>
              </a:rPr>
              <a:t>Solution :</a:t>
            </a:r>
            <a:endParaRPr/>
          </a:p>
          <a:p>
            <a:pPr indent="-127000" lvl="0" marL="36000" marR="0" rtl="0" algn="just">
              <a:lnSpc>
                <a:spcPct val="100000"/>
              </a:lnSpc>
              <a:spcBef>
                <a:spcPts val="0"/>
              </a:spcBef>
              <a:spcAft>
                <a:spcPts val="0"/>
              </a:spcAft>
              <a:buClr>
                <a:schemeClr val="accent1"/>
              </a:buClr>
              <a:buSzPts val="2000"/>
              <a:buFont typeface="Calibri"/>
              <a:buChar char=" "/>
            </a:pPr>
            <a:r>
              <a:rPr b="0" i="0" lang="en-US" sz="2800" u="none" cap="none" strike="noStrike">
                <a:solidFill>
                  <a:srgbClr val="000000"/>
                </a:solidFill>
                <a:latin typeface="Times"/>
                <a:ea typeface="Times"/>
                <a:cs typeface="Times"/>
                <a:sym typeface="Times"/>
              </a:rPr>
              <a:t>The number 21 in binary is 10101 (it needs five bits). We can wrap the leftmost bit and add it to the four rightmost bits. We have (0101 + 1) = 0110 or </a:t>
            </a:r>
            <a:r>
              <a:rPr b="0" i="0" lang="en-US" sz="2800" u="none" cap="none" strike="noStrike">
                <a:solidFill>
                  <a:srgbClr val="C00000"/>
                </a:solidFill>
                <a:latin typeface="Times"/>
                <a:ea typeface="Times"/>
                <a:cs typeface="Times"/>
                <a:sym typeface="Times"/>
              </a:rPr>
              <a:t>6</a:t>
            </a:r>
            <a:r>
              <a:rPr b="0" i="0" lang="en-US" sz="2800" u="none" cap="none" strike="noStrike">
                <a:solidFill>
                  <a:srgbClr val="000000"/>
                </a:solidFill>
                <a:latin typeface="Times"/>
                <a:ea typeface="Times"/>
                <a:cs typeface="Times"/>
                <a:sym typeface="Times"/>
              </a:rPr>
              <a:t>.</a:t>
            </a:r>
            <a:endParaRPr b="0" i="0" sz="1800" u="none" cap="none" strike="noStrike">
              <a:solidFill>
                <a:srgbClr val="000000"/>
              </a:solidFill>
              <a:latin typeface="Times"/>
              <a:ea typeface="Times"/>
              <a:cs typeface="Times"/>
              <a:sym typeface="Times"/>
            </a:endParaRPr>
          </a:p>
        </p:txBody>
      </p:sp>
      <p:sp>
        <p:nvSpPr>
          <p:cNvPr id="1215" name="Google Shape;1215;p67"/>
          <p:cNvSpPr/>
          <p:nvPr/>
        </p:nvSpPr>
        <p:spPr>
          <a:xfrm>
            <a:off x="41077" y="36119"/>
            <a:ext cx="490538" cy="589736"/>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3300"/>
              <a:buFont typeface="Arial"/>
              <a:buNone/>
            </a:pPr>
            <a:r>
              <a:t/>
            </a:r>
            <a:endParaRPr b="0" i="0" sz="3300" u="none" cap="none" strike="noStrike">
              <a:solidFill>
                <a:schemeClr val="dk1"/>
              </a:solidFill>
              <a:latin typeface="Times New Roman"/>
              <a:ea typeface="Times New Roman"/>
              <a:cs typeface="Times New Roman"/>
              <a:sym typeface="Times New Roman"/>
            </a:endParaRPr>
          </a:p>
        </p:txBody>
      </p:sp>
      <p:cxnSp>
        <p:nvCxnSpPr>
          <p:cNvPr id="1216" name="Google Shape;1216;p67"/>
          <p:cNvCxnSpPr/>
          <p:nvPr/>
        </p:nvCxnSpPr>
        <p:spPr>
          <a:xfrm flipH="1" rot="10800000">
            <a:off x="-7737" y="611782"/>
            <a:ext cx="9144000" cy="20782"/>
          </a:xfrm>
          <a:prstGeom prst="straightConnector1">
            <a:avLst/>
          </a:prstGeom>
          <a:noFill/>
          <a:ln cap="flat" cmpd="sng" w="9525">
            <a:solidFill>
              <a:srgbClr val="00B050"/>
            </a:solidFill>
            <a:prstDash val="solid"/>
            <a:round/>
            <a:headEnd len="sm" w="sm" type="none"/>
            <a:tailEnd len="sm" w="sm" type="none"/>
          </a:ln>
        </p:spPr>
      </p:cxnSp>
      <p:sp>
        <p:nvSpPr>
          <p:cNvPr id="1217" name="Google Shape;1217;p67"/>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Times New Roman"/>
              <a:ea typeface="Times New Roman"/>
              <a:cs typeface="Times New Roman"/>
              <a:sym typeface="Times New Roman"/>
            </a:endParaRPr>
          </a:p>
        </p:txBody>
      </p:sp>
      <p:cxnSp>
        <p:nvCxnSpPr>
          <p:cNvPr id="1218" name="Google Shape;1218;p67"/>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1219" name="Google Shape;1219;p67"/>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5" name="Shape 1225"/>
        <p:cNvGrpSpPr/>
        <p:nvPr/>
      </p:nvGrpSpPr>
      <p:grpSpPr>
        <a:xfrm>
          <a:off x="0" y="0"/>
          <a:ext cx="0" cy="0"/>
          <a:chOff x="0" y="0"/>
          <a:chExt cx="0" cy="0"/>
        </a:xfrm>
      </p:grpSpPr>
      <p:sp>
        <p:nvSpPr>
          <p:cNvPr id="1226" name="Google Shape;1226;p68"/>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Feb.-2022</a:t>
            </a:r>
            <a:endParaRPr b="1" sz="800">
              <a:solidFill>
                <a:schemeClr val="dk1"/>
              </a:solidFill>
              <a:latin typeface="Times New Roman"/>
              <a:ea typeface="Times New Roman"/>
              <a:cs typeface="Times New Roman"/>
              <a:sym typeface="Times New Roman"/>
            </a:endParaRPr>
          </a:p>
        </p:txBody>
      </p:sp>
      <p:sp>
        <p:nvSpPr>
          <p:cNvPr id="1227" name="Google Shape;1227;p68"/>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Computer Networks</a:t>
            </a:r>
            <a:endParaRPr b="1" sz="800">
              <a:solidFill>
                <a:schemeClr val="dk1"/>
              </a:solidFill>
              <a:latin typeface="Times New Roman"/>
              <a:ea typeface="Times New Roman"/>
              <a:cs typeface="Times New Roman"/>
              <a:sym typeface="Times New Roman"/>
            </a:endParaRPr>
          </a:p>
        </p:txBody>
      </p:sp>
      <p:sp>
        <p:nvSpPr>
          <p:cNvPr id="1228" name="Google Shape;1228;p68"/>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US" sz="900">
                <a:solidFill>
                  <a:schemeClr val="dk1"/>
                </a:solidFill>
                <a:latin typeface="Times New Roman"/>
                <a:ea typeface="Times New Roman"/>
                <a:cs typeface="Times New Roman"/>
                <a:sym typeface="Times New Roman"/>
              </a:rPr>
              <a:t>‹#›</a:t>
            </a:fld>
            <a:endParaRPr sz="900">
              <a:solidFill>
                <a:schemeClr val="dk1"/>
              </a:solidFill>
              <a:latin typeface="Times New Roman"/>
              <a:ea typeface="Times New Roman"/>
              <a:cs typeface="Times New Roman"/>
              <a:sym typeface="Times New Roman"/>
            </a:endParaRPr>
          </a:p>
        </p:txBody>
      </p:sp>
      <p:sp>
        <p:nvSpPr>
          <p:cNvPr id="1229" name="Google Shape;1229;p68"/>
          <p:cNvSpPr txBox="1"/>
          <p:nvPr>
            <p:ph idx="4294967295" type="title"/>
          </p:nvPr>
        </p:nvSpPr>
        <p:spPr>
          <a:xfrm>
            <a:off x="1295400" y="134938"/>
            <a:ext cx="7848600" cy="4699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Clr>
                <a:srgbClr val="002060"/>
              </a:buClr>
              <a:buSzPts val="3200"/>
              <a:buFont typeface="Calibri"/>
              <a:buNone/>
            </a:pPr>
            <a:r>
              <a:rPr b="1" lang="en-US" sz="3200">
                <a:solidFill>
                  <a:srgbClr val="002060"/>
                </a:solidFill>
                <a:latin typeface="Times New Roman"/>
                <a:ea typeface="Times New Roman"/>
                <a:cs typeface="Times New Roman"/>
                <a:sym typeface="Times New Roman"/>
              </a:rPr>
              <a:t>Checksum Example</a:t>
            </a:r>
            <a:endParaRPr>
              <a:latin typeface="Times New Roman"/>
              <a:ea typeface="Times New Roman"/>
              <a:cs typeface="Times New Roman"/>
              <a:sym typeface="Times New Roman"/>
            </a:endParaRPr>
          </a:p>
        </p:txBody>
      </p:sp>
      <p:sp>
        <p:nvSpPr>
          <p:cNvPr id="1230" name="Google Shape;1230;p68"/>
          <p:cNvSpPr/>
          <p:nvPr/>
        </p:nvSpPr>
        <p:spPr>
          <a:xfrm>
            <a:off x="41077" y="36119"/>
            <a:ext cx="490538" cy="589736"/>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3300"/>
              <a:buFont typeface="Arial"/>
              <a:buNone/>
            </a:pPr>
            <a:r>
              <a:t/>
            </a:r>
            <a:endParaRPr b="0" i="0" sz="3300" u="none" cap="none" strike="noStrike">
              <a:solidFill>
                <a:schemeClr val="dk1"/>
              </a:solidFill>
              <a:latin typeface="Times New Roman"/>
              <a:ea typeface="Times New Roman"/>
              <a:cs typeface="Times New Roman"/>
              <a:sym typeface="Times New Roman"/>
            </a:endParaRPr>
          </a:p>
        </p:txBody>
      </p:sp>
      <p:cxnSp>
        <p:nvCxnSpPr>
          <p:cNvPr id="1231" name="Google Shape;1231;p68"/>
          <p:cNvCxnSpPr/>
          <p:nvPr/>
        </p:nvCxnSpPr>
        <p:spPr>
          <a:xfrm flipH="1" rot="10800000">
            <a:off x="-7737" y="611782"/>
            <a:ext cx="9144000" cy="20782"/>
          </a:xfrm>
          <a:prstGeom prst="straightConnector1">
            <a:avLst/>
          </a:prstGeom>
          <a:noFill/>
          <a:ln cap="flat" cmpd="sng" w="9525">
            <a:solidFill>
              <a:srgbClr val="00B050"/>
            </a:solidFill>
            <a:prstDash val="solid"/>
            <a:round/>
            <a:headEnd len="sm" w="sm" type="none"/>
            <a:tailEnd len="sm" w="sm" type="none"/>
          </a:ln>
        </p:spPr>
      </p:cxnSp>
      <p:sp>
        <p:nvSpPr>
          <p:cNvPr id="1232" name="Google Shape;1232;p68"/>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Times New Roman"/>
              <a:ea typeface="Times New Roman"/>
              <a:cs typeface="Times New Roman"/>
              <a:sym typeface="Times New Roman"/>
            </a:endParaRPr>
          </a:p>
        </p:txBody>
      </p:sp>
      <p:cxnSp>
        <p:nvCxnSpPr>
          <p:cNvPr id="1233" name="Google Shape;1233;p68"/>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1234" name="Google Shape;1234;p68"/>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sp>
        <p:nvSpPr>
          <p:cNvPr id="1235" name="Google Shape;1235;p68"/>
          <p:cNvSpPr/>
          <p:nvPr/>
        </p:nvSpPr>
        <p:spPr>
          <a:xfrm>
            <a:off x="7801449" y="2492406"/>
            <a:ext cx="1334814" cy="116955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chemeClr val="dk1"/>
                </a:solidFill>
                <a:latin typeface="Arial"/>
                <a:ea typeface="Arial"/>
                <a:cs typeface="Arial"/>
                <a:sym typeface="Arial"/>
              </a:rPr>
              <a:t>45=101101</a:t>
            </a:r>
            <a:endParaRPr/>
          </a:p>
          <a:p>
            <a:pPr indent="0" lvl="0" marL="0" marR="0" rtl="0" algn="l">
              <a:lnSpc>
                <a:spcPct val="100000"/>
              </a:lnSpc>
              <a:spcBef>
                <a:spcPts val="0"/>
              </a:spcBef>
              <a:spcAft>
                <a:spcPts val="0"/>
              </a:spcAft>
              <a:buNone/>
            </a:pPr>
            <a:r>
              <a:rPr b="0" i="0" lang="en-US" sz="1400" u="none" cap="none" strike="noStrike">
                <a:solidFill>
                  <a:schemeClr val="dk1"/>
                </a:solidFill>
                <a:latin typeface="Arial"/>
                <a:ea typeface="Arial"/>
                <a:cs typeface="Arial"/>
                <a:sym typeface="Arial"/>
              </a:rPr>
              <a:t>          1101</a:t>
            </a:r>
            <a:endParaRPr/>
          </a:p>
          <a:p>
            <a:pPr indent="0" lvl="0" marL="0" marR="0" rtl="0" algn="l">
              <a:lnSpc>
                <a:spcPct val="100000"/>
              </a:lnSpc>
              <a:spcBef>
                <a:spcPts val="0"/>
              </a:spcBef>
              <a:spcAft>
                <a:spcPts val="0"/>
              </a:spcAft>
              <a:buNone/>
            </a:pPr>
            <a:r>
              <a:rPr b="0" i="0" lang="en-US" sz="1400" u="none" cap="none" strike="noStrike">
                <a:solidFill>
                  <a:schemeClr val="dk1"/>
                </a:solidFill>
                <a:latin typeface="Arial"/>
                <a:ea typeface="Arial"/>
                <a:cs typeface="Arial"/>
                <a:sym typeface="Arial"/>
              </a:rPr>
              <a:t>        +    10</a:t>
            </a:r>
            <a:endParaRPr/>
          </a:p>
          <a:p>
            <a:pPr indent="0" lvl="0" marL="0" marR="0" rtl="0" algn="l">
              <a:lnSpc>
                <a:spcPct val="100000"/>
              </a:lnSpc>
              <a:spcBef>
                <a:spcPts val="0"/>
              </a:spcBef>
              <a:spcAft>
                <a:spcPts val="0"/>
              </a:spcAft>
              <a:buNone/>
            </a:pPr>
            <a:r>
              <a:rPr b="0" i="0" lang="en-US" sz="1400" u="none" cap="none" strike="noStrike">
                <a:solidFill>
                  <a:schemeClr val="dk1"/>
                </a:solidFill>
                <a:latin typeface="Arial"/>
                <a:ea typeface="Arial"/>
                <a:cs typeface="Arial"/>
                <a:sym typeface="Arial"/>
              </a:rPr>
              <a:t>---------------</a:t>
            </a:r>
            <a:endParaRPr/>
          </a:p>
          <a:p>
            <a:pPr indent="0" lvl="0" marL="0" marR="0" rtl="0" algn="l">
              <a:lnSpc>
                <a:spcPct val="100000"/>
              </a:lnSpc>
              <a:spcBef>
                <a:spcPts val="0"/>
              </a:spcBef>
              <a:spcAft>
                <a:spcPts val="0"/>
              </a:spcAft>
              <a:buNone/>
            </a:pPr>
            <a:r>
              <a:rPr b="0" i="0" lang="en-US" sz="1400" u="none" cap="none" strike="noStrike">
                <a:solidFill>
                  <a:schemeClr val="dk1"/>
                </a:solidFill>
                <a:latin typeface="Arial"/>
                <a:ea typeface="Arial"/>
                <a:cs typeface="Arial"/>
                <a:sym typeface="Arial"/>
              </a:rPr>
              <a:t>          1111</a:t>
            </a:r>
            <a:endParaRPr b="0" i="0" sz="1400" u="none" cap="none" strike="noStrike">
              <a:solidFill>
                <a:schemeClr val="dk1"/>
              </a:solidFill>
              <a:latin typeface="Arial"/>
              <a:ea typeface="Arial"/>
              <a:cs typeface="Arial"/>
              <a:sym typeface="Arial"/>
            </a:endParaRPr>
          </a:p>
        </p:txBody>
      </p:sp>
      <p:pic>
        <p:nvPicPr>
          <p:cNvPr id="1236" name="Google Shape;1236;p68"/>
          <p:cNvPicPr preferRelativeResize="0"/>
          <p:nvPr/>
        </p:nvPicPr>
        <p:blipFill rotWithShape="1">
          <a:blip r:embed="rId4">
            <a:alphaModFix/>
          </a:blip>
          <a:srcRect b="0" l="0" r="0" t="0"/>
          <a:stretch/>
        </p:blipFill>
        <p:spPr>
          <a:xfrm>
            <a:off x="1179311" y="817006"/>
            <a:ext cx="6553200" cy="2965012"/>
          </a:xfrm>
          <a:prstGeom prst="rect">
            <a:avLst/>
          </a:prstGeom>
          <a:noFill/>
          <a:ln>
            <a:noFill/>
          </a:ln>
        </p:spPr>
      </p:pic>
      <p:sp>
        <p:nvSpPr>
          <p:cNvPr id="1237" name="Google Shape;1237;p68"/>
          <p:cNvSpPr/>
          <p:nvPr/>
        </p:nvSpPr>
        <p:spPr>
          <a:xfrm>
            <a:off x="280373" y="3807122"/>
            <a:ext cx="8585633" cy="892552"/>
          </a:xfrm>
          <a:prstGeom prst="rect">
            <a:avLst/>
          </a:prstGeom>
          <a:noFill/>
          <a:ln>
            <a:noFill/>
          </a:ln>
        </p:spPr>
        <p:txBody>
          <a:bodyPr anchorCtr="0" anchor="t" bIns="45700" lIns="91425" spcFirstLastPara="1" rIns="91425" wrap="square" tIns="45700">
            <a:spAutoFit/>
          </a:bodyPr>
          <a:lstStyle/>
          <a:p>
            <a:pPr indent="-127000" lvl="0" marL="357188" marR="0" rtl="0" algn="just">
              <a:lnSpc>
                <a:spcPct val="100000"/>
              </a:lnSpc>
              <a:spcBef>
                <a:spcPts val="0"/>
              </a:spcBef>
              <a:spcAft>
                <a:spcPts val="0"/>
              </a:spcAft>
              <a:buClr>
                <a:schemeClr val="accent1"/>
              </a:buClr>
              <a:buSzPts val="2000"/>
              <a:buFont typeface="Noto Sans Symbols"/>
              <a:buChar char="⮚"/>
            </a:pPr>
            <a:r>
              <a:rPr b="0" i="0" lang="en-US" sz="1400" u="none" cap="none" strike="noStrike">
                <a:solidFill>
                  <a:srgbClr val="000000"/>
                </a:solidFill>
                <a:latin typeface="Times"/>
                <a:ea typeface="Times"/>
                <a:cs typeface="Times"/>
                <a:sym typeface="Times"/>
              </a:rPr>
              <a:t>Since the value of the checksum is 0, this means that the data </a:t>
            </a:r>
            <a:r>
              <a:rPr b="1" i="0" lang="en-US" sz="1400" u="none" cap="none" strike="noStrike">
                <a:solidFill>
                  <a:srgbClr val="FF0000"/>
                </a:solidFill>
                <a:latin typeface="Times"/>
                <a:ea typeface="Times"/>
                <a:cs typeface="Times"/>
                <a:sym typeface="Times"/>
              </a:rPr>
              <a:t>is not corrupted.</a:t>
            </a:r>
            <a:r>
              <a:rPr b="0" i="0" lang="en-US" sz="1400" u="none" cap="none" strike="noStrike">
                <a:solidFill>
                  <a:srgbClr val="000000"/>
                </a:solidFill>
                <a:latin typeface="Times"/>
                <a:ea typeface="Times"/>
                <a:cs typeface="Times"/>
                <a:sym typeface="Times"/>
              </a:rPr>
              <a:t> The receiver drops the checksum and keeps the other data items. </a:t>
            </a:r>
            <a:endParaRPr b="0" i="0" sz="1400" u="none" cap="none" strike="noStrike">
              <a:solidFill>
                <a:srgbClr val="000000"/>
              </a:solidFill>
              <a:latin typeface="Times"/>
              <a:ea typeface="Times"/>
              <a:cs typeface="Times"/>
              <a:sym typeface="Times"/>
            </a:endParaRPr>
          </a:p>
          <a:p>
            <a:pPr indent="-127000" lvl="0" marL="357188" marR="0" rtl="0" algn="just">
              <a:lnSpc>
                <a:spcPct val="100000"/>
              </a:lnSpc>
              <a:spcBef>
                <a:spcPts val="1200"/>
              </a:spcBef>
              <a:spcAft>
                <a:spcPts val="0"/>
              </a:spcAft>
              <a:buClr>
                <a:schemeClr val="accent1"/>
              </a:buClr>
              <a:buSzPts val="2000"/>
              <a:buFont typeface="Noto Sans Symbols"/>
              <a:buChar char="⮚"/>
            </a:pPr>
            <a:r>
              <a:rPr b="1" i="0" lang="en-US" sz="1400" u="none" cap="none" strike="noStrike">
                <a:solidFill>
                  <a:srgbClr val="C00000"/>
                </a:solidFill>
                <a:latin typeface="Times"/>
                <a:ea typeface="Times"/>
                <a:cs typeface="Times"/>
                <a:sym typeface="Times"/>
              </a:rPr>
              <a:t>If the checksum is not zero, the entire packet is dropped.</a:t>
            </a:r>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3" name="Shape 1243"/>
        <p:cNvGrpSpPr/>
        <p:nvPr/>
      </p:nvGrpSpPr>
      <p:grpSpPr>
        <a:xfrm>
          <a:off x="0" y="0"/>
          <a:ext cx="0" cy="0"/>
          <a:chOff x="0" y="0"/>
          <a:chExt cx="0" cy="0"/>
        </a:xfrm>
      </p:grpSpPr>
      <p:sp>
        <p:nvSpPr>
          <p:cNvPr id="1244" name="Google Shape;1244;p69"/>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Feb.-2022</a:t>
            </a:r>
            <a:endParaRPr b="1" sz="800">
              <a:solidFill>
                <a:schemeClr val="dk1"/>
              </a:solidFill>
              <a:latin typeface="Times New Roman"/>
              <a:ea typeface="Times New Roman"/>
              <a:cs typeface="Times New Roman"/>
              <a:sym typeface="Times New Roman"/>
            </a:endParaRPr>
          </a:p>
        </p:txBody>
      </p:sp>
      <p:sp>
        <p:nvSpPr>
          <p:cNvPr id="1245" name="Google Shape;1245;p69"/>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Computer Networks</a:t>
            </a:r>
            <a:endParaRPr b="1" sz="800">
              <a:solidFill>
                <a:schemeClr val="dk1"/>
              </a:solidFill>
              <a:latin typeface="Times New Roman"/>
              <a:ea typeface="Times New Roman"/>
              <a:cs typeface="Times New Roman"/>
              <a:sym typeface="Times New Roman"/>
            </a:endParaRPr>
          </a:p>
        </p:txBody>
      </p:sp>
      <p:sp>
        <p:nvSpPr>
          <p:cNvPr id="1246" name="Google Shape;1246;p69"/>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US" sz="900">
                <a:solidFill>
                  <a:schemeClr val="dk1"/>
                </a:solidFill>
                <a:latin typeface="Times New Roman"/>
                <a:ea typeface="Times New Roman"/>
                <a:cs typeface="Times New Roman"/>
                <a:sym typeface="Times New Roman"/>
              </a:rPr>
              <a:t>‹#›</a:t>
            </a:fld>
            <a:endParaRPr sz="900">
              <a:solidFill>
                <a:schemeClr val="dk1"/>
              </a:solidFill>
              <a:latin typeface="Times New Roman"/>
              <a:ea typeface="Times New Roman"/>
              <a:cs typeface="Times New Roman"/>
              <a:sym typeface="Times New Roman"/>
            </a:endParaRPr>
          </a:p>
        </p:txBody>
      </p:sp>
      <p:sp>
        <p:nvSpPr>
          <p:cNvPr id="1247" name="Google Shape;1247;p69"/>
          <p:cNvSpPr txBox="1"/>
          <p:nvPr>
            <p:ph idx="4294967295" type="title"/>
          </p:nvPr>
        </p:nvSpPr>
        <p:spPr>
          <a:xfrm>
            <a:off x="1296988" y="98425"/>
            <a:ext cx="7847012" cy="468313"/>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Clr>
                <a:srgbClr val="002060"/>
              </a:buClr>
              <a:buSzPts val="3200"/>
              <a:buFont typeface="Calibri"/>
              <a:buNone/>
            </a:pPr>
            <a:r>
              <a:rPr b="1" lang="en-US" sz="3200">
                <a:solidFill>
                  <a:srgbClr val="002060"/>
                </a:solidFill>
                <a:latin typeface="Times New Roman"/>
                <a:ea typeface="Times New Roman"/>
                <a:cs typeface="Times New Roman"/>
                <a:sym typeface="Times New Roman"/>
              </a:rPr>
              <a:t>Checksum Example</a:t>
            </a:r>
            <a:endParaRPr>
              <a:latin typeface="Times New Roman"/>
              <a:ea typeface="Times New Roman"/>
              <a:cs typeface="Times New Roman"/>
              <a:sym typeface="Times New Roman"/>
            </a:endParaRPr>
          </a:p>
        </p:txBody>
      </p:sp>
      <p:sp>
        <p:nvSpPr>
          <p:cNvPr id="1248" name="Google Shape;1248;p69"/>
          <p:cNvSpPr/>
          <p:nvPr/>
        </p:nvSpPr>
        <p:spPr>
          <a:xfrm>
            <a:off x="580429" y="566738"/>
            <a:ext cx="8116906" cy="3785652"/>
          </a:xfrm>
          <a:prstGeom prst="rect">
            <a:avLst/>
          </a:prstGeom>
          <a:noFill/>
          <a:ln>
            <a:noFill/>
          </a:ln>
        </p:spPr>
        <p:txBody>
          <a:bodyPr anchorCtr="0" anchor="t" bIns="45700" lIns="91425" spcFirstLastPara="1" rIns="91425" wrap="square" tIns="45700">
            <a:spAutoFit/>
          </a:bodyPr>
          <a:lstStyle/>
          <a:p>
            <a:pPr indent="-127000" lvl="0" marL="288000" marR="0" rtl="0" algn="just">
              <a:lnSpc>
                <a:spcPct val="100000"/>
              </a:lnSpc>
              <a:spcBef>
                <a:spcPts val="0"/>
              </a:spcBef>
              <a:spcAft>
                <a:spcPts val="0"/>
              </a:spcAft>
              <a:buClr>
                <a:schemeClr val="accent1"/>
              </a:buClr>
              <a:buSzPts val="2000"/>
              <a:buFont typeface="Noto Sans Symbols"/>
              <a:buChar char="⮚"/>
            </a:pPr>
            <a:r>
              <a:rPr b="0" i="0" lang="en-US" sz="2000" u="none" cap="none" strike="noStrike">
                <a:solidFill>
                  <a:srgbClr val="000000"/>
                </a:solidFill>
                <a:latin typeface="Arial"/>
                <a:ea typeface="Arial"/>
                <a:cs typeface="Arial"/>
                <a:sym typeface="Arial"/>
              </a:rPr>
              <a:t>Let us redo Exercise using one’s complement arithmetic. </a:t>
            </a:r>
            <a:endParaRPr b="0" i="0" sz="2000" u="none" cap="none" strike="noStrike">
              <a:solidFill>
                <a:srgbClr val="000000"/>
              </a:solidFill>
              <a:latin typeface="Arial"/>
              <a:ea typeface="Arial"/>
              <a:cs typeface="Arial"/>
              <a:sym typeface="Arial"/>
            </a:endParaRPr>
          </a:p>
          <a:p>
            <a:pPr indent="-127000" lvl="0" marL="288000" marR="0" rtl="0" algn="just">
              <a:lnSpc>
                <a:spcPct val="100000"/>
              </a:lnSpc>
              <a:spcBef>
                <a:spcPts val="0"/>
              </a:spcBef>
              <a:spcAft>
                <a:spcPts val="0"/>
              </a:spcAft>
              <a:buClr>
                <a:schemeClr val="accent1"/>
              </a:buClr>
              <a:buSzPts val="2000"/>
              <a:buFont typeface="Noto Sans Symbols"/>
              <a:buChar char="⮚"/>
            </a:pPr>
            <a:r>
              <a:rPr b="1" i="0" lang="en-US" sz="2000" u="none" cap="none" strike="noStrike">
                <a:solidFill>
                  <a:srgbClr val="C00000"/>
                </a:solidFill>
                <a:latin typeface="Arial"/>
                <a:ea typeface="Arial"/>
                <a:cs typeface="Arial"/>
                <a:sym typeface="Arial"/>
              </a:rPr>
              <a:t>Figure </a:t>
            </a:r>
            <a:r>
              <a:rPr b="0" i="0" lang="en-US" sz="2000" u="none" cap="none" strike="noStrike">
                <a:solidFill>
                  <a:srgbClr val="000000"/>
                </a:solidFill>
                <a:latin typeface="Arial"/>
                <a:ea typeface="Arial"/>
                <a:cs typeface="Arial"/>
                <a:sym typeface="Arial"/>
              </a:rPr>
              <a:t>shows the process at the sender and at the receiver. </a:t>
            </a:r>
            <a:endParaRPr/>
          </a:p>
          <a:p>
            <a:pPr indent="-127000" lvl="0" marL="288000" marR="0" rtl="0" algn="just">
              <a:lnSpc>
                <a:spcPct val="100000"/>
              </a:lnSpc>
              <a:spcBef>
                <a:spcPts val="0"/>
              </a:spcBef>
              <a:spcAft>
                <a:spcPts val="0"/>
              </a:spcAft>
              <a:buClr>
                <a:schemeClr val="accent1"/>
              </a:buClr>
              <a:buSzPts val="2000"/>
              <a:buFont typeface="Noto Sans Symbols"/>
              <a:buChar char="⮚"/>
            </a:pPr>
            <a:r>
              <a:rPr b="0" i="0" lang="en-US" sz="2000" u="none" cap="none" strike="noStrike">
                <a:solidFill>
                  <a:srgbClr val="000000"/>
                </a:solidFill>
                <a:latin typeface="Arial"/>
                <a:ea typeface="Arial"/>
                <a:cs typeface="Arial"/>
                <a:sym typeface="Arial"/>
              </a:rPr>
              <a:t>The sender initializes the checksum to 0 and adds all data items and the checksum (the checksum is considered as one data item and is shown in color). </a:t>
            </a:r>
            <a:endParaRPr/>
          </a:p>
          <a:p>
            <a:pPr indent="-127000" lvl="0" marL="288000" marR="0" rtl="0" algn="just">
              <a:lnSpc>
                <a:spcPct val="100000"/>
              </a:lnSpc>
              <a:spcBef>
                <a:spcPts val="0"/>
              </a:spcBef>
              <a:spcAft>
                <a:spcPts val="0"/>
              </a:spcAft>
              <a:buClr>
                <a:schemeClr val="accent1"/>
              </a:buClr>
              <a:buSzPts val="2000"/>
              <a:buFont typeface="Noto Sans Symbols"/>
              <a:buChar char="⮚"/>
            </a:pPr>
            <a:r>
              <a:rPr b="0" i="0" lang="en-US" sz="2000" u="none" cap="none" strike="noStrike">
                <a:solidFill>
                  <a:srgbClr val="000000"/>
                </a:solidFill>
                <a:latin typeface="Arial"/>
                <a:ea typeface="Arial"/>
                <a:cs typeface="Arial"/>
                <a:sym typeface="Arial"/>
              </a:rPr>
              <a:t>The result is 36. However, 36 cannot be expressed in 4 bits. The extra two bits are wrapped and added with the sum to create the wrapped sum value 6. </a:t>
            </a:r>
            <a:endParaRPr/>
          </a:p>
          <a:p>
            <a:pPr indent="-127000" lvl="0" marL="288000" marR="0" rtl="0" algn="just">
              <a:lnSpc>
                <a:spcPct val="100000"/>
              </a:lnSpc>
              <a:spcBef>
                <a:spcPts val="0"/>
              </a:spcBef>
              <a:spcAft>
                <a:spcPts val="0"/>
              </a:spcAft>
              <a:buClr>
                <a:schemeClr val="accent1"/>
              </a:buClr>
              <a:buSzPts val="2000"/>
              <a:buFont typeface="Noto Sans Symbols"/>
              <a:buChar char="⮚"/>
            </a:pPr>
            <a:r>
              <a:rPr b="0" i="0" lang="en-US" sz="2000" u="none" cap="none" strike="noStrike">
                <a:solidFill>
                  <a:srgbClr val="000000"/>
                </a:solidFill>
                <a:latin typeface="Arial"/>
                <a:ea typeface="Arial"/>
                <a:cs typeface="Arial"/>
                <a:sym typeface="Arial"/>
              </a:rPr>
              <a:t>In the figure, we have shown the details in binary. The sum is then complemented, resulting in the checksum value 9 (15 − 6 = 9). The sender now sends six data items to the receiver including the checksum 9. </a:t>
            </a:r>
            <a:endParaRPr/>
          </a:p>
        </p:txBody>
      </p:sp>
      <p:sp>
        <p:nvSpPr>
          <p:cNvPr id="1249" name="Google Shape;1249;p69"/>
          <p:cNvSpPr/>
          <p:nvPr/>
        </p:nvSpPr>
        <p:spPr>
          <a:xfrm>
            <a:off x="41077" y="36119"/>
            <a:ext cx="490538" cy="589736"/>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3300"/>
              <a:buFont typeface="Arial"/>
              <a:buNone/>
            </a:pPr>
            <a:r>
              <a:t/>
            </a:r>
            <a:endParaRPr b="0" i="0" sz="3300" u="none" cap="none" strike="noStrike">
              <a:solidFill>
                <a:schemeClr val="dk1"/>
              </a:solidFill>
              <a:latin typeface="Times New Roman"/>
              <a:ea typeface="Times New Roman"/>
              <a:cs typeface="Times New Roman"/>
              <a:sym typeface="Times New Roman"/>
            </a:endParaRPr>
          </a:p>
        </p:txBody>
      </p:sp>
      <p:cxnSp>
        <p:nvCxnSpPr>
          <p:cNvPr id="1250" name="Google Shape;1250;p69"/>
          <p:cNvCxnSpPr/>
          <p:nvPr/>
        </p:nvCxnSpPr>
        <p:spPr>
          <a:xfrm flipH="1" rot="10800000">
            <a:off x="-7737" y="611782"/>
            <a:ext cx="9144000" cy="20782"/>
          </a:xfrm>
          <a:prstGeom prst="straightConnector1">
            <a:avLst/>
          </a:prstGeom>
          <a:noFill/>
          <a:ln cap="flat" cmpd="sng" w="9525">
            <a:solidFill>
              <a:srgbClr val="00B050"/>
            </a:solidFill>
            <a:prstDash val="solid"/>
            <a:round/>
            <a:headEnd len="sm" w="sm" type="none"/>
            <a:tailEnd len="sm" w="sm" type="none"/>
          </a:ln>
        </p:spPr>
      </p:cxnSp>
      <p:sp>
        <p:nvSpPr>
          <p:cNvPr id="1251" name="Google Shape;1251;p69"/>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Times New Roman"/>
              <a:ea typeface="Times New Roman"/>
              <a:cs typeface="Times New Roman"/>
              <a:sym typeface="Times New Roman"/>
            </a:endParaRPr>
          </a:p>
        </p:txBody>
      </p:sp>
      <p:cxnSp>
        <p:nvCxnSpPr>
          <p:cNvPr id="1252" name="Google Shape;1252;p69"/>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1253" name="Google Shape;1253;p69"/>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7"/>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lang="en-US">
                <a:latin typeface="Times New Roman"/>
                <a:ea typeface="Times New Roman"/>
                <a:cs typeface="Times New Roman"/>
                <a:sym typeface="Times New Roman"/>
              </a:rPr>
              <a:t>9/19/2022</a:t>
            </a:r>
            <a:endParaRPr>
              <a:latin typeface="Times New Roman"/>
              <a:ea typeface="Times New Roman"/>
              <a:cs typeface="Times New Roman"/>
              <a:sym typeface="Times New Roman"/>
            </a:endParaRPr>
          </a:p>
        </p:txBody>
      </p:sp>
      <p:sp>
        <p:nvSpPr>
          <p:cNvPr id="197" name="Google Shape;197;p7"/>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lang="en-US">
                <a:latin typeface="Times New Roman"/>
                <a:ea typeface="Times New Roman"/>
                <a:cs typeface="Times New Roman"/>
                <a:sym typeface="Times New Roman"/>
              </a:rPr>
              <a:t>SY BTech         Computer Networks     Module 2    Sem 3     2022-23</a:t>
            </a:r>
            <a:endParaRPr>
              <a:latin typeface="Times New Roman"/>
              <a:ea typeface="Times New Roman"/>
              <a:cs typeface="Times New Roman"/>
              <a:sym typeface="Times New Roman"/>
            </a:endParaRPr>
          </a:p>
        </p:txBody>
      </p:sp>
      <p:sp>
        <p:nvSpPr>
          <p:cNvPr id="198" name="Google Shape;198;p7"/>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800"/>
              <a:buNone/>
            </a:pPr>
            <a:fld id="{00000000-1234-1234-1234-123412341234}" type="slidenum">
              <a:rPr lang="en-US">
                <a:latin typeface="Times New Roman"/>
                <a:ea typeface="Times New Roman"/>
                <a:cs typeface="Times New Roman"/>
                <a:sym typeface="Times New Roman"/>
              </a:rPr>
              <a:t>‹#›</a:t>
            </a:fld>
            <a:endParaRPr>
              <a:latin typeface="Times New Roman"/>
              <a:ea typeface="Times New Roman"/>
              <a:cs typeface="Times New Roman"/>
              <a:sym typeface="Times New Roman"/>
            </a:endParaRPr>
          </a:p>
        </p:txBody>
      </p:sp>
      <p:sp>
        <p:nvSpPr>
          <p:cNvPr id="199" name="Google Shape;199;p7"/>
          <p:cNvSpPr/>
          <p:nvPr/>
        </p:nvSpPr>
        <p:spPr>
          <a:xfrm>
            <a:off x="24407" y="97170"/>
            <a:ext cx="490538" cy="589736"/>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3300"/>
              <a:buFont typeface="Arial"/>
              <a:buNone/>
            </a:pPr>
            <a:r>
              <a:t/>
            </a:r>
            <a:endParaRPr b="0" i="0" sz="3300" u="none" cap="none" strike="noStrike">
              <a:solidFill>
                <a:schemeClr val="dk1"/>
              </a:solidFill>
              <a:latin typeface="Times New Roman"/>
              <a:ea typeface="Times New Roman"/>
              <a:cs typeface="Times New Roman"/>
              <a:sym typeface="Times New Roman"/>
            </a:endParaRPr>
          </a:p>
        </p:txBody>
      </p:sp>
      <p:cxnSp>
        <p:nvCxnSpPr>
          <p:cNvPr id="200" name="Google Shape;200;p7"/>
          <p:cNvCxnSpPr/>
          <p:nvPr/>
        </p:nvCxnSpPr>
        <p:spPr>
          <a:xfrm flipH="1" rot="10800000">
            <a:off x="-24407" y="653831"/>
            <a:ext cx="9144000" cy="20782"/>
          </a:xfrm>
          <a:prstGeom prst="straightConnector1">
            <a:avLst/>
          </a:prstGeom>
          <a:noFill/>
          <a:ln cap="flat" cmpd="sng" w="9525">
            <a:solidFill>
              <a:srgbClr val="00B050"/>
            </a:solidFill>
            <a:prstDash val="solid"/>
            <a:round/>
            <a:headEnd len="sm" w="sm" type="none"/>
            <a:tailEnd len="sm" w="sm" type="none"/>
          </a:ln>
        </p:spPr>
      </p:cxnSp>
      <p:sp>
        <p:nvSpPr>
          <p:cNvPr id="201" name="Google Shape;201;p7"/>
          <p:cNvSpPr/>
          <p:nvPr/>
        </p:nvSpPr>
        <p:spPr>
          <a:xfrm>
            <a:off x="92869" y="4809312"/>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Times New Roman"/>
              <a:ea typeface="Times New Roman"/>
              <a:cs typeface="Times New Roman"/>
              <a:sym typeface="Times New Roman"/>
            </a:endParaRPr>
          </a:p>
        </p:txBody>
      </p:sp>
      <p:cxnSp>
        <p:nvCxnSpPr>
          <p:cNvPr id="202" name="Google Shape;202;p7"/>
          <p:cNvCxnSpPr/>
          <p:nvPr/>
        </p:nvCxnSpPr>
        <p:spPr>
          <a:xfrm flipH="1">
            <a:off x="563759" y="51847"/>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203" name="Google Shape;203;p7"/>
          <p:cNvCxnSpPr/>
          <p:nvPr/>
        </p:nvCxnSpPr>
        <p:spPr>
          <a:xfrm>
            <a:off x="-24407" y="4740255"/>
            <a:ext cx="9144000" cy="0"/>
          </a:xfrm>
          <a:prstGeom prst="straightConnector1">
            <a:avLst/>
          </a:prstGeom>
          <a:noFill/>
          <a:ln cap="flat" cmpd="sng" w="15875">
            <a:solidFill>
              <a:srgbClr val="00B050"/>
            </a:solidFill>
            <a:prstDash val="solid"/>
            <a:round/>
            <a:headEnd len="sm" w="sm" type="none"/>
            <a:tailEnd len="sm" w="sm" type="none"/>
          </a:ln>
        </p:spPr>
      </p:cxnSp>
      <p:sp>
        <p:nvSpPr>
          <p:cNvPr id="204" name="Google Shape;204;p7"/>
          <p:cNvSpPr txBox="1"/>
          <p:nvPr/>
        </p:nvSpPr>
        <p:spPr>
          <a:xfrm>
            <a:off x="623289" y="785446"/>
            <a:ext cx="5741783" cy="3017520"/>
          </a:xfrm>
          <a:prstGeom prst="rect">
            <a:avLst/>
          </a:prstGeom>
          <a:noFill/>
          <a:ln>
            <a:noFill/>
          </a:ln>
        </p:spPr>
        <p:txBody>
          <a:bodyPr anchorCtr="0" anchor="t" bIns="45700" lIns="91425" spcFirstLastPara="1" rIns="91425" wrap="square" tIns="45700">
            <a:normAutofit/>
          </a:bodyPr>
          <a:lstStyle/>
          <a:p>
            <a:pPr indent="-152400" lvl="1" marL="0" marR="0" rtl="0" algn="l">
              <a:lnSpc>
                <a:spcPct val="100000"/>
              </a:lnSpc>
              <a:spcBef>
                <a:spcPts val="0"/>
              </a:spcBef>
              <a:spcAft>
                <a:spcPts val="0"/>
              </a:spcAft>
              <a:buClr>
                <a:srgbClr val="000000"/>
              </a:buClr>
              <a:buSzPts val="2400"/>
              <a:buFont typeface="Noto Sans Symbols"/>
              <a:buChar char="⮚"/>
            </a:pPr>
            <a:r>
              <a:rPr b="1" i="0" lang="en-US" sz="2400" u="none" cap="none" strike="noStrike">
                <a:solidFill>
                  <a:srgbClr val="000000"/>
                </a:solidFill>
                <a:latin typeface="Times New Roman"/>
                <a:ea typeface="Times New Roman"/>
                <a:cs typeface="Times New Roman"/>
                <a:sym typeface="Times New Roman"/>
              </a:rPr>
              <a:t>Hub, Repeater, Modem, Cables etc. </a:t>
            </a:r>
            <a:endParaRPr/>
          </a:p>
          <a:p>
            <a:pPr indent="0" lvl="1" marL="0" marR="0" rtl="0" algn="l">
              <a:lnSpc>
                <a:spcPct val="100000"/>
              </a:lnSpc>
              <a:spcBef>
                <a:spcPts val="0"/>
              </a:spcBef>
              <a:spcAft>
                <a:spcPts val="0"/>
              </a:spcAft>
              <a:buClr>
                <a:srgbClr val="000000"/>
              </a:buClr>
              <a:buSzPts val="2300"/>
              <a:buFont typeface="Noto Sans Symbols"/>
              <a:buNone/>
            </a:pPr>
            <a:r>
              <a:t/>
            </a:r>
            <a:endParaRPr b="0" i="0" sz="2300" u="none" cap="none" strike="noStrike">
              <a:solidFill>
                <a:srgbClr val="000000"/>
              </a:solidFill>
              <a:latin typeface="Times New Roman"/>
              <a:ea typeface="Times New Roman"/>
              <a:cs typeface="Times New Roman"/>
              <a:sym typeface="Times New Roman"/>
            </a:endParaRPr>
          </a:p>
          <a:p>
            <a:pPr indent="0" lvl="1" marL="0" marR="0" rtl="0" algn="l">
              <a:lnSpc>
                <a:spcPct val="100000"/>
              </a:lnSpc>
              <a:spcBef>
                <a:spcPts val="0"/>
              </a:spcBef>
              <a:spcAft>
                <a:spcPts val="0"/>
              </a:spcAft>
              <a:buClr>
                <a:srgbClr val="000000"/>
              </a:buClr>
              <a:buSzPts val="2300"/>
              <a:buFont typeface="Noto Sans Symbols"/>
              <a:buNone/>
            </a:pPr>
            <a:r>
              <a:t/>
            </a:r>
            <a:endParaRPr b="0" i="0" sz="2300" u="none" cap="none" strike="noStrike">
              <a:solidFill>
                <a:srgbClr val="000000"/>
              </a:solidFill>
              <a:latin typeface="Times New Roman"/>
              <a:ea typeface="Times New Roman"/>
              <a:cs typeface="Times New Roman"/>
              <a:sym typeface="Times New Roman"/>
            </a:endParaRPr>
          </a:p>
          <a:p>
            <a:pPr indent="-152400" lvl="0" marL="0" marR="0" rtl="0" algn="l">
              <a:lnSpc>
                <a:spcPct val="100000"/>
              </a:lnSpc>
              <a:spcBef>
                <a:spcPts val="0"/>
              </a:spcBef>
              <a:spcAft>
                <a:spcPts val="0"/>
              </a:spcAft>
              <a:buClr>
                <a:srgbClr val="000000"/>
              </a:buClr>
              <a:buSzPts val="2400"/>
              <a:buFont typeface="Noto Sans Symbols"/>
              <a:buChar char="⮚"/>
            </a:pPr>
            <a:r>
              <a:rPr b="0" i="0" lang="en-US" sz="2400" u="none" cap="none" strike="noStrike">
                <a:solidFill>
                  <a:srgbClr val="000000"/>
                </a:solidFill>
                <a:latin typeface="Times New Roman"/>
                <a:ea typeface="Times New Roman"/>
                <a:cs typeface="Times New Roman"/>
                <a:sym typeface="Times New Roman"/>
              </a:rPr>
              <a:t>Network Layer, Data Link Layer, and Physical Layer are also known as </a:t>
            </a:r>
            <a:r>
              <a:rPr b="1" i="0" lang="en-US" sz="2400" u="none" cap="none" strike="noStrike">
                <a:solidFill>
                  <a:srgbClr val="000000"/>
                </a:solidFill>
                <a:latin typeface="Times New Roman"/>
                <a:ea typeface="Times New Roman"/>
                <a:cs typeface="Times New Roman"/>
                <a:sym typeface="Times New Roman"/>
              </a:rPr>
              <a:t>Lower Layers</a:t>
            </a:r>
            <a:r>
              <a:rPr b="0" i="0" lang="en-US" sz="2400" u="none" cap="none" strike="noStrike">
                <a:solidFill>
                  <a:srgbClr val="000000"/>
                </a:solidFill>
                <a:latin typeface="Times New Roman"/>
                <a:ea typeface="Times New Roman"/>
                <a:cs typeface="Times New Roman"/>
                <a:sym typeface="Times New Roman"/>
              </a:rPr>
              <a:t> or </a:t>
            </a:r>
            <a:r>
              <a:rPr b="1" i="0" lang="en-US" sz="2400" u="none" cap="none" strike="noStrike">
                <a:solidFill>
                  <a:srgbClr val="000000"/>
                </a:solidFill>
                <a:latin typeface="Times New Roman"/>
                <a:ea typeface="Times New Roman"/>
                <a:cs typeface="Times New Roman"/>
                <a:sym typeface="Times New Roman"/>
              </a:rPr>
              <a:t>Hardware Layers</a:t>
            </a:r>
            <a:r>
              <a:rPr b="0" i="0" lang="en-US" sz="2400" u="none" cap="none" strike="noStrike">
                <a:solidFill>
                  <a:srgbClr val="000000"/>
                </a:solidFill>
                <a:latin typeface="Times New Roman"/>
                <a:ea typeface="Times New Roman"/>
                <a:cs typeface="Times New Roman"/>
                <a:sym typeface="Times New Roman"/>
              </a:rPr>
              <a:t>. </a:t>
            </a:r>
            <a:endParaRPr/>
          </a:p>
          <a:p>
            <a:pPr indent="-152400" lvl="0" marL="0" marR="0" rtl="0" algn="l">
              <a:lnSpc>
                <a:spcPct val="100000"/>
              </a:lnSpc>
              <a:spcBef>
                <a:spcPts val="0"/>
              </a:spcBef>
              <a:spcAft>
                <a:spcPts val="0"/>
              </a:spcAft>
              <a:buClr>
                <a:srgbClr val="000000"/>
              </a:buClr>
              <a:buSzPts val="2400"/>
              <a:buFont typeface="Noto Sans Symbols"/>
              <a:buChar char="⮚"/>
            </a:pPr>
            <a:r>
              <a:rPr b="0" i="0" lang="en-US" sz="2400" u="none" cap="none" strike="noStrike">
                <a:solidFill>
                  <a:srgbClr val="000000"/>
                </a:solidFill>
                <a:latin typeface="Times New Roman"/>
                <a:ea typeface="Times New Roman"/>
                <a:cs typeface="Times New Roman"/>
                <a:sym typeface="Times New Roman"/>
              </a:rPr>
              <a:t>E2=1110 001 0</a:t>
            </a:r>
            <a:endParaRPr/>
          </a:p>
          <a:p>
            <a:pPr indent="0" lvl="0" marL="0" marR="0" rtl="0" algn="l">
              <a:lnSpc>
                <a:spcPct val="100000"/>
              </a:lnSpc>
              <a:spcBef>
                <a:spcPts val="0"/>
              </a:spcBef>
              <a:spcAft>
                <a:spcPts val="0"/>
              </a:spcAft>
              <a:buClr>
                <a:srgbClr val="000000"/>
              </a:buClr>
              <a:buSzPts val="2400"/>
              <a:buFont typeface="Noto Sans Symbols"/>
              <a:buNone/>
            </a:pPr>
            <a:r>
              <a:t/>
            </a:r>
            <a:endParaRPr b="0" i="0" sz="2400" u="none" cap="none" strike="noStrike">
              <a:solidFill>
                <a:srgbClr val="000000"/>
              </a:solidFill>
              <a:latin typeface="Times New Roman"/>
              <a:ea typeface="Times New Roman"/>
              <a:cs typeface="Times New Roman"/>
              <a:sym typeface="Times New Roman"/>
            </a:endParaRPr>
          </a:p>
        </p:txBody>
      </p:sp>
      <p:sp>
        <p:nvSpPr>
          <p:cNvPr id="205" name="Google Shape;205;p7"/>
          <p:cNvSpPr/>
          <p:nvPr/>
        </p:nvSpPr>
        <p:spPr>
          <a:xfrm>
            <a:off x="1588512" y="0"/>
            <a:ext cx="4289957"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3200" u="none" cap="none" strike="noStrike">
                <a:solidFill>
                  <a:srgbClr val="FF0000"/>
                </a:solidFill>
                <a:latin typeface="Times New Roman"/>
                <a:ea typeface="Times New Roman"/>
                <a:cs typeface="Times New Roman"/>
                <a:sym typeface="Times New Roman"/>
              </a:rPr>
              <a:t>Physical Layer devices:</a:t>
            </a:r>
            <a:endParaRPr/>
          </a:p>
        </p:txBody>
      </p:sp>
      <p:pic>
        <p:nvPicPr>
          <p:cNvPr descr="Lightbox" id="206" name="Google Shape;206;p7"/>
          <p:cNvPicPr preferRelativeResize="0"/>
          <p:nvPr/>
        </p:nvPicPr>
        <p:blipFill rotWithShape="1">
          <a:blip r:embed="rId4">
            <a:alphaModFix/>
          </a:blip>
          <a:srcRect b="0" l="0" r="0" t="0"/>
          <a:stretch/>
        </p:blipFill>
        <p:spPr>
          <a:xfrm>
            <a:off x="6237028" y="361889"/>
            <a:ext cx="2906972" cy="427623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4">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4">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4">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4">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4">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4">
                                            <p:txEl>
                                              <p:pRg end="5" st="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9" name="Shape 1259"/>
        <p:cNvGrpSpPr/>
        <p:nvPr/>
      </p:nvGrpSpPr>
      <p:grpSpPr>
        <a:xfrm>
          <a:off x="0" y="0"/>
          <a:ext cx="0" cy="0"/>
          <a:chOff x="0" y="0"/>
          <a:chExt cx="0" cy="0"/>
        </a:xfrm>
      </p:grpSpPr>
      <p:sp>
        <p:nvSpPr>
          <p:cNvPr id="1260" name="Google Shape;1260;p70"/>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Feb.-2022</a:t>
            </a:r>
            <a:endParaRPr b="1" sz="800">
              <a:solidFill>
                <a:schemeClr val="dk1"/>
              </a:solidFill>
              <a:latin typeface="Times New Roman"/>
              <a:ea typeface="Times New Roman"/>
              <a:cs typeface="Times New Roman"/>
              <a:sym typeface="Times New Roman"/>
            </a:endParaRPr>
          </a:p>
        </p:txBody>
      </p:sp>
      <p:sp>
        <p:nvSpPr>
          <p:cNvPr id="1261" name="Google Shape;1261;p70"/>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Computer Networks</a:t>
            </a:r>
            <a:endParaRPr b="1" sz="800">
              <a:solidFill>
                <a:schemeClr val="dk1"/>
              </a:solidFill>
              <a:latin typeface="Times New Roman"/>
              <a:ea typeface="Times New Roman"/>
              <a:cs typeface="Times New Roman"/>
              <a:sym typeface="Times New Roman"/>
            </a:endParaRPr>
          </a:p>
        </p:txBody>
      </p:sp>
      <p:sp>
        <p:nvSpPr>
          <p:cNvPr id="1262" name="Google Shape;1262;p70"/>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US" sz="900">
                <a:solidFill>
                  <a:schemeClr val="dk1"/>
                </a:solidFill>
                <a:latin typeface="Times New Roman"/>
                <a:ea typeface="Times New Roman"/>
                <a:cs typeface="Times New Roman"/>
                <a:sym typeface="Times New Roman"/>
              </a:rPr>
              <a:t>‹#›</a:t>
            </a:fld>
            <a:endParaRPr sz="900">
              <a:solidFill>
                <a:schemeClr val="dk1"/>
              </a:solidFill>
              <a:latin typeface="Times New Roman"/>
              <a:ea typeface="Times New Roman"/>
              <a:cs typeface="Times New Roman"/>
              <a:sym typeface="Times New Roman"/>
            </a:endParaRPr>
          </a:p>
        </p:txBody>
      </p:sp>
      <p:sp>
        <p:nvSpPr>
          <p:cNvPr id="1263" name="Google Shape;1263;p70"/>
          <p:cNvSpPr txBox="1"/>
          <p:nvPr>
            <p:ph idx="4294967295" type="title"/>
          </p:nvPr>
        </p:nvSpPr>
        <p:spPr>
          <a:xfrm>
            <a:off x="1296988" y="88900"/>
            <a:ext cx="7847012" cy="4699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Clr>
                <a:srgbClr val="002060"/>
              </a:buClr>
              <a:buSzPts val="3200"/>
              <a:buFont typeface="Calibri"/>
              <a:buNone/>
            </a:pPr>
            <a:r>
              <a:rPr b="1" lang="en-US" sz="3200">
                <a:solidFill>
                  <a:srgbClr val="002060"/>
                </a:solidFill>
                <a:latin typeface="Times New Roman"/>
                <a:ea typeface="Times New Roman"/>
                <a:cs typeface="Times New Roman"/>
                <a:sym typeface="Times New Roman"/>
              </a:rPr>
              <a:t>Checksum Example</a:t>
            </a:r>
            <a:endParaRPr>
              <a:latin typeface="Times New Roman"/>
              <a:ea typeface="Times New Roman"/>
              <a:cs typeface="Times New Roman"/>
              <a:sym typeface="Times New Roman"/>
            </a:endParaRPr>
          </a:p>
        </p:txBody>
      </p:sp>
      <p:sp>
        <p:nvSpPr>
          <p:cNvPr id="1264" name="Google Shape;1264;p70"/>
          <p:cNvSpPr/>
          <p:nvPr/>
        </p:nvSpPr>
        <p:spPr>
          <a:xfrm>
            <a:off x="591144" y="705533"/>
            <a:ext cx="8300607" cy="3939540"/>
          </a:xfrm>
          <a:prstGeom prst="rect">
            <a:avLst/>
          </a:prstGeom>
          <a:noFill/>
          <a:ln>
            <a:noFill/>
          </a:ln>
        </p:spPr>
        <p:txBody>
          <a:bodyPr anchorCtr="0" anchor="t" bIns="45700" lIns="91425" spcFirstLastPara="1" rIns="91425" wrap="square" tIns="45700">
            <a:spAutoFit/>
          </a:bodyPr>
          <a:lstStyle/>
          <a:p>
            <a:pPr indent="-357188" lvl="0" marL="357188" marR="0" rtl="0" algn="just">
              <a:lnSpc>
                <a:spcPct val="150000"/>
              </a:lnSpc>
              <a:spcBef>
                <a:spcPts val="0"/>
              </a:spcBef>
              <a:spcAft>
                <a:spcPts val="0"/>
              </a:spcAft>
              <a:buClr>
                <a:schemeClr val="accent1"/>
              </a:buClr>
              <a:buSzPts val="2000"/>
              <a:buFont typeface="Noto Sans Symbols"/>
              <a:buChar char="⮚"/>
            </a:pPr>
            <a:r>
              <a:rPr b="0" i="0" lang="en-US" sz="2000" u="none" cap="none" strike="noStrike">
                <a:solidFill>
                  <a:srgbClr val="000000"/>
                </a:solidFill>
                <a:latin typeface="Times"/>
                <a:ea typeface="Times"/>
                <a:cs typeface="Times"/>
                <a:sym typeface="Times"/>
              </a:rPr>
              <a:t>The receiver follows the same procedure as the sender. </a:t>
            </a:r>
            <a:endParaRPr/>
          </a:p>
          <a:p>
            <a:pPr indent="-357188" lvl="0" marL="357188" marR="0" rtl="0" algn="just">
              <a:lnSpc>
                <a:spcPct val="150000"/>
              </a:lnSpc>
              <a:spcBef>
                <a:spcPts val="1200"/>
              </a:spcBef>
              <a:spcAft>
                <a:spcPts val="0"/>
              </a:spcAft>
              <a:buClr>
                <a:schemeClr val="accent1"/>
              </a:buClr>
              <a:buSzPts val="2000"/>
              <a:buFont typeface="Noto Sans Symbols"/>
              <a:buChar char="⮚"/>
            </a:pPr>
            <a:r>
              <a:rPr b="0" i="0" lang="en-US" sz="2000" u="none" cap="none" strike="noStrike">
                <a:solidFill>
                  <a:srgbClr val="000000"/>
                </a:solidFill>
                <a:latin typeface="Times"/>
                <a:ea typeface="Times"/>
                <a:cs typeface="Times"/>
                <a:sym typeface="Times"/>
              </a:rPr>
              <a:t>It adds all data items (including the checksum); the result is 45. The sum is wrapped and becomes 15. </a:t>
            </a:r>
            <a:endParaRPr/>
          </a:p>
          <a:p>
            <a:pPr indent="-357188" lvl="0" marL="357188" marR="0" rtl="0" algn="just">
              <a:lnSpc>
                <a:spcPct val="150000"/>
              </a:lnSpc>
              <a:spcBef>
                <a:spcPts val="1200"/>
              </a:spcBef>
              <a:spcAft>
                <a:spcPts val="0"/>
              </a:spcAft>
              <a:buClr>
                <a:schemeClr val="accent1"/>
              </a:buClr>
              <a:buSzPts val="2000"/>
              <a:buFont typeface="Noto Sans Symbols"/>
              <a:buChar char="⮚"/>
            </a:pPr>
            <a:r>
              <a:rPr b="0" i="0" lang="en-US" sz="2000" u="none" cap="none" strike="noStrike">
                <a:solidFill>
                  <a:srgbClr val="000000"/>
                </a:solidFill>
                <a:latin typeface="Times"/>
                <a:ea typeface="Times"/>
                <a:cs typeface="Times"/>
                <a:sym typeface="Times"/>
              </a:rPr>
              <a:t>The wrapped sum is complemented and becomes 0. </a:t>
            </a:r>
            <a:endParaRPr/>
          </a:p>
          <a:p>
            <a:pPr indent="-357188" lvl="0" marL="357188" marR="0" rtl="0" algn="just">
              <a:lnSpc>
                <a:spcPct val="150000"/>
              </a:lnSpc>
              <a:spcBef>
                <a:spcPts val="1200"/>
              </a:spcBef>
              <a:spcAft>
                <a:spcPts val="0"/>
              </a:spcAft>
              <a:buClr>
                <a:schemeClr val="accent1"/>
              </a:buClr>
              <a:buSzPts val="2000"/>
              <a:buFont typeface="Noto Sans Symbols"/>
              <a:buChar char="⮚"/>
            </a:pPr>
            <a:r>
              <a:rPr b="0" i="0" lang="en-US" sz="2000" u="none" cap="none" strike="noStrike">
                <a:solidFill>
                  <a:srgbClr val="000000"/>
                </a:solidFill>
                <a:latin typeface="Times"/>
                <a:ea typeface="Times"/>
                <a:cs typeface="Times"/>
                <a:sym typeface="Times"/>
              </a:rPr>
              <a:t>Since the value of the checksum is 0, this means that the data </a:t>
            </a:r>
            <a:r>
              <a:rPr b="1" i="0" lang="en-US" sz="2000" u="none" cap="none" strike="noStrike">
                <a:solidFill>
                  <a:srgbClr val="FF0000"/>
                </a:solidFill>
                <a:latin typeface="Times"/>
                <a:ea typeface="Times"/>
                <a:cs typeface="Times"/>
                <a:sym typeface="Times"/>
              </a:rPr>
              <a:t>is not corrupted.</a:t>
            </a:r>
            <a:r>
              <a:rPr b="0" i="0" lang="en-US" sz="2000" u="none" cap="none" strike="noStrike">
                <a:solidFill>
                  <a:srgbClr val="000000"/>
                </a:solidFill>
                <a:latin typeface="Times"/>
                <a:ea typeface="Times"/>
                <a:cs typeface="Times"/>
                <a:sym typeface="Times"/>
              </a:rPr>
              <a:t> The receiver drops the checksum and keeps the other data items. </a:t>
            </a:r>
            <a:endParaRPr/>
          </a:p>
          <a:p>
            <a:pPr indent="-357188" lvl="0" marL="357188" marR="0" rtl="0" algn="just">
              <a:lnSpc>
                <a:spcPct val="150000"/>
              </a:lnSpc>
              <a:spcBef>
                <a:spcPts val="1200"/>
              </a:spcBef>
              <a:spcAft>
                <a:spcPts val="0"/>
              </a:spcAft>
              <a:buClr>
                <a:schemeClr val="accent1"/>
              </a:buClr>
              <a:buSzPts val="2000"/>
              <a:buFont typeface="Noto Sans Symbols"/>
              <a:buChar char="⮚"/>
            </a:pPr>
            <a:r>
              <a:rPr b="1" i="0" lang="en-US" sz="2000" u="none" cap="none" strike="noStrike">
                <a:solidFill>
                  <a:srgbClr val="C00000"/>
                </a:solidFill>
                <a:latin typeface="Times"/>
                <a:ea typeface="Times"/>
                <a:cs typeface="Times"/>
                <a:sym typeface="Times"/>
              </a:rPr>
              <a:t>If the checksum is not zero, the entire packet is dropped.</a:t>
            </a:r>
            <a:endParaRPr/>
          </a:p>
        </p:txBody>
      </p:sp>
      <p:sp>
        <p:nvSpPr>
          <p:cNvPr id="1265" name="Google Shape;1265;p70"/>
          <p:cNvSpPr/>
          <p:nvPr/>
        </p:nvSpPr>
        <p:spPr>
          <a:xfrm>
            <a:off x="41077" y="36119"/>
            <a:ext cx="490538" cy="589736"/>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3300"/>
              <a:buFont typeface="Arial"/>
              <a:buNone/>
            </a:pPr>
            <a:r>
              <a:t/>
            </a:r>
            <a:endParaRPr b="0" i="0" sz="3300" u="none" cap="none" strike="noStrike">
              <a:solidFill>
                <a:schemeClr val="dk1"/>
              </a:solidFill>
              <a:latin typeface="Times New Roman"/>
              <a:ea typeface="Times New Roman"/>
              <a:cs typeface="Times New Roman"/>
              <a:sym typeface="Times New Roman"/>
            </a:endParaRPr>
          </a:p>
        </p:txBody>
      </p:sp>
      <p:cxnSp>
        <p:nvCxnSpPr>
          <p:cNvPr id="1266" name="Google Shape;1266;p70"/>
          <p:cNvCxnSpPr/>
          <p:nvPr/>
        </p:nvCxnSpPr>
        <p:spPr>
          <a:xfrm flipH="1" rot="10800000">
            <a:off x="-7737" y="611782"/>
            <a:ext cx="9144000" cy="20782"/>
          </a:xfrm>
          <a:prstGeom prst="straightConnector1">
            <a:avLst/>
          </a:prstGeom>
          <a:noFill/>
          <a:ln cap="flat" cmpd="sng" w="9525">
            <a:solidFill>
              <a:srgbClr val="00B050"/>
            </a:solidFill>
            <a:prstDash val="solid"/>
            <a:round/>
            <a:headEnd len="sm" w="sm" type="none"/>
            <a:tailEnd len="sm" w="sm" type="none"/>
          </a:ln>
        </p:spPr>
      </p:cxnSp>
      <p:sp>
        <p:nvSpPr>
          <p:cNvPr id="1267" name="Google Shape;1267;p70"/>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Times New Roman"/>
              <a:ea typeface="Times New Roman"/>
              <a:cs typeface="Times New Roman"/>
              <a:sym typeface="Times New Roman"/>
            </a:endParaRPr>
          </a:p>
        </p:txBody>
      </p:sp>
      <p:cxnSp>
        <p:nvCxnSpPr>
          <p:cNvPr id="1268" name="Google Shape;1268;p70"/>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1269" name="Google Shape;1269;p70"/>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5" name="Shape 1275"/>
        <p:cNvGrpSpPr/>
        <p:nvPr/>
      </p:nvGrpSpPr>
      <p:grpSpPr>
        <a:xfrm>
          <a:off x="0" y="0"/>
          <a:ext cx="0" cy="0"/>
          <a:chOff x="0" y="0"/>
          <a:chExt cx="0" cy="0"/>
        </a:xfrm>
      </p:grpSpPr>
      <p:sp>
        <p:nvSpPr>
          <p:cNvPr id="1276" name="Google Shape;1276;p71"/>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Feb.-2022</a:t>
            </a:r>
            <a:endParaRPr b="1" sz="800">
              <a:solidFill>
                <a:schemeClr val="dk1"/>
              </a:solidFill>
              <a:latin typeface="Times New Roman"/>
              <a:ea typeface="Times New Roman"/>
              <a:cs typeface="Times New Roman"/>
              <a:sym typeface="Times New Roman"/>
            </a:endParaRPr>
          </a:p>
        </p:txBody>
      </p:sp>
      <p:sp>
        <p:nvSpPr>
          <p:cNvPr id="1277" name="Google Shape;1277;p71"/>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Computer Networks</a:t>
            </a:r>
            <a:endParaRPr b="1" sz="800">
              <a:solidFill>
                <a:schemeClr val="dk1"/>
              </a:solidFill>
              <a:latin typeface="Times New Roman"/>
              <a:ea typeface="Times New Roman"/>
              <a:cs typeface="Times New Roman"/>
              <a:sym typeface="Times New Roman"/>
            </a:endParaRPr>
          </a:p>
        </p:txBody>
      </p:sp>
      <p:sp>
        <p:nvSpPr>
          <p:cNvPr id="1278" name="Google Shape;1278;p71"/>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US" sz="900">
                <a:solidFill>
                  <a:schemeClr val="dk1"/>
                </a:solidFill>
                <a:latin typeface="Times New Roman"/>
                <a:ea typeface="Times New Roman"/>
                <a:cs typeface="Times New Roman"/>
                <a:sym typeface="Times New Roman"/>
              </a:rPr>
              <a:t>‹#›</a:t>
            </a:fld>
            <a:endParaRPr sz="900">
              <a:solidFill>
                <a:schemeClr val="dk1"/>
              </a:solidFill>
              <a:latin typeface="Times New Roman"/>
              <a:ea typeface="Times New Roman"/>
              <a:cs typeface="Times New Roman"/>
              <a:sym typeface="Times New Roman"/>
            </a:endParaRPr>
          </a:p>
        </p:txBody>
      </p:sp>
      <p:sp>
        <p:nvSpPr>
          <p:cNvPr id="1279" name="Google Shape;1279;p71"/>
          <p:cNvSpPr txBox="1"/>
          <p:nvPr>
            <p:ph idx="4294967295" type="title"/>
          </p:nvPr>
        </p:nvSpPr>
        <p:spPr>
          <a:xfrm>
            <a:off x="1295400" y="88900"/>
            <a:ext cx="7848600" cy="4699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Clr>
                <a:srgbClr val="002060"/>
              </a:buClr>
              <a:buSzPts val="3200"/>
              <a:buFont typeface="Calibri"/>
              <a:buNone/>
            </a:pPr>
            <a:r>
              <a:rPr b="1" lang="en-US" sz="3200">
                <a:solidFill>
                  <a:srgbClr val="002060"/>
                </a:solidFill>
                <a:latin typeface="Times New Roman"/>
                <a:ea typeface="Times New Roman"/>
                <a:cs typeface="Times New Roman"/>
                <a:sym typeface="Times New Roman"/>
              </a:rPr>
              <a:t>Flow Control and Error control</a:t>
            </a:r>
            <a:endParaRPr>
              <a:latin typeface="Times New Roman"/>
              <a:ea typeface="Times New Roman"/>
              <a:cs typeface="Times New Roman"/>
              <a:sym typeface="Times New Roman"/>
            </a:endParaRPr>
          </a:p>
        </p:txBody>
      </p:sp>
      <p:sp>
        <p:nvSpPr>
          <p:cNvPr id="1280" name="Google Shape;1280;p71"/>
          <p:cNvSpPr/>
          <p:nvPr/>
        </p:nvSpPr>
        <p:spPr>
          <a:xfrm>
            <a:off x="648134" y="685546"/>
            <a:ext cx="8075451" cy="3477875"/>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None/>
            </a:pPr>
            <a:r>
              <a:rPr b="0" i="1" lang="en-US" sz="2500" u="none" cap="none" strike="noStrike">
                <a:solidFill>
                  <a:srgbClr val="000000"/>
                </a:solidFill>
                <a:latin typeface="Times"/>
                <a:ea typeface="Times"/>
                <a:cs typeface="Times"/>
                <a:sym typeface="Times"/>
              </a:rPr>
              <a:t>The most important responsibilities of the data link layer are </a:t>
            </a:r>
            <a:r>
              <a:rPr b="0" i="1" lang="en-US" sz="2500" u="none" cap="none" strike="noStrike">
                <a:solidFill>
                  <a:srgbClr val="FF0000"/>
                </a:solidFill>
                <a:latin typeface="Times"/>
                <a:ea typeface="Times"/>
                <a:cs typeface="Times"/>
                <a:sym typeface="Times"/>
              </a:rPr>
              <a:t>flow control</a:t>
            </a:r>
            <a:r>
              <a:rPr b="0" i="1" lang="en-US" sz="2500" u="none" cap="none" strike="noStrike">
                <a:solidFill>
                  <a:srgbClr val="000000"/>
                </a:solidFill>
                <a:latin typeface="Times"/>
                <a:ea typeface="Times"/>
                <a:cs typeface="Times"/>
                <a:sym typeface="Times"/>
              </a:rPr>
              <a:t> and </a:t>
            </a:r>
            <a:r>
              <a:rPr b="0" i="1" lang="en-US" sz="2500" u="none" cap="none" strike="noStrike">
                <a:solidFill>
                  <a:srgbClr val="FF0000"/>
                </a:solidFill>
                <a:latin typeface="Times"/>
                <a:ea typeface="Times"/>
                <a:cs typeface="Times"/>
                <a:sym typeface="Times"/>
              </a:rPr>
              <a:t>error control</a:t>
            </a:r>
            <a:r>
              <a:rPr b="0" i="1" lang="en-US" sz="2500" u="none" cap="none" strike="noStrike">
                <a:solidFill>
                  <a:srgbClr val="000000"/>
                </a:solidFill>
                <a:latin typeface="Times"/>
                <a:ea typeface="Times"/>
                <a:cs typeface="Times"/>
                <a:sym typeface="Times"/>
              </a:rPr>
              <a:t>. Collectively, these functions are known as </a:t>
            </a:r>
            <a:r>
              <a:rPr b="1" i="1" lang="en-US" sz="2500" u="none" cap="none" strike="noStrike">
                <a:solidFill>
                  <a:srgbClr val="C00000"/>
                </a:solidFill>
                <a:latin typeface="Times"/>
                <a:ea typeface="Times"/>
                <a:cs typeface="Times"/>
                <a:sym typeface="Times"/>
              </a:rPr>
              <a:t>data link control.</a:t>
            </a:r>
            <a:endParaRPr b="1" i="0" sz="2500" u="none" cap="none" strike="noStrike">
              <a:solidFill>
                <a:srgbClr val="C00000"/>
              </a:solidFill>
              <a:latin typeface="Times"/>
              <a:ea typeface="Times"/>
              <a:cs typeface="Times"/>
              <a:sym typeface="Times"/>
            </a:endParaRPr>
          </a:p>
          <a:p>
            <a:pPr indent="0" lvl="0" marL="0" marR="0" rtl="0" algn="just">
              <a:lnSpc>
                <a:spcPct val="100000"/>
              </a:lnSpc>
              <a:spcBef>
                <a:spcPts val="1200"/>
              </a:spcBef>
              <a:spcAft>
                <a:spcPts val="0"/>
              </a:spcAft>
              <a:buNone/>
            </a:pPr>
            <a:r>
              <a:rPr b="1" i="0" lang="en-US" sz="2500" u="none" cap="none" strike="noStrike">
                <a:solidFill>
                  <a:srgbClr val="0000FF"/>
                </a:solidFill>
                <a:latin typeface="Times"/>
                <a:ea typeface="Times"/>
                <a:cs typeface="Times"/>
                <a:sym typeface="Times"/>
              </a:rPr>
              <a:t>Flow control </a:t>
            </a:r>
            <a:r>
              <a:rPr b="0" i="0" lang="en-US" sz="2500" u="none" cap="none" strike="noStrike">
                <a:solidFill>
                  <a:srgbClr val="000000"/>
                </a:solidFill>
                <a:latin typeface="Times"/>
                <a:ea typeface="Times"/>
                <a:cs typeface="Times"/>
                <a:sym typeface="Times"/>
              </a:rPr>
              <a:t>refers to a set of procedures used to restrict  the amount of data that the sender can send  </a:t>
            </a:r>
            <a:r>
              <a:rPr b="1" i="0" lang="en-US" sz="2500" u="none" cap="none" strike="noStrike">
                <a:solidFill>
                  <a:srgbClr val="002060"/>
                </a:solidFill>
                <a:latin typeface="Times"/>
                <a:ea typeface="Times"/>
                <a:cs typeface="Times"/>
                <a:sym typeface="Times"/>
              </a:rPr>
              <a:t>before waiting for acknowledgment.</a:t>
            </a:r>
            <a:endParaRPr/>
          </a:p>
          <a:p>
            <a:pPr indent="0" lvl="0" marL="0" marR="0" rtl="0" algn="just">
              <a:lnSpc>
                <a:spcPct val="100000"/>
              </a:lnSpc>
              <a:spcBef>
                <a:spcPts val="1200"/>
              </a:spcBef>
              <a:spcAft>
                <a:spcPts val="0"/>
              </a:spcAft>
              <a:buNone/>
            </a:pPr>
            <a:r>
              <a:rPr b="1" i="0" lang="en-US" sz="2500" u="none" cap="none" strike="noStrike">
                <a:solidFill>
                  <a:srgbClr val="FF0000"/>
                </a:solidFill>
                <a:latin typeface="Times"/>
                <a:ea typeface="Times"/>
                <a:cs typeface="Times"/>
                <a:sym typeface="Times"/>
              </a:rPr>
              <a:t>Error control </a:t>
            </a:r>
            <a:r>
              <a:rPr b="0" i="0" lang="en-US" sz="2500" u="none" cap="none" strike="noStrike">
                <a:solidFill>
                  <a:srgbClr val="000000"/>
                </a:solidFill>
                <a:latin typeface="Times"/>
                <a:ea typeface="Times"/>
                <a:cs typeface="Times"/>
                <a:sym typeface="Times"/>
              </a:rPr>
              <a:t>in the data link layer is based on </a:t>
            </a:r>
            <a:r>
              <a:rPr b="1" i="0" lang="en-US" sz="2500" u="none" cap="none" strike="noStrike">
                <a:solidFill>
                  <a:srgbClr val="002060"/>
                </a:solidFill>
                <a:latin typeface="Times"/>
                <a:ea typeface="Times"/>
                <a:cs typeface="Times"/>
                <a:sym typeface="Times"/>
              </a:rPr>
              <a:t>automatic repeat request</a:t>
            </a:r>
            <a:r>
              <a:rPr b="0" i="0" lang="en-US" sz="2500" u="none" cap="none" strike="noStrike">
                <a:solidFill>
                  <a:srgbClr val="000000"/>
                </a:solidFill>
                <a:latin typeface="Times"/>
                <a:ea typeface="Times"/>
                <a:cs typeface="Times"/>
                <a:sym typeface="Times"/>
              </a:rPr>
              <a:t>, which is the retransmission of data.</a:t>
            </a:r>
            <a:endParaRPr/>
          </a:p>
        </p:txBody>
      </p:sp>
      <p:sp>
        <p:nvSpPr>
          <p:cNvPr id="1281" name="Google Shape;1281;p71"/>
          <p:cNvSpPr/>
          <p:nvPr/>
        </p:nvSpPr>
        <p:spPr>
          <a:xfrm>
            <a:off x="41077" y="36119"/>
            <a:ext cx="490538" cy="589736"/>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3300"/>
              <a:buFont typeface="Arial"/>
              <a:buNone/>
            </a:pPr>
            <a:r>
              <a:t/>
            </a:r>
            <a:endParaRPr b="0" i="0" sz="3300" u="none" cap="none" strike="noStrike">
              <a:solidFill>
                <a:schemeClr val="dk1"/>
              </a:solidFill>
              <a:latin typeface="Times New Roman"/>
              <a:ea typeface="Times New Roman"/>
              <a:cs typeface="Times New Roman"/>
              <a:sym typeface="Times New Roman"/>
            </a:endParaRPr>
          </a:p>
        </p:txBody>
      </p:sp>
      <p:cxnSp>
        <p:nvCxnSpPr>
          <p:cNvPr id="1282" name="Google Shape;1282;p71"/>
          <p:cNvCxnSpPr/>
          <p:nvPr/>
        </p:nvCxnSpPr>
        <p:spPr>
          <a:xfrm flipH="1" rot="10800000">
            <a:off x="-7737" y="611782"/>
            <a:ext cx="9144000" cy="20782"/>
          </a:xfrm>
          <a:prstGeom prst="straightConnector1">
            <a:avLst/>
          </a:prstGeom>
          <a:noFill/>
          <a:ln cap="flat" cmpd="sng" w="9525">
            <a:solidFill>
              <a:srgbClr val="00B050"/>
            </a:solidFill>
            <a:prstDash val="solid"/>
            <a:round/>
            <a:headEnd len="sm" w="sm" type="none"/>
            <a:tailEnd len="sm" w="sm" type="none"/>
          </a:ln>
        </p:spPr>
      </p:cxnSp>
      <p:sp>
        <p:nvSpPr>
          <p:cNvPr id="1283" name="Google Shape;1283;p71"/>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Times New Roman"/>
              <a:ea typeface="Times New Roman"/>
              <a:cs typeface="Times New Roman"/>
              <a:sym typeface="Times New Roman"/>
            </a:endParaRPr>
          </a:p>
        </p:txBody>
      </p:sp>
      <p:cxnSp>
        <p:nvCxnSpPr>
          <p:cNvPr id="1284" name="Google Shape;1284;p71"/>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1285" name="Google Shape;1285;p71"/>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1" name="Shape 1291"/>
        <p:cNvGrpSpPr/>
        <p:nvPr/>
      </p:nvGrpSpPr>
      <p:grpSpPr>
        <a:xfrm>
          <a:off x="0" y="0"/>
          <a:ext cx="0" cy="0"/>
          <a:chOff x="0" y="0"/>
          <a:chExt cx="0" cy="0"/>
        </a:xfrm>
      </p:grpSpPr>
      <p:sp>
        <p:nvSpPr>
          <p:cNvPr id="1292" name="Google Shape;1292;p72"/>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Feb.-2022</a:t>
            </a:r>
            <a:endParaRPr b="1" sz="800">
              <a:solidFill>
                <a:schemeClr val="dk1"/>
              </a:solidFill>
              <a:latin typeface="Times New Roman"/>
              <a:ea typeface="Times New Roman"/>
              <a:cs typeface="Times New Roman"/>
              <a:sym typeface="Times New Roman"/>
            </a:endParaRPr>
          </a:p>
        </p:txBody>
      </p:sp>
      <p:sp>
        <p:nvSpPr>
          <p:cNvPr id="1293" name="Google Shape;1293;p72"/>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Computer Networks</a:t>
            </a:r>
            <a:endParaRPr b="1" sz="800">
              <a:solidFill>
                <a:schemeClr val="dk1"/>
              </a:solidFill>
              <a:latin typeface="Times New Roman"/>
              <a:ea typeface="Times New Roman"/>
              <a:cs typeface="Times New Roman"/>
              <a:sym typeface="Times New Roman"/>
            </a:endParaRPr>
          </a:p>
        </p:txBody>
      </p:sp>
      <p:sp>
        <p:nvSpPr>
          <p:cNvPr id="1294" name="Google Shape;1294;p72"/>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US" sz="900">
                <a:solidFill>
                  <a:schemeClr val="dk1"/>
                </a:solidFill>
                <a:latin typeface="Times New Roman"/>
                <a:ea typeface="Times New Roman"/>
                <a:cs typeface="Times New Roman"/>
                <a:sym typeface="Times New Roman"/>
              </a:rPr>
              <a:t>‹#›</a:t>
            </a:fld>
            <a:endParaRPr sz="900">
              <a:solidFill>
                <a:schemeClr val="dk1"/>
              </a:solidFill>
              <a:latin typeface="Times New Roman"/>
              <a:ea typeface="Times New Roman"/>
              <a:cs typeface="Times New Roman"/>
              <a:sym typeface="Times New Roman"/>
            </a:endParaRPr>
          </a:p>
        </p:txBody>
      </p:sp>
      <p:sp>
        <p:nvSpPr>
          <p:cNvPr id="1295" name="Google Shape;1295;p72"/>
          <p:cNvSpPr txBox="1"/>
          <p:nvPr>
            <p:ph idx="4294967295" type="title"/>
          </p:nvPr>
        </p:nvSpPr>
        <p:spPr>
          <a:xfrm>
            <a:off x="1295400" y="103188"/>
            <a:ext cx="7848600" cy="4699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Clr>
                <a:srgbClr val="002060"/>
              </a:buClr>
              <a:buSzPts val="3200"/>
              <a:buFont typeface="Calibri"/>
              <a:buNone/>
            </a:pPr>
            <a:r>
              <a:rPr b="1" lang="en-US" sz="3200">
                <a:solidFill>
                  <a:srgbClr val="002060"/>
                </a:solidFill>
                <a:latin typeface="Times New Roman"/>
                <a:ea typeface="Times New Roman"/>
                <a:cs typeface="Times New Roman"/>
                <a:sym typeface="Times New Roman"/>
              </a:rPr>
              <a:t>Flow Control</a:t>
            </a:r>
            <a:endParaRPr>
              <a:latin typeface="Times New Roman"/>
              <a:ea typeface="Times New Roman"/>
              <a:cs typeface="Times New Roman"/>
              <a:sym typeface="Times New Roman"/>
            </a:endParaRPr>
          </a:p>
        </p:txBody>
      </p:sp>
      <p:sp>
        <p:nvSpPr>
          <p:cNvPr id="1296" name="Google Shape;1296;p72"/>
          <p:cNvSpPr/>
          <p:nvPr/>
        </p:nvSpPr>
        <p:spPr>
          <a:xfrm>
            <a:off x="666915" y="719413"/>
            <a:ext cx="8151263" cy="3718967"/>
          </a:xfrm>
          <a:prstGeom prst="rect">
            <a:avLst/>
          </a:prstGeom>
          <a:noFill/>
          <a:ln>
            <a:noFill/>
          </a:ln>
        </p:spPr>
        <p:txBody>
          <a:bodyPr anchorCtr="0" anchor="t" bIns="45700" lIns="91425" spcFirstLastPara="1" rIns="91425" wrap="square" tIns="45700">
            <a:spAutoFit/>
          </a:bodyPr>
          <a:lstStyle/>
          <a:p>
            <a:pPr indent="-285750" lvl="0" marL="285750" marR="0" rtl="0" algn="just">
              <a:lnSpc>
                <a:spcPct val="90000"/>
              </a:lnSpc>
              <a:spcBef>
                <a:spcPts val="0"/>
              </a:spcBef>
              <a:spcAft>
                <a:spcPts val="0"/>
              </a:spcAft>
              <a:buClr>
                <a:schemeClr val="accent1"/>
              </a:buClr>
              <a:buSzPts val="2000"/>
              <a:buFont typeface="Noto Sans Symbols"/>
              <a:buChar char="⮚"/>
            </a:pPr>
            <a:r>
              <a:rPr b="0" i="0" lang="en-US" sz="1800" u="none" cap="none" strike="noStrike">
                <a:solidFill>
                  <a:schemeClr val="dk1"/>
                </a:solidFill>
                <a:latin typeface="Times"/>
                <a:ea typeface="Times"/>
                <a:cs typeface="Times"/>
                <a:sym typeface="Times"/>
              </a:rPr>
              <a:t>The sending data-link layer at the end of a link is a producer of </a:t>
            </a:r>
            <a:r>
              <a:rPr b="1" i="0" lang="en-US" sz="1800" u="none" cap="none" strike="noStrike">
                <a:solidFill>
                  <a:srgbClr val="C00000"/>
                </a:solidFill>
                <a:latin typeface="Times"/>
                <a:ea typeface="Times"/>
                <a:cs typeface="Times"/>
                <a:sym typeface="Times"/>
              </a:rPr>
              <a:t>frames</a:t>
            </a:r>
            <a:r>
              <a:rPr b="0" i="0" lang="en-US" sz="1800" u="none" cap="none" strike="noStrike">
                <a:solidFill>
                  <a:schemeClr val="dk1"/>
                </a:solidFill>
                <a:latin typeface="Times"/>
                <a:ea typeface="Times"/>
                <a:cs typeface="Times"/>
                <a:sym typeface="Times"/>
              </a:rPr>
              <a:t>; the receiving data-link layer at the other end of a link is a consumer.</a:t>
            </a:r>
            <a:endParaRPr b="0" i="0" sz="1800" u="none" cap="none" strike="noStrike">
              <a:solidFill>
                <a:srgbClr val="000000"/>
              </a:solidFill>
              <a:latin typeface="Times"/>
              <a:ea typeface="Times"/>
              <a:cs typeface="Times"/>
              <a:sym typeface="Times"/>
            </a:endParaRPr>
          </a:p>
          <a:p>
            <a:pPr indent="-285750" lvl="0" marL="285750" marR="0" rtl="0" algn="just">
              <a:lnSpc>
                <a:spcPct val="90000"/>
              </a:lnSpc>
              <a:spcBef>
                <a:spcPts val="1400"/>
              </a:spcBef>
              <a:spcAft>
                <a:spcPts val="0"/>
              </a:spcAft>
              <a:buClr>
                <a:schemeClr val="accent1"/>
              </a:buClr>
              <a:buSzPts val="2000"/>
              <a:buFont typeface="Noto Sans Symbols"/>
              <a:buChar char="⮚"/>
            </a:pPr>
            <a:r>
              <a:rPr b="0" i="0" lang="en-US" sz="1800" u="none" cap="none" strike="noStrike">
                <a:solidFill>
                  <a:schemeClr val="dk1"/>
                </a:solidFill>
                <a:latin typeface="Times"/>
                <a:ea typeface="Times"/>
                <a:cs typeface="Times"/>
                <a:sym typeface="Times"/>
              </a:rPr>
              <a:t>If the </a:t>
            </a:r>
            <a:r>
              <a:rPr b="1" i="0" lang="en-US" sz="1800" u="none" cap="none" strike="noStrike">
                <a:solidFill>
                  <a:schemeClr val="dk1"/>
                </a:solidFill>
                <a:latin typeface="Times"/>
                <a:ea typeface="Times"/>
                <a:cs typeface="Times"/>
                <a:sym typeface="Times"/>
              </a:rPr>
              <a:t>rate of produced frames </a:t>
            </a:r>
            <a:r>
              <a:rPr b="1" i="0" lang="en-US" sz="1800" u="none" cap="none" strike="noStrike">
                <a:solidFill>
                  <a:srgbClr val="C00000"/>
                </a:solidFill>
                <a:latin typeface="Times"/>
                <a:ea typeface="Times"/>
                <a:cs typeface="Times"/>
                <a:sym typeface="Times"/>
              </a:rPr>
              <a:t>is higher than</a:t>
            </a:r>
            <a:r>
              <a:rPr b="1" i="0" lang="en-US" sz="1800" u="none" cap="none" strike="noStrike">
                <a:solidFill>
                  <a:schemeClr val="dk1"/>
                </a:solidFill>
                <a:latin typeface="Times"/>
                <a:ea typeface="Times"/>
                <a:cs typeface="Times"/>
                <a:sym typeface="Times"/>
              </a:rPr>
              <a:t> the rate of consumed frames</a:t>
            </a:r>
            <a:r>
              <a:rPr b="0" i="0" lang="en-US" sz="1800" u="none" cap="none" strike="noStrike">
                <a:solidFill>
                  <a:schemeClr val="dk1"/>
                </a:solidFill>
                <a:latin typeface="Times"/>
                <a:ea typeface="Times"/>
                <a:cs typeface="Times"/>
                <a:sym typeface="Times"/>
              </a:rPr>
              <a:t>, frames at the receiving end </a:t>
            </a:r>
            <a:r>
              <a:rPr b="1" i="0" lang="en-US" sz="1800" u="none" cap="none" strike="noStrike">
                <a:solidFill>
                  <a:schemeClr val="dk1"/>
                </a:solidFill>
                <a:latin typeface="Times"/>
                <a:ea typeface="Times"/>
                <a:cs typeface="Times"/>
                <a:sym typeface="Times"/>
              </a:rPr>
              <a:t>need to be buffered</a:t>
            </a:r>
            <a:r>
              <a:rPr b="0" i="0" lang="en-US" sz="1800" u="none" cap="none" strike="noStrike">
                <a:solidFill>
                  <a:schemeClr val="dk1"/>
                </a:solidFill>
                <a:latin typeface="Times"/>
                <a:ea typeface="Times"/>
                <a:cs typeface="Times"/>
                <a:sym typeface="Times"/>
              </a:rPr>
              <a:t> while waiting to be consumed (processed).</a:t>
            </a:r>
            <a:endParaRPr/>
          </a:p>
          <a:p>
            <a:pPr indent="-285750" lvl="0" marL="285750" marR="0" rtl="0" algn="just">
              <a:lnSpc>
                <a:spcPct val="90000"/>
              </a:lnSpc>
              <a:spcBef>
                <a:spcPts val="1400"/>
              </a:spcBef>
              <a:spcAft>
                <a:spcPts val="0"/>
              </a:spcAft>
              <a:buClr>
                <a:schemeClr val="accent1"/>
              </a:buClr>
              <a:buSzPts val="2000"/>
              <a:buFont typeface="Noto Sans Symbols"/>
              <a:buChar char="⮚"/>
            </a:pPr>
            <a:r>
              <a:rPr b="0" i="0" lang="en-US" sz="1800" u="none" cap="none" strike="noStrike">
                <a:solidFill>
                  <a:schemeClr val="dk1"/>
                </a:solidFill>
                <a:latin typeface="Times"/>
                <a:ea typeface="Times"/>
                <a:cs typeface="Times"/>
                <a:sym typeface="Times"/>
              </a:rPr>
              <a:t>As  </a:t>
            </a:r>
            <a:r>
              <a:rPr b="1" i="0" lang="en-US" sz="1800" u="none" cap="none" strike="noStrike">
                <a:solidFill>
                  <a:srgbClr val="002060"/>
                </a:solidFill>
                <a:latin typeface="Times"/>
                <a:ea typeface="Times"/>
                <a:cs typeface="Times"/>
                <a:sym typeface="Times"/>
              </a:rPr>
              <a:t>an unlimited buffer size </a:t>
            </a:r>
            <a:r>
              <a:rPr b="0" i="0" lang="en-US" sz="1800" u="none" cap="none" strike="noStrike">
                <a:solidFill>
                  <a:srgbClr val="C00000"/>
                </a:solidFill>
                <a:latin typeface="Times"/>
                <a:ea typeface="Times"/>
                <a:cs typeface="Times"/>
                <a:sym typeface="Times"/>
              </a:rPr>
              <a:t>at the receiving side is not possible</a:t>
            </a:r>
            <a:r>
              <a:rPr b="0" i="0" lang="en-US" sz="1800" u="none" cap="none" strike="noStrike">
                <a:solidFill>
                  <a:schemeClr val="dk1"/>
                </a:solidFill>
                <a:latin typeface="Times"/>
                <a:ea typeface="Times"/>
                <a:cs typeface="Times"/>
                <a:sym typeface="Times"/>
              </a:rPr>
              <a:t>, any one of the following steps are followed----</a:t>
            </a:r>
            <a:endParaRPr/>
          </a:p>
          <a:p>
            <a:pPr indent="-285750" lvl="1" marL="640080" marR="0" rtl="0" algn="just">
              <a:lnSpc>
                <a:spcPct val="90000"/>
              </a:lnSpc>
              <a:spcBef>
                <a:spcPts val="1400"/>
              </a:spcBef>
              <a:spcAft>
                <a:spcPts val="0"/>
              </a:spcAft>
              <a:buClr>
                <a:schemeClr val="accent1"/>
              </a:buClr>
              <a:buSzPts val="2000"/>
              <a:buFont typeface="Noto Sans Symbols"/>
              <a:buChar char="⮚"/>
            </a:pPr>
            <a:r>
              <a:rPr b="1" i="0" lang="en-US" sz="1800" u="none" cap="none" strike="noStrike">
                <a:solidFill>
                  <a:schemeClr val="dk1"/>
                </a:solidFill>
                <a:latin typeface="Times"/>
                <a:ea typeface="Times"/>
                <a:cs typeface="Times"/>
                <a:sym typeface="Times"/>
              </a:rPr>
              <a:t>receiving data-link layer drop the frames if its buffer is full</a:t>
            </a:r>
            <a:r>
              <a:rPr b="0" i="0" lang="en-US" sz="1800" u="none" cap="none" strike="noStrike">
                <a:solidFill>
                  <a:schemeClr val="dk1"/>
                </a:solidFill>
                <a:latin typeface="Times"/>
                <a:ea typeface="Times"/>
                <a:cs typeface="Times"/>
                <a:sym typeface="Times"/>
              </a:rPr>
              <a:t>. </a:t>
            </a:r>
            <a:endParaRPr b="0" i="0" sz="1800" u="none" cap="none" strike="noStrike">
              <a:solidFill>
                <a:schemeClr val="dk1"/>
              </a:solidFill>
              <a:latin typeface="Times"/>
              <a:ea typeface="Times"/>
              <a:cs typeface="Times"/>
              <a:sym typeface="Times"/>
            </a:endParaRPr>
          </a:p>
          <a:p>
            <a:pPr indent="-285750" lvl="1" marL="640080" marR="0" rtl="0" algn="just">
              <a:lnSpc>
                <a:spcPct val="90000"/>
              </a:lnSpc>
              <a:spcBef>
                <a:spcPts val="1400"/>
              </a:spcBef>
              <a:spcAft>
                <a:spcPts val="0"/>
              </a:spcAft>
              <a:buClr>
                <a:schemeClr val="accent1"/>
              </a:buClr>
              <a:buSzPts val="2000"/>
              <a:buFont typeface="Noto Sans Symbols"/>
              <a:buChar char="⮚"/>
            </a:pPr>
            <a:r>
              <a:rPr b="1" i="0" lang="en-US" sz="1800" u="none" cap="none" strike="noStrike">
                <a:solidFill>
                  <a:schemeClr val="dk1"/>
                </a:solidFill>
                <a:latin typeface="Times"/>
                <a:ea typeface="Times"/>
                <a:cs typeface="Times"/>
                <a:sym typeface="Times"/>
              </a:rPr>
              <a:t>to let the receiving data-link layer send a </a:t>
            </a:r>
            <a:r>
              <a:rPr b="1" i="0" lang="en-US" sz="1800" u="none" cap="none" strike="noStrike">
                <a:solidFill>
                  <a:srgbClr val="C00000"/>
                </a:solidFill>
                <a:latin typeface="Times"/>
                <a:ea typeface="Times"/>
                <a:cs typeface="Times"/>
                <a:sym typeface="Times"/>
              </a:rPr>
              <a:t>feedback </a:t>
            </a:r>
            <a:r>
              <a:rPr b="1" i="0" lang="en-US" sz="1800" u="none" cap="none" strike="noStrike">
                <a:solidFill>
                  <a:schemeClr val="dk1"/>
                </a:solidFill>
                <a:latin typeface="Times"/>
                <a:ea typeface="Times"/>
                <a:cs typeface="Times"/>
                <a:sym typeface="Times"/>
              </a:rPr>
              <a:t>to the sending data-link layer to ask it to stop or slow down</a:t>
            </a:r>
            <a:r>
              <a:rPr b="0" i="0" lang="en-US" sz="1800" u="none" cap="none" strike="noStrike">
                <a:solidFill>
                  <a:schemeClr val="dk1"/>
                </a:solidFill>
                <a:latin typeface="Times"/>
                <a:ea typeface="Times"/>
                <a:cs typeface="Times"/>
                <a:sym typeface="Times"/>
              </a:rPr>
              <a:t>.</a:t>
            </a:r>
            <a:endParaRPr b="0" i="0" sz="1800" u="none" cap="none" strike="noStrike">
              <a:solidFill>
                <a:srgbClr val="000000"/>
              </a:solidFill>
              <a:latin typeface="Times"/>
              <a:ea typeface="Times"/>
              <a:cs typeface="Times"/>
              <a:sym typeface="Times"/>
            </a:endParaRPr>
          </a:p>
          <a:p>
            <a:pPr indent="-285750" lvl="0" marL="285750" marR="0" rtl="0" algn="just">
              <a:lnSpc>
                <a:spcPct val="150000"/>
              </a:lnSpc>
              <a:spcBef>
                <a:spcPts val="0"/>
              </a:spcBef>
              <a:spcAft>
                <a:spcPts val="0"/>
              </a:spcAft>
              <a:buClr>
                <a:srgbClr val="000000"/>
              </a:buClr>
              <a:buSzPts val="2000"/>
              <a:buFont typeface="Noto Sans Symbols"/>
              <a:buChar char="⮚"/>
            </a:pPr>
            <a:r>
              <a:rPr b="0" i="0" lang="en-US" sz="1800" u="none" cap="none" strike="noStrike">
                <a:solidFill>
                  <a:schemeClr val="dk1"/>
                </a:solidFill>
                <a:latin typeface="Times"/>
                <a:ea typeface="Times"/>
                <a:cs typeface="Times"/>
                <a:sym typeface="Times"/>
              </a:rPr>
              <a:t>Data-link-layer protocols use different strategies for flow control.</a:t>
            </a:r>
            <a:endParaRPr b="0" i="0" sz="1800" u="none" cap="none" strike="noStrike">
              <a:solidFill>
                <a:srgbClr val="000000"/>
              </a:solidFill>
              <a:latin typeface="Times"/>
              <a:ea typeface="Times"/>
              <a:cs typeface="Times"/>
              <a:sym typeface="Times"/>
            </a:endParaRPr>
          </a:p>
        </p:txBody>
      </p:sp>
      <p:sp>
        <p:nvSpPr>
          <p:cNvPr id="1297" name="Google Shape;1297;p72"/>
          <p:cNvSpPr/>
          <p:nvPr/>
        </p:nvSpPr>
        <p:spPr>
          <a:xfrm>
            <a:off x="41077" y="36119"/>
            <a:ext cx="490538" cy="589736"/>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3300"/>
              <a:buFont typeface="Arial"/>
              <a:buNone/>
            </a:pPr>
            <a:r>
              <a:t/>
            </a:r>
            <a:endParaRPr b="0" i="0" sz="3300" u="none" cap="none" strike="noStrike">
              <a:solidFill>
                <a:schemeClr val="dk1"/>
              </a:solidFill>
              <a:latin typeface="Times New Roman"/>
              <a:ea typeface="Times New Roman"/>
              <a:cs typeface="Times New Roman"/>
              <a:sym typeface="Times New Roman"/>
            </a:endParaRPr>
          </a:p>
        </p:txBody>
      </p:sp>
      <p:cxnSp>
        <p:nvCxnSpPr>
          <p:cNvPr id="1298" name="Google Shape;1298;p72"/>
          <p:cNvCxnSpPr/>
          <p:nvPr/>
        </p:nvCxnSpPr>
        <p:spPr>
          <a:xfrm flipH="1" rot="10800000">
            <a:off x="-7737" y="611782"/>
            <a:ext cx="9144000" cy="20782"/>
          </a:xfrm>
          <a:prstGeom prst="straightConnector1">
            <a:avLst/>
          </a:prstGeom>
          <a:noFill/>
          <a:ln cap="flat" cmpd="sng" w="9525">
            <a:solidFill>
              <a:srgbClr val="00B050"/>
            </a:solidFill>
            <a:prstDash val="solid"/>
            <a:round/>
            <a:headEnd len="sm" w="sm" type="none"/>
            <a:tailEnd len="sm" w="sm" type="none"/>
          </a:ln>
        </p:spPr>
      </p:cxnSp>
      <p:sp>
        <p:nvSpPr>
          <p:cNvPr id="1299" name="Google Shape;1299;p72"/>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Times New Roman"/>
              <a:ea typeface="Times New Roman"/>
              <a:cs typeface="Times New Roman"/>
              <a:sym typeface="Times New Roman"/>
            </a:endParaRPr>
          </a:p>
        </p:txBody>
      </p:sp>
      <p:cxnSp>
        <p:nvCxnSpPr>
          <p:cNvPr id="1300" name="Google Shape;1300;p72"/>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1301" name="Google Shape;1301;p72"/>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7" name="Shape 1307"/>
        <p:cNvGrpSpPr/>
        <p:nvPr/>
      </p:nvGrpSpPr>
      <p:grpSpPr>
        <a:xfrm>
          <a:off x="0" y="0"/>
          <a:ext cx="0" cy="0"/>
          <a:chOff x="0" y="0"/>
          <a:chExt cx="0" cy="0"/>
        </a:xfrm>
      </p:grpSpPr>
      <p:sp>
        <p:nvSpPr>
          <p:cNvPr id="1308" name="Google Shape;1308;p73"/>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Feb.-2022</a:t>
            </a:r>
            <a:endParaRPr b="1" sz="800">
              <a:solidFill>
                <a:schemeClr val="dk1"/>
              </a:solidFill>
              <a:latin typeface="Times New Roman"/>
              <a:ea typeface="Times New Roman"/>
              <a:cs typeface="Times New Roman"/>
              <a:sym typeface="Times New Roman"/>
            </a:endParaRPr>
          </a:p>
        </p:txBody>
      </p:sp>
      <p:sp>
        <p:nvSpPr>
          <p:cNvPr id="1309" name="Google Shape;1309;p73"/>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Computer Networks</a:t>
            </a:r>
            <a:endParaRPr b="1" sz="800">
              <a:solidFill>
                <a:schemeClr val="dk1"/>
              </a:solidFill>
              <a:latin typeface="Times New Roman"/>
              <a:ea typeface="Times New Roman"/>
              <a:cs typeface="Times New Roman"/>
              <a:sym typeface="Times New Roman"/>
            </a:endParaRPr>
          </a:p>
        </p:txBody>
      </p:sp>
      <p:sp>
        <p:nvSpPr>
          <p:cNvPr id="1310" name="Google Shape;1310;p73"/>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US" sz="900">
                <a:solidFill>
                  <a:schemeClr val="dk1"/>
                </a:solidFill>
                <a:latin typeface="Times New Roman"/>
                <a:ea typeface="Times New Roman"/>
                <a:cs typeface="Times New Roman"/>
                <a:sym typeface="Times New Roman"/>
              </a:rPr>
              <a:t>‹#›</a:t>
            </a:fld>
            <a:endParaRPr sz="900">
              <a:solidFill>
                <a:schemeClr val="dk1"/>
              </a:solidFill>
              <a:latin typeface="Times New Roman"/>
              <a:ea typeface="Times New Roman"/>
              <a:cs typeface="Times New Roman"/>
              <a:sym typeface="Times New Roman"/>
            </a:endParaRPr>
          </a:p>
        </p:txBody>
      </p:sp>
      <p:sp>
        <p:nvSpPr>
          <p:cNvPr id="1311" name="Google Shape;1311;p73"/>
          <p:cNvSpPr txBox="1"/>
          <p:nvPr>
            <p:ph idx="4294967295" type="title"/>
          </p:nvPr>
        </p:nvSpPr>
        <p:spPr>
          <a:xfrm>
            <a:off x="1295400" y="134938"/>
            <a:ext cx="7848600" cy="4699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Clr>
                <a:srgbClr val="002060"/>
              </a:buClr>
              <a:buSzPts val="3200"/>
              <a:buFont typeface="Calibri"/>
              <a:buNone/>
            </a:pPr>
            <a:r>
              <a:rPr b="1" lang="en-US" sz="3200">
                <a:solidFill>
                  <a:srgbClr val="002060"/>
                </a:solidFill>
                <a:latin typeface="Times New Roman"/>
                <a:ea typeface="Times New Roman"/>
                <a:cs typeface="Times New Roman"/>
                <a:sym typeface="Times New Roman"/>
              </a:rPr>
              <a:t>Flow Control</a:t>
            </a:r>
            <a:endParaRPr>
              <a:latin typeface="Times New Roman"/>
              <a:ea typeface="Times New Roman"/>
              <a:cs typeface="Times New Roman"/>
              <a:sym typeface="Times New Roman"/>
            </a:endParaRPr>
          </a:p>
        </p:txBody>
      </p:sp>
      <p:pic>
        <p:nvPicPr>
          <p:cNvPr id="1312" name="Google Shape;1312;p73"/>
          <p:cNvPicPr preferRelativeResize="0"/>
          <p:nvPr/>
        </p:nvPicPr>
        <p:blipFill rotWithShape="1">
          <a:blip r:embed="rId3">
            <a:alphaModFix/>
          </a:blip>
          <a:srcRect b="0" l="0" r="0" t="0"/>
          <a:stretch/>
        </p:blipFill>
        <p:spPr>
          <a:xfrm>
            <a:off x="600074" y="604607"/>
            <a:ext cx="7349577" cy="1640367"/>
          </a:xfrm>
          <a:prstGeom prst="rect">
            <a:avLst/>
          </a:prstGeom>
          <a:noFill/>
          <a:ln>
            <a:noFill/>
          </a:ln>
        </p:spPr>
      </p:pic>
      <p:sp>
        <p:nvSpPr>
          <p:cNvPr id="1313" name="Google Shape;1313;p73"/>
          <p:cNvSpPr/>
          <p:nvPr/>
        </p:nvSpPr>
        <p:spPr>
          <a:xfrm>
            <a:off x="600073" y="2212979"/>
            <a:ext cx="8536189" cy="2390398"/>
          </a:xfrm>
          <a:prstGeom prst="rect">
            <a:avLst/>
          </a:prstGeom>
          <a:solidFill>
            <a:srgbClr val="D8DFEF"/>
          </a:solidFill>
          <a:ln>
            <a:noFill/>
          </a:ln>
        </p:spPr>
        <p:txBody>
          <a:bodyPr anchorCtr="0" anchor="t" bIns="45700" lIns="91425" spcFirstLastPara="1" rIns="91425" wrap="square" tIns="45700">
            <a:spAutoFit/>
          </a:bodyPr>
          <a:lstStyle/>
          <a:p>
            <a:pPr indent="-457200" lvl="0" marL="457200" marR="0" rtl="0" algn="l">
              <a:lnSpc>
                <a:spcPct val="90000"/>
              </a:lnSpc>
              <a:spcBef>
                <a:spcPts val="0"/>
              </a:spcBef>
              <a:spcAft>
                <a:spcPts val="0"/>
              </a:spcAft>
              <a:buClr>
                <a:schemeClr val="accent1"/>
              </a:buClr>
              <a:buSzPts val="2000"/>
              <a:buFont typeface="Noto Sans Symbols"/>
              <a:buChar char="⮚"/>
            </a:pPr>
            <a:r>
              <a:rPr b="0" i="0" lang="en-US" sz="2000" u="none" cap="none" strike="noStrike">
                <a:solidFill>
                  <a:schemeClr val="dk1"/>
                </a:solidFill>
                <a:latin typeface="Times"/>
                <a:ea typeface="Times"/>
                <a:cs typeface="Times"/>
                <a:sym typeface="Times"/>
              </a:rPr>
              <a:t>Data-link layer </a:t>
            </a:r>
            <a:r>
              <a:rPr b="1" i="0" lang="en-US" sz="2000" u="none" cap="none" strike="noStrike">
                <a:solidFill>
                  <a:srgbClr val="C00000"/>
                </a:solidFill>
                <a:latin typeface="Times"/>
                <a:ea typeface="Times"/>
                <a:cs typeface="Times"/>
                <a:sym typeface="Times"/>
              </a:rPr>
              <a:t>at the sending node </a:t>
            </a:r>
            <a:r>
              <a:rPr b="0" i="0" lang="en-US" sz="2000" u="none" cap="none" strike="noStrike">
                <a:solidFill>
                  <a:schemeClr val="dk1"/>
                </a:solidFill>
                <a:latin typeface="Times"/>
                <a:ea typeface="Times"/>
                <a:cs typeface="Times"/>
                <a:sym typeface="Times"/>
              </a:rPr>
              <a:t>tries to push frames toward the data-link layer </a:t>
            </a:r>
            <a:r>
              <a:rPr b="1" i="0" lang="en-US" sz="2000" u="none" cap="none" strike="noStrike">
                <a:solidFill>
                  <a:srgbClr val="C00000"/>
                </a:solidFill>
                <a:latin typeface="Times"/>
                <a:ea typeface="Times"/>
                <a:cs typeface="Times"/>
                <a:sym typeface="Times"/>
              </a:rPr>
              <a:t>at the receiving node.</a:t>
            </a:r>
            <a:endParaRPr/>
          </a:p>
          <a:p>
            <a:pPr indent="-457200" lvl="0" marL="457200" marR="0" rtl="0" algn="l">
              <a:lnSpc>
                <a:spcPct val="90000"/>
              </a:lnSpc>
              <a:spcBef>
                <a:spcPts val="1400"/>
              </a:spcBef>
              <a:spcAft>
                <a:spcPts val="0"/>
              </a:spcAft>
              <a:buClr>
                <a:schemeClr val="accent1"/>
              </a:buClr>
              <a:buSzPts val="2000"/>
              <a:buFont typeface="Noto Sans Symbols"/>
              <a:buChar char="⮚"/>
            </a:pPr>
            <a:r>
              <a:rPr b="0" i="0" lang="en-US" sz="2000" u="none" cap="none" strike="noStrike">
                <a:solidFill>
                  <a:schemeClr val="dk1"/>
                </a:solidFill>
                <a:latin typeface="Times"/>
                <a:ea typeface="Times"/>
                <a:cs typeface="Times"/>
                <a:sym typeface="Times"/>
              </a:rPr>
              <a:t>If the </a:t>
            </a:r>
            <a:r>
              <a:rPr b="1" i="0" lang="en-US" sz="2000" u="none" cap="none" strike="noStrike">
                <a:solidFill>
                  <a:schemeClr val="dk1"/>
                </a:solidFill>
                <a:latin typeface="Times"/>
                <a:ea typeface="Times"/>
                <a:cs typeface="Times"/>
                <a:sym typeface="Times"/>
              </a:rPr>
              <a:t>receiving node cannot process </a:t>
            </a:r>
            <a:r>
              <a:rPr b="0" i="0" lang="en-US" sz="2000" u="none" cap="none" strike="noStrike">
                <a:solidFill>
                  <a:schemeClr val="dk1"/>
                </a:solidFill>
                <a:latin typeface="Times"/>
                <a:ea typeface="Times"/>
                <a:cs typeface="Times"/>
                <a:sym typeface="Times"/>
              </a:rPr>
              <a:t>and </a:t>
            </a:r>
            <a:r>
              <a:rPr b="1" i="0" lang="en-US" sz="2000" u="none" cap="none" strike="noStrike">
                <a:solidFill>
                  <a:srgbClr val="C00000"/>
                </a:solidFill>
                <a:latin typeface="Times"/>
                <a:ea typeface="Times"/>
                <a:cs typeface="Times"/>
                <a:sym typeface="Times"/>
              </a:rPr>
              <a:t>deliver the packet to its network </a:t>
            </a:r>
            <a:r>
              <a:rPr b="1" i="0" lang="en-US" sz="2000" u="none" cap="none" strike="noStrike">
                <a:solidFill>
                  <a:schemeClr val="dk1"/>
                </a:solidFill>
                <a:latin typeface="Times"/>
                <a:ea typeface="Times"/>
                <a:cs typeface="Times"/>
                <a:sym typeface="Times"/>
              </a:rPr>
              <a:t>at the same rate that </a:t>
            </a:r>
            <a:r>
              <a:rPr b="0" i="0" lang="en-US" sz="2000" u="none" cap="none" strike="noStrike">
                <a:solidFill>
                  <a:schemeClr val="dk1"/>
                </a:solidFill>
                <a:latin typeface="Times"/>
                <a:ea typeface="Times"/>
                <a:cs typeface="Times"/>
                <a:sym typeface="Times"/>
              </a:rPr>
              <a:t>the frames arrive, it becomes overwhelmed with frames.</a:t>
            </a:r>
            <a:endParaRPr b="0" i="0" sz="2000" u="none" cap="none" strike="noStrike">
              <a:solidFill>
                <a:srgbClr val="000000"/>
              </a:solidFill>
              <a:latin typeface="Times"/>
              <a:ea typeface="Times"/>
              <a:cs typeface="Times"/>
              <a:sym typeface="Times"/>
            </a:endParaRPr>
          </a:p>
          <a:p>
            <a:pPr indent="-457200" lvl="0" marL="457200" marR="0" rtl="0" algn="l">
              <a:lnSpc>
                <a:spcPct val="90000"/>
              </a:lnSpc>
              <a:spcBef>
                <a:spcPts val="1400"/>
              </a:spcBef>
              <a:spcAft>
                <a:spcPts val="0"/>
              </a:spcAft>
              <a:buClr>
                <a:schemeClr val="accent1"/>
              </a:buClr>
              <a:buSzPts val="2000"/>
              <a:buFont typeface="Noto Sans Symbols"/>
              <a:buChar char="⮚"/>
            </a:pPr>
            <a:r>
              <a:rPr b="0" i="0" lang="en-US" sz="2000" u="none" cap="none" strike="noStrike">
                <a:solidFill>
                  <a:schemeClr val="dk1"/>
                </a:solidFill>
                <a:latin typeface="Times"/>
                <a:ea typeface="Times"/>
                <a:cs typeface="Times"/>
                <a:sym typeface="Times"/>
              </a:rPr>
              <a:t>Flow control in this case can be </a:t>
            </a:r>
            <a:r>
              <a:rPr b="1" i="0" lang="en-US" sz="2000" u="none" cap="none" strike="noStrike">
                <a:solidFill>
                  <a:schemeClr val="dk1"/>
                </a:solidFill>
                <a:latin typeface="Times"/>
                <a:ea typeface="Times"/>
                <a:cs typeface="Times"/>
                <a:sym typeface="Times"/>
              </a:rPr>
              <a:t>feedback from the receiving node to the sending node </a:t>
            </a:r>
            <a:r>
              <a:rPr b="1" i="0" lang="en-US" sz="2000" u="none" cap="none" strike="noStrike">
                <a:solidFill>
                  <a:srgbClr val="C00000"/>
                </a:solidFill>
                <a:latin typeface="Times"/>
                <a:ea typeface="Times"/>
                <a:cs typeface="Times"/>
                <a:sym typeface="Times"/>
              </a:rPr>
              <a:t>to stop or slow down pushing frames.</a:t>
            </a:r>
            <a:endParaRPr/>
          </a:p>
        </p:txBody>
      </p:sp>
      <p:sp>
        <p:nvSpPr>
          <p:cNvPr id="1314" name="Google Shape;1314;p73"/>
          <p:cNvSpPr/>
          <p:nvPr/>
        </p:nvSpPr>
        <p:spPr>
          <a:xfrm>
            <a:off x="41077" y="36119"/>
            <a:ext cx="490538" cy="589736"/>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3300"/>
              <a:buFont typeface="Arial"/>
              <a:buNone/>
            </a:pPr>
            <a:r>
              <a:t/>
            </a:r>
            <a:endParaRPr b="0" i="0" sz="3300" u="none" cap="none" strike="noStrike">
              <a:solidFill>
                <a:schemeClr val="dk1"/>
              </a:solidFill>
              <a:latin typeface="Times New Roman"/>
              <a:ea typeface="Times New Roman"/>
              <a:cs typeface="Times New Roman"/>
              <a:sym typeface="Times New Roman"/>
            </a:endParaRPr>
          </a:p>
        </p:txBody>
      </p:sp>
      <p:cxnSp>
        <p:nvCxnSpPr>
          <p:cNvPr id="1315" name="Google Shape;1315;p73"/>
          <p:cNvCxnSpPr/>
          <p:nvPr/>
        </p:nvCxnSpPr>
        <p:spPr>
          <a:xfrm flipH="1" rot="10800000">
            <a:off x="-7737" y="611782"/>
            <a:ext cx="9144000" cy="20782"/>
          </a:xfrm>
          <a:prstGeom prst="straightConnector1">
            <a:avLst/>
          </a:prstGeom>
          <a:noFill/>
          <a:ln cap="flat" cmpd="sng" w="9525">
            <a:solidFill>
              <a:srgbClr val="00B050"/>
            </a:solidFill>
            <a:prstDash val="solid"/>
            <a:round/>
            <a:headEnd len="sm" w="sm" type="none"/>
            <a:tailEnd len="sm" w="sm" type="none"/>
          </a:ln>
        </p:spPr>
      </p:cxnSp>
      <p:sp>
        <p:nvSpPr>
          <p:cNvPr id="1316" name="Google Shape;1316;p73"/>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Times New Roman"/>
              <a:ea typeface="Times New Roman"/>
              <a:cs typeface="Times New Roman"/>
              <a:sym typeface="Times New Roman"/>
            </a:endParaRPr>
          </a:p>
        </p:txBody>
      </p:sp>
      <p:cxnSp>
        <p:nvCxnSpPr>
          <p:cNvPr id="1317" name="Google Shape;1317;p73"/>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1318" name="Google Shape;1318;p73"/>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1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13">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13">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13">
                                            <p:txEl>
                                              <p:pRg end="2" st="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4" name="Shape 1324"/>
        <p:cNvGrpSpPr/>
        <p:nvPr/>
      </p:nvGrpSpPr>
      <p:grpSpPr>
        <a:xfrm>
          <a:off x="0" y="0"/>
          <a:ext cx="0" cy="0"/>
          <a:chOff x="0" y="0"/>
          <a:chExt cx="0" cy="0"/>
        </a:xfrm>
      </p:grpSpPr>
      <p:sp>
        <p:nvSpPr>
          <p:cNvPr id="1325" name="Google Shape;1325;p74"/>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Feb.-2022</a:t>
            </a:r>
            <a:endParaRPr b="1" sz="800">
              <a:solidFill>
                <a:schemeClr val="dk1"/>
              </a:solidFill>
              <a:latin typeface="Times New Roman"/>
              <a:ea typeface="Times New Roman"/>
              <a:cs typeface="Times New Roman"/>
              <a:sym typeface="Times New Roman"/>
            </a:endParaRPr>
          </a:p>
        </p:txBody>
      </p:sp>
      <p:sp>
        <p:nvSpPr>
          <p:cNvPr id="1326" name="Google Shape;1326;p74"/>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Computer Networks</a:t>
            </a:r>
            <a:endParaRPr b="1" sz="800">
              <a:solidFill>
                <a:schemeClr val="dk1"/>
              </a:solidFill>
              <a:latin typeface="Times New Roman"/>
              <a:ea typeface="Times New Roman"/>
              <a:cs typeface="Times New Roman"/>
              <a:sym typeface="Times New Roman"/>
            </a:endParaRPr>
          </a:p>
        </p:txBody>
      </p:sp>
      <p:sp>
        <p:nvSpPr>
          <p:cNvPr id="1327" name="Google Shape;1327;p74"/>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US" sz="900">
                <a:solidFill>
                  <a:schemeClr val="dk1"/>
                </a:solidFill>
                <a:latin typeface="Times New Roman"/>
                <a:ea typeface="Times New Roman"/>
                <a:cs typeface="Times New Roman"/>
                <a:sym typeface="Times New Roman"/>
              </a:rPr>
              <a:t>‹#›</a:t>
            </a:fld>
            <a:endParaRPr sz="900">
              <a:solidFill>
                <a:schemeClr val="dk1"/>
              </a:solidFill>
              <a:latin typeface="Times New Roman"/>
              <a:ea typeface="Times New Roman"/>
              <a:cs typeface="Times New Roman"/>
              <a:sym typeface="Times New Roman"/>
            </a:endParaRPr>
          </a:p>
        </p:txBody>
      </p:sp>
      <p:sp>
        <p:nvSpPr>
          <p:cNvPr id="1328" name="Google Shape;1328;p74"/>
          <p:cNvSpPr txBox="1"/>
          <p:nvPr>
            <p:ph idx="4294967295" type="title"/>
          </p:nvPr>
        </p:nvSpPr>
        <p:spPr>
          <a:xfrm>
            <a:off x="1296988" y="109538"/>
            <a:ext cx="7847012" cy="4699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Clr>
                <a:srgbClr val="002060"/>
              </a:buClr>
              <a:buSzPts val="3200"/>
              <a:buFont typeface="Calibri"/>
              <a:buNone/>
            </a:pPr>
            <a:r>
              <a:rPr b="1" lang="en-US" sz="3200">
                <a:solidFill>
                  <a:srgbClr val="002060"/>
                </a:solidFill>
                <a:latin typeface="Times New Roman"/>
                <a:ea typeface="Times New Roman"/>
                <a:cs typeface="Times New Roman"/>
                <a:sym typeface="Times New Roman"/>
              </a:rPr>
              <a:t>Flow Control</a:t>
            </a:r>
            <a:endParaRPr>
              <a:latin typeface="Times New Roman"/>
              <a:ea typeface="Times New Roman"/>
              <a:cs typeface="Times New Roman"/>
              <a:sym typeface="Times New Roman"/>
            </a:endParaRPr>
          </a:p>
        </p:txBody>
      </p:sp>
      <p:pic>
        <p:nvPicPr>
          <p:cNvPr id="1329" name="Google Shape;1329;p74"/>
          <p:cNvPicPr preferRelativeResize="0"/>
          <p:nvPr/>
        </p:nvPicPr>
        <p:blipFill rotWithShape="1">
          <a:blip r:embed="rId3">
            <a:alphaModFix/>
          </a:blip>
          <a:srcRect b="0" l="0" r="0" t="0"/>
          <a:stretch/>
        </p:blipFill>
        <p:spPr>
          <a:xfrm>
            <a:off x="41821" y="47020"/>
            <a:ext cx="620331" cy="564762"/>
          </a:xfrm>
          <a:prstGeom prst="rect">
            <a:avLst/>
          </a:prstGeom>
          <a:noFill/>
          <a:ln>
            <a:noFill/>
          </a:ln>
        </p:spPr>
      </p:pic>
      <p:sp>
        <p:nvSpPr>
          <p:cNvPr id="1330" name="Google Shape;1330;p74"/>
          <p:cNvSpPr/>
          <p:nvPr/>
        </p:nvSpPr>
        <p:spPr>
          <a:xfrm>
            <a:off x="579561" y="649004"/>
            <a:ext cx="8207087" cy="3442994"/>
          </a:xfrm>
          <a:prstGeom prst="rect">
            <a:avLst/>
          </a:prstGeom>
          <a:noFill/>
          <a:ln>
            <a:noFill/>
          </a:ln>
        </p:spPr>
        <p:txBody>
          <a:bodyPr anchorCtr="0" anchor="t" bIns="45700" lIns="91425" spcFirstLastPara="1" rIns="91425" wrap="square" tIns="45700">
            <a:spAutoFit/>
          </a:bodyPr>
          <a:lstStyle/>
          <a:p>
            <a:pPr indent="-457200" lvl="0" marL="457200" marR="0" rtl="0" algn="just">
              <a:lnSpc>
                <a:spcPct val="90000"/>
              </a:lnSpc>
              <a:spcBef>
                <a:spcPts val="0"/>
              </a:spcBef>
              <a:spcAft>
                <a:spcPts val="0"/>
              </a:spcAft>
              <a:buClr>
                <a:schemeClr val="accent1"/>
              </a:buClr>
              <a:buSzPts val="2000"/>
              <a:buFont typeface="Noto Sans Symbols"/>
              <a:buChar char="⮚"/>
            </a:pPr>
            <a:r>
              <a:rPr b="1" i="0" lang="en-US" sz="2700" u="none" cap="none" strike="noStrike">
                <a:solidFill>
                  <a:schemeClr val="dk1"/>
                </a:solidFill>
                <a:latin typeface="Times"/>
                <a:ea typeface="Times"/>
                <a:cs typeface="Times"/>
                <a:sym typeface="Times"/>
              </a:rPr>
              <a:t>Flow and error control can be combined</a:t>
            </a:r>
            <a:r>
              <a:rPr b="0" i="0" lang="en-US" sz="2700" u="none" cap="none" strike="noStrike">
                <a:solidFill>
                  <a:schemeClr val="dk1"/>
                </a:solidFill>
                <a:latin typeface="Times"/>
                <a:ea typeface="Times"/>
                <a:cs typeface="Times"/>
                <a:sym typeface="Times"/>
              </a:rPr>
              <a:t>. </a:t>
            </a:r>
            <a:endParaRPr b="0" i="0" sz="2700" u="none" cap="none" strike="noStrike">
              <a:solidFill>
                <a:schemeClr val="dk1"/>
              </a:solidFill>
              <a:latin typeface="Times"/>
              <a:ea typeface="Times"/>
              <a:cs typeface="Times"/>
              <a:sym typeface="Times"/>
            </a:endParaRPr>
          </a:p>
          <a:p>
            <a:pPr indent="-457200" lvl="0" marL="457200" marR="0" rtl="0" algn="just">
              <a:lnSpc>
                <a:spcPct val="90000"/>
              </a:lnSpc>
              <a:spcBef>
                <a:spcPts val="0"/>
              </a:spcBef>
              <a:spcAft>
                <a:spcPts val="0"/>
              </a:spcAft>
              <a:buClr>
                <a:schemeClr val="accent1"/>
              </a:buClr>
              <a:buSzPts val="2000"/>
              <a:buFont typeface="Noto Sans Symbols"/>
              <a:buChar char="⮚"/>
            </a:pPr>
            <a:r>
              <a:rPr b="0" i="0" lang="en-US" sz="2700" u="none" cap="none" strike="noStrike">
                <a:solidFill>
                  <a:schemeClr val="dk1"/>
                </a:solidFill>
                <a:latin typeface="Times"/>
                <a:ea typeface="Times"/>
                <a:cs typeface="Times"/>
                <a:sym typeface="Times"/>
              </a:rPr>
              <a:t>In a simple situation, the acknowledgment that is sent for flow control can also be used for error control to tell the sender the packet has arrived uncorrupted.</a:t>
            </a:r>
            <a:endParaRPr b="0" i="0" sz="2700" u="none" cap="none" strike="noStrike">
              <a:solidFill>
                <a:srgbClr val="000000"/>
              </a:solidFill>
              <a:latin typeface="Times"/>
              <a:ea typeface="Times"/>
              <a:cs typeface="Times"/>
              <a:sym typeface="Times"/>
            </a:endParaRPr>
          </a:p>
          <a:p>
            <a:pPr indent="-457200" lvl="0" marL="457200" marR="0" rtl="0" algn="just">
              <a:lnSpc>
                <a:spcPct val="90000"/>
              </a:lnSpc>
              <a:spcBef>
                <a:spcPts val="1400"/>
              </a:spcBef>
              <a:spcAft>
                <a:spcPts val="0"/>
              </a:spcAft>
              <a:buClr>
                <a:schemeClr val="accent1"/>
              </a:buClr>
              <a:buSzPts val="2000"/>
              <a:buFont typeface="Noto Sans Symbols"/>
              <a:buChar char="⮚"/>
            </a:pPr>
            <a:r>
              <a:rPr b="0" i="0" lang="en-US" sz="2700" u="none" cap="none" strike="noStrike">
                <a:solidFill>
                  <a:schemeClr val="dk1"/>
                </a:solidFill>
                <a:latin typeface="Times"/>
                <a:ea typeface="Times"/>
                <a:cs typeface="Times"/>
                <a:sym typeface="Times"/>
              </a:rPr>
              <a:t>The </a:t>
            </a:r>
            <a:r>
              <a:rPr b="1" i="0" lang="en-US" sz="2700" u="none" cap="none" strike="noStrike">
                <a:solidFill>
                  <a:schemeClr val="dk1"/>
                </a:solidFill>
                <a:latin typeface="Times"/>
                <a:ea typeface="Times"/>
                <a:cs typeface="Times"/>
                <a:sym typeface="Times"/>
              </a:rPr>
              <a:t>lack of acknowledgment </a:t>
            </a:r>
            <a:r>
              <a:rPr b="0" i="0" lang="en-US" sz="2700" u="none" cap="none" strike="noStrike">
                <a:solidFill>
                  <a:schemeClr val="dk1"/>
                </a:solidFill>
                <a:latin typeface="Times"/>
                <a:ea typeface="Times"/>
                <a:cs typeface="Times"/>
                <a:sym typeface="Times"/>
              </a:rPr>
              <a:t>means that there is a </a:t>
            </a:r>
            <a:r>
              <a:rPr b="0" i="0" lang="en-US" sz="2700" u="none" cap="none" strike="noStrike">
                <a:solidFill>
                  <a:srgbClr val="C00000"/>
                </a:solidFill>
                <a:latin typeface="Times"/>
                <a:ea typeface="Times"/>
                <a:cs typeface="Times"/>
                <a:sym typeface="Times"/>
              </a:rPr>
              <a:t>problem in the sent frame.</a:t>
            </a:r>
            <a:endParaRPr/>
          </a:p>
          <a:p>
            <a:pPr indent="-457200" lvl="0" marL="457200" marR="0" rtl="0" algn="just">
              <a:lnSpc>
                <a:spcPct val="90000"/>
              </a:lnSpc>
              <a:spcBef>
                <a:spcPts val="1400"/>
              </a:spcBef>
              <a:spcAft>
                <a:spcPts val="0"/>
              </a:spcAft>
              <a:buClr>
                <a:schemeClr val="accent1"/>
              </a:buClr>
              <a:buSzPts val="2000"/>
              <a:buFont typeface="Noto Sans Symbols"/>
              <a:buChar char="⮚"/>
            </a:pPr>
            <a:r>
              <a:rPr b="0" i="0" lang="en-US" sz="2700" u="none" cap="none" strike="noStrike">
                <a:solidFill>
                  <a:schemeClr val="dk1"/>
                </a:solidFill>
                <a:latin typeface="Times"/>
                <a:ea typeface="Times"/>
                <a:cs typeface="Times"/>
                <a:sym typeface="Times"/>
              </a:rPr>
              <a:t>A frame that carries an acknowledgment is normally called an </a:t>
            </a:r>
            <a:r>
              <a:rPr b="1" i="0" lang="en-US" sz="2700" u="none" cap="none" strike="noStrike">
                <a:solidFill>
                  <a:srgbClr val="C00000"/>
                </a:solidFill>
                <a:latin typeface="Times"/>
                <a:ea typeface="Times"/>
                <a:cs typeface="Times"/>
                <a:sym typeface="Times"/>
              </a:rPr>
              <a:t>ACK</a:t>
            </a:r>
            <a:r>
              <a:rPr b="0" i="0" lang="en-US" sz="2700" u="none" cap="none" strike="noStrike">
                <a:solidFill>
                  <a:schemeClr val="dk1"/>
                </a:solidFill>
                <a:latin typeface="Times"/>
                <a:ea typeface="Times"/>
                <a:cs typeface="Times"/>
                <a:sym typeface="Times"/>
              </a:rPr>
              <a:t> to </a:t>
            </a:r>
            <a:r>
              <a:rPr b="1" i="0" lang="en-US" sz="2700" u="none" cap="none" strike="noStrike">
                <a:solidFill>
                  <a:schemeClr val="dk1"/>
                </a:solidFill>
                <a:latin typeface="Times"/>
                <a:ea typeface="Times"/>
                <a:cs typeface="Times"/>
                <a:sym typeface="Times"/>
              </a:rPr>
              <a:t>distinguish it from the data frame.</a:t>
            </a:r>
            <a:endParaRPr b="1" i="0" sz="2700" u="none" cap="none" strike="noStrike">
              <a:solidFill>
                <a:srgbClr val="000000"/>
              </a:solidFill>
              <a:latin typeface="Times"/>
              <a:ea typeface="Times"/>
              <a:cs typeface="Times"/>
              <a:sym typeface="Times"/>
            </a:endParaRPr>
          </a:p>
        </p:txBody>
      </p:sp>
      <p:cxnSp>
        <p:nvCxnSpPr>
          <p:cNvPr id="1331" name="Google Shape;1331;p74"/>
          <p:cNvCxnSpPr/>
          <p:nvPr/>
        </p:nvCxnSpPr>
        <p:spPr>
          <a:xfrm flipH="1" rot="10800000">
            <a:off x="-7737" y="611782"/>
            <a:ext cx="9144000" cy="20782"/>
          </a:xfrm>
          <a:prstGeom prst="straightConnector1">
            <a:avLst/>
          </a:prstGeom>
          <a:noFill/>
          <a:ln cap="flat" cmpd="sng" w="9525">
            <a:solidFill>
              <a:srgbClr val="00B050"/>
            </a:solidFill>
            <a:prstDash val="solid"/>
            <a:round/>
            <a:headEnd len="sm" w="sm" type="none"/>
            <a:tailEnd len="sm" w="sm" type="none"/>
          </a:ln>
        </p:spPr>
      </p:cxnSp>
      <p:sp>
        <p:nvSpPr>
          <p:cNvPr id="1332" name="Google Shape;1332;p74"/>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Times New Roman"/>
              <a:ea typeface="Times New Roman"/>
              <a:cs typeface="Times New Roman"/>
              <a:sym typeface="Times New Roman"/>
            </a:endParaRPr>
          </a:p>
        </p:txBody>
      </p:sp>
      <p:cxnSp>
        <p:nvCxnSpPr>
          <p:cNvPr id="1333" name="Google Shape;1333;p74"/>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1334" name="Google Shape;1334;p74"/>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30">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30">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30">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30">
                                            <p:txEl>
                                              <p:pRg end="3" st="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0" name="Shape 1340"/>
        <p:cNvGrpSpPr/>
        <p:nvPr/>
      </p:nvGrpSpPr>
      <p:grpSpPr>
        <a:xfrm>
          <a:off x="0" y="0"/>
          <a:ext cx="0" cy="0"/>
          <a:chOff x="0" y="0"/>
          <a:chExt cx="0" cy="0"/>
        </a:xfrm>
      </p:grpSpPr>
      <p:sp>
        <p:nvSpPr>
          <p:cNvPr id="1341" name="Google Shape;1341;p75"/>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Feb.-2022</a:t>
            </a:r>
            <a:endParaRPr b="1" sz="800">
              <a:solidFill>
                <a:schemeClr val="dk1"/>
              </a:solidFill>
              <a:latin typeface="Times New Roman"/>
              <a:ea typeface="Times New Roman"/>
              <a:cs typeface="Times New Roman"/>
              <a:sym typeface="Times New Roman"/>
            </a:endParaRPr>
          </a:p>
        </p:txBody>
      </p:sp>
      <p:sp>
        <p:nvSpPr>
          <p:cNvPr id="1342" name="Google Shape;1342;p75"/>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Computer Networks</a:t>
            </a:r>
            <a:endParaRPr b="1" sz="800">
              <a:solidFill>
                <a:schemeClr val="dk1"/>
              </a:solidFill>
              <a:latin typeface="Times New Roman"/>
              <a:ea typeface="Times New Roman"/>
              <a:cs typeface="Times New Roman"/>
              <a:sym typeface="Times New Roman"/>
            </a:endParaRPr>
          </a:p>
        </p:txBody>
      </p:sp>
      <p:sp>
        <p:nvSpPr>
          <p:cNvPr id="1343" name="Google Shape;1343;p75"/>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US" sz="900">
                <a:solidFill>
                  <a:schemeClr val="dk1"/>
                </a:solidFill>
                <a:latin typeface="Times New Roman"/>
                <a:ea typeface="Times New Roman"/>
                <a:cs typeface="Times New Roman"/>
                <a:sym typeface="Times New Roman"/>
              </a:rPr>
              <a:t>‹#›</a:t>
            </a:fld>
            <a:endParaRPr sz="900">
              <a:solidFill>
                <a:schemeClr val="dk1"/>
              </a:solidFill>
              <a:latin typeface="Times New Roman"/>
              <a:ea typeface="Times New Roman"/>
              <a:cs typeface="Times New Roman"/>
              <a:sym typeface="Times New Roman"/>
            </a:endParaRPr>
          </a:p>
        </p:txBody>
      </p:sp>
      <p:sp>
        <p:nvSpPr>
          <p:cNvPr id="1344" name="Google Shape;1344;p75"/>
          <p:cNvSpPr txBox="1"/>
          <p:nvPr>
            <p:ph idx="4294967295" type="title"/>
          </p:nvPr>
        </p:nvSpPr>
        <p:spPr>
          <a:xfrm>
            <a:off x="1295400" y="90488"/>
            <a:ext cx="7848600" cy="468312"/>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Clr>
                <a:srgbClr val="002060"/>
              </a:buClr>
              <a:buSzPts val="3200"/>
              <a:buNone/>
            </a:pPr>
            <a:br>
              <a:rPr lang="en-US">
                <a:latin typeface="Times"/>
                <a:ea typeface="Times"/>
                <a:cs typeface="Times"/>
                <a:sym typeface="Times"/>
              </a:rPr>
            </a:br>
            <a:r>
              <a:rPr b="1" lang="en-US">
                <a:solidFill>
                  <a:srgbClr val="002060"/>
                </a:solidFill>
                <a:latin typeface="Times"/>
                <a:ea typeface="Times"/>
                <a:cs typeface="Times"/>
                <a:sym typeface="Times"/>
              </a:rPr>
              <a:t>Taxonomy of Protocols</a:t>
            </a:r>
            <a:endParaRPr>
              <a:latin typeface="Times"/>
              <a:ea typeface="Times"/>
              <a:cs typeface="Times"/>
              <a:sym typeface="Times"/>
            </a:endParaRPr>
          </a:p>
        </p:txBody>
      </p:sp>
      <p:pic>
        <p:nvPicPr>
          <p:cNvPr id="1345" name="Google Shape;1345;p75"/>
          <p:cNvPicPr preferRelativeResize="0"/>
          <p:nvPr/>
        </p:nvPicPr>
        <p:blipFill rotWithShape="1">
          <a:blip r:embed="rId3">
            <a:alphaModFix/>
          </a:blip>
          <a:srcRect b="0" l="0" r="0" t="0"/>
          <a:stretch/>
        </p:blipFill>
        <p:spPr>
          <a:xfrm>
            <a:off x="719647" y="1623612"/>
            <a:ext cx="7707086" cy="2815052"/>
          </a:xfrm>
          <a:prstGeom prst="rect">
            <a:avLst/>
          </a:prstGeom>
          <a:noFill/>
          <a:ln>
            <a:noFill/>
          </a:ln>
        </p:spPr>
      </p:pic>
      <p:sp>
        <p:nvSpPr>
          <p:cNvPr id="1346" name="Google Shape;1346;p75"/>
          <p:cNvSpPr/>
          <p:nvPr/>
        </p:nvSpPr>
        <p:spPr>
          <a:xfrm>
            <a:off x="41077" y="36119"/>
            <a:ext cx="490538" cy="589736"/>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3300"/>
              <a:buFont typeface="Arial"/>
              <a:buNone/>
            </a:pPr>
            <a:r>
              <a:t/>
            </a:r>
            <a:endParaRPr b="0" i="0" sz="3300" u="none" cap="none" strike="noStrike">
              <a:solidFill>
                <a:schemeClr val="dk1"/>
              </a:solidFill>
              <a:latin typeface="Times New Roman"/>
              <a:ea typeface="Times New Roman"/>
              <a:cs typeface="Times New Roman"/>
              <a:sym typeface="Times New Roman"/>
            </a:endParaRPr>
          </a:p>
        </p:txBody>
      </p:sp>
      <p:cxnSp>
        <p:nvCxnSpPr>
          <p:cNvPr id="1347" name="Google Shape;1347;p75"/>
          <p:cNvCxnSpPr/>
          <p:nvPr/>
        </p:nvCxnSpPr>
        <p:spPr>
          <a:xfrm flipH="1" rot="10800000">
            <a:off x="-7737" y="611782"/>
            <a:ext cx="9144000" cy="20782"/>
          </a:xfrm>
          <a:prstGeom prst="straightConnector1">
            <a:avLst/>
          </a:prstGeom>
          <a:noFill/>
          <a:ln cap="flat" cmpd="sng" w="9525">
            <a:solidFill>
              <a:srgbClr val="00B050"/>
            </a:solidFill>
            <a:prstDash val="solid"/>
            <a:round/>
            <a:headEnd len="sm" w="sm" type="none"/>
            <a:tailEnd len="sm" w="sm" type="none"/>
          </a:ln>
        </p:spPr>
      </p:cxnSp>
      <p:sp>
        <p:nvSpPr>
          <p:cNvPr id="1348" name="Google Shape;1348;p75"/>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Times New Roman"/>
              <a:ea typeface="Times New Roman"/>
              <a:cs typeface="Times New Roman"/>
              <a:sym typeface="Times New Roman"/>
            </a:endParaRPr>
          </a:p>
        </p:txBody>
      </p:sp>
      <p:cxnSp>
        <p:nvCxnSpPr>
          <p:cNvPr id="1349" name="Google Shape;1349;p75"/>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1350" name="Google Shape;1350;p75"/>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sp>
        <p:nvSpPr>
          <p:cNvPr id="1351" name="Google Shape;1351;p75"/>
          <p:cNvSpPr/>
          <p:nvPr/>
        </p:nvSpPr>
        <p:spPr>
          <a:xfrm>
            <a:off x="719647" y="602683"/>
            <a:ext cx="5618846"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600" u="none" cap="none" strike="noStrike">
                <a:solidFill>
                  <a:srgbClr val="002060"/>
                </a:solidFill>
                <a:latin typeface="Times"/>
                <a:ea typeface="Times"/>
                <a:cs typeface="Times"/>
                <a:sym typeface="Times"/>
              </a:rPr>
              <a:t>Taxonomy : </a:t>
            </a:r>
            <a:r>
              <a:rPr b="0" i="0" lang="en-US" sz="1600" u="none" cap="none" strike="noStrike">
                <a:solidFill>
                  <a:srgbClr val="202124"/>
                </a:solidFill>
                <a:latin typeface="Times"/>
                <a:ea typeface="Times"/>
                <a:cs typeface="Times"/>
                <a:sym typeface="Times"/>
              </a:rPr>
              <a:t>the scientific process of arranging things into groups</a:t>
            </a:r>
            <a:endParaRPr b="0" i="0" sz="1600" u="none" cap="none" strike="noStrike">
              <a:solidFill>
                <a:srgbClr val="000000"/>
              </a:solidFill>
              <a:latin typeface="Times"/>
              <a:ea typeface="Times"/>
              <a:cs typeface="Times"/>
              <a:sym typeface="Times"/>
            </a:endParaRPr>
          </a:p>
        </p:txBody>
      </p:sp>
      <p:sp>
        <p:nvSpPr>
          <p:cNvPr id="1352" name="Google Shape;1352;p75"/>
          <p:cNvSpPr/>
          <p:nvPr/>
        </p:nvSpPr>
        <p:spPr>
          <a:xfrm>
            <a:off x="705647" y="1038837"/>
            <a:ext cx="8354269"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600" u="none" cap="none" strike="noStrike">
                <a:solidFill>
                  <a:srgbClr val="002060"/>
                </a:solidFill>
                <a:latin typeface="Times"/>
                <a:ea typeface="Times"/>
                <a:cs typeface="Times"/>
                <a:sym typeface="Times"/>
              </a:rPr>
              <a:t>Protocol:  </a:t>
            </a:r>
            <a:r>
              <a:rPr b="1" i="0" lang="en-US" sz="1600" u="none" cap="none" strike="noStrike">
                <a:solidFill>
                  <a:srgbClr val="000000"/>
                </a:solidFill>
                <a:latin typeface="Times"/>
                <a:ea typeface="Times"/>
                <a:cs typeface="Times"/>
                <a:sym typeface="Times"/>
              </a:rPr>
              <a:t>meaning is that it a</a:t>
            </a:r>
            <a:r>
              <a:rPr b="0" i="0" lang="en-US" sz="1600" u="none" cap="none" strike="noStrike">
                <a:solidFill>
                  <a:srgbClr val="000000"/>
                </a:solidFill>
                <a:latin typeface="Times"/>
                <a:ea typeface="Times"/>
                <a:cs typeface="Times"/>
                <a:sym typeface="Times"/>
              </a:rPr>
              <a:t> </a:t>
            </a:r>
            <a:r>
              <a:rPr b="1" i="0" lang="en-US" sz="1600" u="none" cap="none" strike="noStrike">
                <a:solidFill>
                  <a:srgbClr val="000000"/>
                </a:solidFill>
                <a:latin typeface="Times"/>
                <a:ea typeface="Times"/>
                <a:cs typeface="Times"/>
                <a:sym typeface="Times"/>
              </a:rPr>
              <a:t>set of mutually accepted and implemented rules</a:t>
            </a:r>
            <a:r>
              <a:rPr b="0" i="0" lang="en-US" sz="1600" u="none" cap="none" strike="noStrike">
                <a:solidFill>
                  <a:srgbClr val="000000"/>
                </a:solidFill>
                <a:latin typeface="Times"/>
                <a:ea typeface="Times"/>
                <a:cs typeface="Times"/>
                <a:sym typeface="Times"/>
              </a:rPr>
              <a:t> </a:t>
            </a:r>
            <a:r>
              <a:rPr b="1" i="0" lang="en-US" sz="1600" u="none" cap="none" strike="noStrike">
                <a:solidFill>
                  <a:srgbClr val="000000"/>
                </a:solidFill>
                <a:latin typeface="Times"/>
                <a:ea typeface="Times"/>
                <a:cs typeface="Times"/>
                <a:sym typeface="Times"/>
              </a:rPr>
              <a:t>at both ends of the communications channel for the proper exchange of </a:t>
            </a:r>
            <a:r>
              <a:rPr b="1" i="0" lang="en-US" sz="1600" u="none" cap="none" strike="noStrike">
                <a:solidFill>
                  <a:srgbClr val="38A8D6"/>
                </a:solidFill>
                <a:latin typeface="Times"/>
                <a:ea typeface="Times"/>
                <a:cs typeface="Times"/>
                <a:sym typeface="Times"/>
              </a:rPr>
              <a:t>information</a:t>
            </a:r>
            <a:r>
              <a:rPr b="0" i="0" lang="en-US" sz="1600" u="none" cap="none" strike="noStrike">
                <a:solidFill>
                  <a:srgbClr val="000000"/>
                </a:solidFill>
                <a:latin typeface="Times"/>
                <a:ea typeface="Times"/>
                <a:cs typeface="Times"/>
                <a:sym typeface="Times"/>
              </a:rPr>
              <a:t>.</a:t>
            </a:r>
            <a:endParaRPr b="0" i="0" sz="1600" u="none" cap="none" strike="noStrike">
              <a:solidFill>
                <a:srgbClr val="000000"/>
              </a:solidFill>
              <a:latin typeface="Times"/>
              <a:ea typeface="Times"/>
              <a:cs typeface="Times"/>
              <a:sym typeface="Times"/>
            </a:endParaRPr>
          </a:p>
        </p:txBody>
      </p:sp>
      <p:sp>
        <p:nvSpPr>
          <p:cNvPr id="1353" name="Google Shape;1353;p75"/>
          <p:cNvSpPr/>
          <p:nvPr/>
        </p:nvSpPr>
        <p:spPr>
          <a:xfrm>
            <a:off x="3810370" y="3962723"/>
            <a:ext cx="2106667"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400" u="none" cap="none" strike="noStrike">
                <a:solidFill>
                  <a:srgbClr val="002060"/>
                </a:solidFill>
                <a:latin typeface="Times"/>
                <a:ea typeface="Times"/>
                <a:cs typeface="Times"/>
                <a:sym typeface="Times"/>
              </a:rPr>
              <a:t>Sliding Window Protocol</a:t>
            </a:r>
            <a:endParaRPr b="0" i="0" sz="1400" u="none" cap="none" strike="noStrike">
              <a:solidFill>
                <a:srgbClr val="000000"/>
              </a:solidFill>
              <a:latin typeface="Arial"/>
              <a:ea typeface="Arial"/>
              <a:cs typeface="Arial"/>
              <a:sym typeface="Arial"/>
            </a:endParaRPr>
          </a:p>
        </p:txBody>
      </p:sp>
      <p:sp>
        <p:nvSpPr>
          <p:cNvPr id="1354" name="Google Shape;1354;p75"/>
          <p:cNvSpPr/>
          <p:nvPr/>
        </p:nvSpPr>
        <p:spPr>
          <a:xfrm>
            <a:off x="5589703" y="3334962"/>
            <a:ext cx="327334" cy="40011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2000" u="none" cap="none" strike="noStrike">
                <a:solidFill>
                  <a:schemeClr val="dk1"/>
                </a:solidFill>
                <a:latin typeface="Arial"/>
                <a:ea typeface="Arial"/>
                <a:cs typeface="Arial"/>
                <a:sym typeface="Arial"/>
              </a:rPr>
              <a:t>1</a:t>
            </a:r>
            <a:endParaRPr b="0" i="0" sz="2000" u="none" cap="none" strike="noStrike">
              <a:solidFill>
                <a:schemeClr val="dk1"/>
              </a:solidFill>
              <a:latin typeface="Arial"/>
              <a:ea typeface="Arial"/>
              <a:cs typeface="Arial"/>
              <a:sym typeface="Arial"/>
            </a:endParaRPr>
          </a:p>
        </p:txBody>
      </p:sp>
      <p:sp>
        <p:nvSpPr>
          <p:cNvPr id="1355" name="Google Shape;1355;p75"/>
          <p:cNvSpPr/>
          <p:nvPr/>
        </p:nvSpPr>
        <p:spPr>
          <a:xfrm>
            <a:off x="3566562" y="3916556"/>
            <a:ext cx="468398" cy="40011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2000" u="none" cap="none" strike="noStrike">
                <a:solidFill>
                  <a:schemeClr val="dk1"/>
                </a:solidFill>
                <a:latin typeface="Arial"/>
                <a:ea typeface="Arial"/>
                <a:cs typeface="Arial"/>
                <a:sym typeface="Arial"/>
              </a:rPr>
              <a:t>2. </a:t>
            </a:r>
            <a:endParaRPr b="0" i="0" sz="2000" u="none" cap="none" strike="noStrike">
              <a:solidFill>
                <a:schemeClr val="dk1"/>
              </a:solidFill>
              <a:latin typeface="Arial"/>
              <a:ea typeface="Arial"/>
              <a:cs typeface="Arial"/>
              <a:sym typeface="Arial"/>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1" name="Shape 1361"/>
        <p:cNvGrpSpPr/>
        <p:nvPr/>
      </p:nvGrpSpPr>
      <p:grpSpPr>
        <a:xfrm>
          <a:off x="0" y="0"/>
          <a:ext cx="0" cy="0"/>
          <a:chOff x="0" y="0"/>
          <a:chExt cx="0" cy="0"/>
        </a:xfrm>
      </p:grpSpPr>
      <p:sp>
        <p:nvSpPr>
          <p:cNvPr id="1362" name="Google Shape;1362;p76"/>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Feb.-2022</a:t>
            </a:r>
            <a:endParaRPr b="1" sz="800">
              <a:solidFill>
                <a:schemeClr val="dk1"/>
              </a:solidFill>
              <a:latin typeface="Times New Roman"/>
              <a:ea typeface="Times New Roman"/>
              <a:cs typeface="Times New Roman"/>
              <a:sym typeface="Times New Roman"/>
            </a:endParaRPr>
          </a:p>
        </p:txBody>
      </p:sp>
      <p:sp>
        <p:nvSpPr>
          <p:cNvPr id="1363" name="Google Shape;1363;p76"/>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Computer Networks</a:t>
            </a:r>
            <a:endParaRPr b="1" sz="800">
              <a:solidFill>
                <a:schemeClr val="dk1"/>
              </a:solidFill>
              <a:latin typeface="Times New Roman"/>
              <a:ea typeface="Times New Roman"/>
              <a:cs typeface="Times New Roman"/>
              <a:sym typeface="Times New Roman"/>
            </a:endParaRPr>
          </a:p>
        </p:txBody>
      </p:sp>
      <p:sp>
        <p:nvSpPr>
          <p:cNvPr id="1364" name="Google Shape;1364;p76"/>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US" sz="900">
                <a:solidFill>
                  <a:schemeClr val="dk1"/>
                </a:solidFill>
                <a:latin typeface="Times New Roman"/>
                <a:ea typeface="Times New Roman"/>
                <a:cs typeface="Times New Roman"/>
                <a:sym typeface="Times New Roman"/>
              </a:rPr>
              <a:t>‹#›</a:t>
            </a:fld>
            <a:endParaRPr sz="900">
              <a:solidFill>
                <a:schemeClr val="dk1"/>
              </a:solidFill>
              <a:latin typeface="Times New Roman"/>
              <a:ea typeface="Times New Roman"/>
              <a:cs typeface="Times New Roman"/>
              <a:sym typeface="Times New Roman"/>
            </a:endParaRPr>
          </a:p>
        </p:txBody>
      </p:sp>
      <p:sp>
        <p:nvSpPr>
          <p:cNvPr id="1365" name="Google Shape;1365;p76"/>
          <p:cNvSpPr txBox="1"/>
          <p:nvPr>
            <p:ph idx="4294967295" type="title"/>
          </p:nvPr>
        </p:nvSpPr>
        <p:spPr>
          <a:xfrm>
            <a:off x="1296988" y="95250"/>
            <a:ext cx="7847012" cy="4699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Clr>
                <a:srgbClr val="002060"/>
              </a:buClr>
              <a:buSzPts val="3200"/>
              <a:buNone/>
            </a:pPr>
            <a:br>
              <a:rPr lang="en-US"/>
            </a:br>
            <a:r>
              <a:rPr b="1" lang="en-US">
                <a:solidFill>
                  <a:srgbClr val="002060"/>
                </a:solidFill>
              </a:rPr>
              <a:t>Noiseless Channels</a:t>
            </a:r>
            <a:endParaRPr>
              <a:latin typeface="Times New Roman"/>
              <a:ea typeface="Times New Roman"/>
              <a:cs typeface="Times New Roman"/>
              <a:sym typeface="Times New Roman"/>
            </a:endParaRPr>
          </a:p>
        </p:txBody>
      </p:sp>
      <p:sp>
        <p:nvSpPr>
          <p:cNvPr id="1366" name="Google Shape;1366;p76"/>
          <p:cNvSpPr/>
          <p:nvPr/>
        </p:nvSpPr>
        <p:spPr>
          <a:xfrm>
            <a:off x="708420" y="779196"/>
            <a:ext cx="8309456" cy="184665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800" u="none" cap="none" strike="noStrike">
                <a:solidFill>
                  <a:schemeClr val="dk1"/>
                </a:solidFill>
                <a:latin typeface="Times New Roman"/>
                <a:ea typeface="Times New Roman"/>
                <a:cs typeface="Times New Roman"/>
                <a:sym typeface="Times New Roman"/>
              </a:rPr>
              <a:t>Two protocols are used for ideal cases having noiseless channels</a:t>
            </a:r>
            <a:endParaRPr/>
          </a:p>
          <a:p>
            <a:pPr indent="0" lvl="0" marL="0" marR="0" rtl="0" algn="l">
              <a:lnSpc>
                <a:spcPct val="100000"/>
              </a:lnSpc>
              <a:spcBef>
                <a:spcPts val="0"/>
              </a:spcBef>
              <a:spcAft>
                <a:spcPts val="0"/>
              </a:spcAft>
              <a:buNone/>
            </a:pPr>
            <a:r>
              <a:rPr b="1" i="0" lang="en-US" sz="4800" u="none" cap="none" strike="noStrike">
                <a:solidFill>
                  <a:schemeClr val="dk1"/>
                </a:solidFill>
                <a:latin typeface="Times New Roman"/>
                <a:ea typeface="Times New Roman"/>
                <a:cs typeface="Times New Roman"/>
                <a:sym typeface="Times New Roman"/>
              </a:rPr>
              <a:t>1. Simplest Protocol</a:t>
            </a:r>
            <a:endParaRPr/>
          </a:p>
          <a:p>
            <a:pPr indent="0" lvl="0" marL="0" marR="0" rtl="0" algn="l">
              <a:lnSpc>
                <a:spcPct val="100000"/>
              </a:lnSpc>
              <a:spcBef>
                <a:spcPts val="0"/>
              </a:spcBef>
              <a:spcAft>
                <a:spcPts val="0"/>
              </a:spcAft>
              <a:buNone/>
            </a:pPr>
            <a:r>
              <a:rPr b="1" i="0" lang="en-US" sz="4800" u="none" cap="none" strike="noStrike">
                <a:solidFill>
                  <a:schemeClr val="dk1"/>
                </a:solidFill>
                <a:latin typeface="Times New Roman"/>
                <a:ea typeface="Times New Roman"/>
                <a:cs typeface="Times New Roman"/>
                <a:sym typeface="Times New Roman"/>
              </a:rPr>
              <a:t>2. Stop-and-Wait Protocol</a:t>
            </a:r>
            <a:endParaRPr/>
          </a:p>
        </p:txBody>
      </p:sp>
      <p:sp>
        <p:nvSpPr>
          <p:cNvPr id="1367" name="Google Shape;1367;p76"/>
          <p:cNvSpPr/>
          <p:nvPr/>
        </p:nvSpPr>
        <p:spPr>
          <a:xfrm>
            <a:off x="41077" y="36119"/>
            <a:ext cx="490538" cy="589736"/>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3300"/>
              <a:buFont typeface="Arial"/>
              <a:buNone/>
            </a:pPr>
            <a:r>
              <a:t/>
            </a:r>
            <a:endParaRPr b="0" i="0" sz="3300" u="none" cap="none" strike="noStrike">
              <a:solidFill>
                <a:schemeClr val="dk1"/>
              </a:solidFill>
              <a:latin typeface="Times New Roman"/>
              <a:ea typeface="Times New Roman"/>
              <a:cs typeface="Times New Roman"/>
              <a:sym typeface="Times New Roman"/>
            </a:endParaRPr>
          </a:p>
        </p:txBody>
      </p:sp>
      <p:cxnSp>
        <p:nvCxnSpPr>
          <p:cNvPr id="1368" name="Google Shape;1368;p76"/>
          <p:cNvCxnSpPr/>
          <p:nvPr/>
        </p:nvCxnSpPr>
        <p:spPr>
          <a:xfrm flipH="1" rot="10800000">
            <a:off x="-7737" y="611782"/>
            <a:ext cx="9144000" cy="20782"/>
          </a:xfrm>
          <a:prstGeom prst="straightConnector1">
            <a:avLst/>
          </a:prstGeom>
          <a:noFill/>
          <a:ln cap="flat" cmpd="sng" w="9525">
            <a:solidFill>
              <a:srgbClr val="00B050"/>
            </a:solidFill>
            <a:prstDash val="solid"/>
            <a:round/>
            <a:headEnd len="sm" w="sm" type="none"/>
            <a:tailEnd len="sm" w="sm" type="none"/>
          </a:ln>
        </p:spPr>
      </p:cxnSp>
      <p:sp>
        <p:nvSpPr>
          <p:cNvPr id="1369" name="Google Shape;1369;p76"/>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Times New Roman"/>
              <a:ea typeface="Times New Roman"/>
              <a:cs typeface="Times New Roman"/>
              <a:sym typeface="Times New Roman"/>
            </a:endParaRPr>
          </a:p>
        </p:txBody>
      </p:sp>
      <p:cxnSp>
        <p:nvCxnSpPr>
          <p:cNvPr id="1370" name="Google Shape;1370;p76"/>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1371" name="Google Shape;1371;p76"/>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7" name="Shape 1377"/>
        <p:cNvGrpSpPr/>
        <p:nvPr/>
      </p:nvGrpSpPr>
      <p:grpSpPr>
        <a:xfrm>
          <a:off x="0" y="0"/>
          <a:ext cx="0" cy="0"/>
          <a:chOff x="0" y="0"/>
          <a:chExt cx="0" cy="0"/>
        </a:xfrm>
      </p:grpSpPr>
      <p:sp>
        <p:nvSpPr>
          <p:cNvPr id="1378" name="Google Shape;1378;p77"/>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b="1" lang="en-US" sz="800">
                <a:solidFill>
                  <a:schemeClr val="dk1"/>
                </a:solidFill>
                <a:latin typeface="Times"/>
                <a:ea typeface="Times"/>
                <a:cs typeface="Times"/>
                <a:sym typeface="Times"/>
              </a:rPr>
              <a:t>Feb.-2022</a:t>
            </a:r>
            <a:endParaRPr b="1" sz="800">
              <a:solidFill>
                <a:schemeClr val="dk1"/>
              </a:solidFill>
              <a:latin typeface="Times"/>
              <a:ea typeface="Times"/>
              <a:cs typeface="Times"/>
              <a:sym typeface="Times"/>
            </a:endParaRPr>
          </a:p>
        </p:txBody>
      </p:sp>
      <p:sp>
        <p:nvSpPr>
          <p:cNvPr id="1379" name="Google Shape;1379;p77"/>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b="1" lang="en-US" sz="800">
                <a:solidFill>
                  <a:schemeClr val="dk1"/>
                </a:solidFill>
                <a:latin typeface="Times"/>
                <a:ea typeface="Times"/>
                <a:cs typeface="Times"/>
                <a:sym typeface="Times"/>
              </a:rPr>
              <a:t>Computer Networks</a:t>
            </a:r>
            <a:endParaRPr b="1" sz="800">
              <a:solidFill>
                <a:schemeClr val="dk1"/>
              </a:solidFill>
              <a:latin typeface="Times"/>
              <a:ea typeface="Times"/>
              <a:cs typeface="Times"/>
              <a:sym typeface="Times"/>
            </a:endParaRPr>
          </a:p>
        </p:txBody>
      </p:sp>
      <p:sp>
        <p:nvSpPr>
          <p:cNvPr id="1380" name="Google Shape;1380;p77"/>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US" sz="900">
                <a:solidFill>
                  <a:schemeClr val="dk1"/>
                </a:solidFill>
                <a:latin typeface="Times"/>
                <a:ea typeface="Times"/>
                <a:cs typeface="Times"/>
                <a:sym typeface="Times"/>
              </a:rPr>
              <a:t>‹#›</a:t>
            </a:fld>
            <a:endParaRPr sz="900">
              <a:solidFill>
                <a:schemeClr val="dk1"/>
              </a:solidFill>
              <a:latin typeface="Times"/>
              <a:ea typeface="Times"/>
              <a:cs typeface="Times"/>
              <a:sym typeface="Times"/>
            </a:endParaRPr>
          </a:p>
        </p:txBody>
      </p:sp>
      <p:sp>
        <p:nvSpPr>
          <p:cNvPr id="1381" name="Google Shape;1381;p77"/>
          <p:cNvSpPr txBox="1"/>
          <p:nvPr>
            <p:ph idx="4294967295" type="title"/>
          </p:nvPr>
        </p:nvSpPr>
        <p:spPr>
          <a:xfrm>
            <a:off x="708420" y="162664"/>
            <a:ext cx="7847012" cy="4699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Clr>
                <a:srgbClr val="002060"/>
              </a:buClr>
              <a:buSzPts val="3200"/>
              <a:buNone/>
            </a:pPr>
            <a:br>
              <a:rPr lang="en-US">
                <a:latin typeface="Times"/>
                <a:ea typeface="Times"/>
                <a:cs typeface="Times"/>
                <a:sym typeface="Times"/>
              </a:rPr>
            </a:br>
            <a:r>
              <a:rPr b="1" lang="en-US">
                <a:solidFill>
                  <a:srgbClr val="002060"/>
                </a:solidFill>
              </a:rPr>
              <a:t>Noiseless Channels: 1. </a:t>
            </a:r>
            <a:r>
              <a:rPr b="1" lang="en-US">
                <a:solidFill>
                  <a:srgbClr val="002060"/>
                </a:solidFill>
                <a:latin typeface="Times"/>
                <a:ea typeface="Times"/>
                <a:cs typeface="Times"/>
                <a:sym typeface="Times"/>
              </a:rPr>
              <a:t>Simple Protocol</a:t>
            </a:r>
            <a:endParaRPr>
              <a:latin typeface="Times"/>
              <a:ea typeface="Times"/>
              <a:cs typeface="Times"/>
              <a:sym typeface="Times"/>
            </a:endParaRPr>
          </a:p>
        </p:txBody>
      </p:sp>
      <p:pic>
        <p:nvPicPr>
          <p:cNvPr id="1382" name="Google Shape;1382;p77"/>
          <p:cNvPicPr preferRelativeResize="0"/>
          <p:nvPr/>
        </p:nvPicPr>
        <p:blipFill rotWithShape="1">
          <a:blip r:embed="rId3">
            <a:alphaModFix/>
          </a:blip>
          <a:srcRect b="0" l="0" r="0" t="0"/>
          <a:stretch/>
        </p:blipFill>
        <p:spPr>
          <a:xfrm>
            <a:off x="922348" y="1719884"/>
            <a:ext cx="7404578" cy="2347620"/>
          </a:xfrm>
          <a:prstGeom prst="rect">
            <a:avLst/>
          </a:prstGeom>
          <a:noFill/>
          <a:ln>
            <a:noFill/>
          </a:ln>
        </p:spPr>
      </p:pic>
      <p:sp>
        <p:nvSpPr>
          <p:cNvPr id="1383" name="Google Shape;1383;p77"/>
          <p:cNvSpPr/>
          <p:nvPr/>
        </p:nvSpPr>
        <p:spPr>
          <a:xfrm>
            <a:off x="639959" y="718566"/>
            <a:ext cx="8398938" cy="923330"/>
          </a:xfrm>
          <a:prstGeom prst="rect">
            <a:avLst/>
          </a:prstGeom>
          <a:solidFill>
            <a:srgbClr val="D8DFEF"/>
          </a:solidFill>
          <a:ln>
            <a:noFill/>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None/>
            </a:pPr>
            <a:r>
              <a:rPr b="0" i="0" lang="en-US" sz="1800" u="none" cap="none" strike="noStrike">
                <a:solidFill>
                  <a:srgbClr val="000000"/>
                </a:solidFill>
                <a:latin typeface="Times"/>
                <a:ea typeface="Times"/>
                <a:cs typeface="Times"/>
                <a:sym typeface="Times"/>
              </a:rPr>
              <a:t>Let us first assume, we have an ideal channel in which </a:t>
            </a:r>
            <a:r>
              <a:rPr b="1" i="0" lang="en-US" sz="1800" u="none" cap="none" strike="noStrike">
                <a:solidFill>
                  <a:srgbClr val="002060"/>
                </a:solidFill>
                <a:latin typeface="Times"/>
                <a:ea typeface="Times"/>
                <a:cs typeface="Times"/>
                <a:sym typeface="Times"/>
              </a:rPr>
              <a:t>no frames </a:t>
            </a:r>
            <a:r>
              <a:rPr b="1" i="0" lang="en-US" sz="1800" u="none" cap="none" strike="noStrike">
                <a:solidFill>
                  <a:srgbClr val="C00000"/>
                </a:solidFill>
                <a:latin typeface="Times"/>
                <a:ea typeface="Times"/>
                <a:cs typeface="Times"/>
                <a:sym typeface="Times"/>
              </a:rPr>
              <a:t>are lost, duplicated, or corrupted.</a:t>
            </a:r>
            <a:r>
              <a:rPr b="0" i="0" lang="en-US" sz="1800" u="none" cap="none" strike="noStrike">
                <a:solidFill>
                  <a:srgbClr val="000000"/>
                </a:solidFill>
                <a:latin typeface="Times"/>
                <a:ea typeface="Times"/>
                <a:cs typeface="Times"/>
                <a:sym typeface="Times"/>
              </a:rPr>
              <a:t> We introduce</a:t>
            </a:r>
            <a:r>
              <a:rPr b="1" i="0" lang="en-US" sz="1800" u="none" cap="none" strike="noStrike">
                <a:solidFill>
                  <a:srgbClr val="C00000"/>
                </a:solidFill>
                <a:latin typeface="Times"/>
                <a:ea typeface="Times"/>
                <a:cs typeface="Times"/>
                <a:sym typeface="Times"/>
              </a:rPr>
              <a:t> two protocols </a:t>
            </a:r>
            <a:r>
              <a:rPr b="0" i="0" lang="en-US" sz="1800" u="none" cap="none" strike="noStrike">
                <a:solidFill>
                  <a:srgbClr val="000000"/>
                </a:solidFill>
                <a:latin typeface="Times"/>
                <a:ea typeface="Times"/>
                <a:cs typeface="Times"/>
                <a:sym typeface="Times"/>
              </a:rPr>
              <a:t>for this type of channel.</a:t>
            </a:r>
            <a:endParaRPr/>
          </a:p>
        </p:txBody>
      </p:sp>
      <p:sp>
        <p:nvSpPr>
          <p:cNvPr id="1384" name="Google Shape;1384;p77"/>
          <p:cNvSpPr/>
          <p:nvPr/>
        </p:nvSpPr>
        <p:spPr>
          <a:xfrm>
            <a:off x="41077" y="36119"/>
            <a:ext cx="490538" cy="589736"/>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3300"/>
              <a:buFont typeface="Arial"/>
              <a:buNone/>
            </a:pPr>
            <a:r>
              <a:t/>
            </a:r>
            <a:endParaRPr b="0" i="0" sz="3300" u="none" cap="none" strike="noStrike">
              <a:solidFill>
                <a:schemeClr val="dk1"/>
              </a:solidFill>
              <a:latin typeface="Times"/>
              <a:ea typeface="Times"/>
              <a:cs typeface="Times"/>
              <a:sym typeface="Times"/>
            </a:endParaRPr>
          </a:p>
        </p:txBody>
      </p:sp>
      <p:cxnSp>
        <p:nvCxnSpPr>
          <p:cNvPr id="1385" name="Google Shape;1385;p77"/>
          <p:cNvCxnSpPr/>
          <p:nvPr/>
        </p:nvCxnSpPr>
        <p:spPr>
          <a:xfrm flipH="1" rot="10800000">
            <a:off x="-7737" y="611782"/>
            <a:ext cx="9144000" cy="20782"/>
          </a:xfrm>
          <a:prstGeom prst="straightConnector1">
            <a:avLst/>
          </a:prstGeom>
          <a:noFill/>
          <a:ln cap="flat" cmpd="sng" w="9525">
            <a:solidFill>
              <a:srgbClr val="00B050"/>
            </a:solidFill>
            <a:prstDash val="solid"/>
            <a:round/>
            <a:headEnd len="sm" w="sm" type="none"/>
            <a:tailEnd len="sm" w="sm" type="none"/>
          </a:ln>
        </p:spPr>
      </p:cxnSp>
      <p:sp>
        <p:nvSpPr>
          <p:cNvPr id="1386" name="Google Shape;1386;p77"/>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Times"/>
              <a:ea typeface="Times"/>
              <a:cs typeface="Times"/>
              <a:sym typeface="Times"/>
            </a:endParaRPr>
          </a:p>
        </p:txBody>
      </p:sp>
      <p:cxnSp>
        <p:nvCxnSpPr>
          <p:cNvPr id="1387" name="Google Shape;1387;p77"/>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1388" name="Google Shape;1388;p77"/>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sp>
        <p:nvSpPr>
          <p:cNvPr id="1389" name="Google Shape;1389;p77"/>
          <p:cNvSpPr/>
          <p:nvPr/>
        </p:nvSpPr>
        <p:spPr>
          <a:xfrm>
            <a:off x="591145" y="3990320"/>
            <a:ext cx="4572000" cy="70788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000" u="none" cap="none" strike="noStrike">
                <a:solidFill>
                  <a:schemeClr val="dk1"/>
                </a:solidFill>
                <a:latin typeface="Times New Roman"/>
                <a:ea typeface="Times New Roman"/>
                <a:cs typeface="Times New Roman"/>
                <a:sym typeface="Times New Roman"/>
              </a:rPr>
              <a:t>1. Simplest Protocol</a:t>
            </a:r>
            <a:endParaRPr/>
          </a:p>
          <a:p>
            <a:pPr indent="0" lvl="0" marL="0" marR="0" rtl="0" algn="l">
              <a:lnSpc>
                <a:spcPct val="100000"/>
              </a:lnSpc>
              <a:spcBef>
                <a:spcPts val="0"/>
              </a:spcBef>
              <a:spcAft>
                <a:spcPts val="0"/>
              </a:spcAft>
              <a:buNone/>
            </a:pPr>
            <a:r>
              <a:rPr b="1" i="0" lang="en-US" sz="2000" u="none" cap="none" strike="noStrike">
                <a:solidFill>
                  <a:schemeClr val="dk1"/>
                </a:solidFill>
                <a:latin typeface="Times New Roman"/>
                <a:ea typeface="Times New Roman"/>
                <a:cs typeface="Times New Roman"/>
                <a:sym typeface="Times New Roman"/>
              </a:rPr>
              <a:t>2. Stop-and-Wait Protocol</a:t>
            </a:r>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5" name="Shape 1395"/>
        <p:cNvGrpSpPr/>
        <p:nvPr/>
      </p:nvGrpSpPr>
      <p:grpSpPr>
        <a:xfrm>
          <a:off x="0" y="0"/>
          <a:ext cx="0" cy="0"/>
          <a:chOff x="0" y="0"/>
          <a:chExt cx="0" cy="0"/>
        </a:xfrm>
      </p:grpSpPr>
      <p:sp>
        <p:nvSpPr>
          <p:cNvPr id="1396" name="Google Shape;1396;p78"/>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b="1" lang="en-US" sz="800">
                <a:solidFill>
                  <a:schemeClr val="dk1"/>
                </a:solidFill>
                <a:latin typeface="Times"/>
                <a:ea typeface="Times"/>
                <a:cs typeface="Times"/>
                <a:sym typeface="Times"/>
              </a:rPr>
              <a:t>Feb.-2022</a:t>
            </a:r>
            <a:endParaRPr b="1" sz="800">
              <a:solidFill>
                <a:schemeClr val="dk1"/>
              </a:solidFill>
              <a:latin typeface="Times"/>
              <a:ea typeface="Times"/>
              <a:cs typeface="Times"/>
              <a:sym typeface="Times"/>
            </a:endParaRPr>
          </a:p>
        </p:txBody>
      </p:sp>
      <p:sp>
        <p:nvSpPr>
          <p:cNvPr id="1397" name="Google Shape;1397;p78"/>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b="1" lang="en-US" sz="800">
                <a:solidFill>
                  <a:schemeClr val="dk1"/>
                </a:solidFill>
                <a:latin typeface="Times"/>
                <a:ea typeface="Times"/>
                <a:cs typeface="Times"/>
                <a:sym typeface="Times"/>
              </a:rPr>
              <a:t>Computer Networks</a:t>
            </a:r>
            <a:endParaRPr b="1" sz="800">
              <a:solidFill>
                <a:schemeClr val="dk1"/>
              </a:solidFill>
              <a:latin typeface="Times"/>
              <a:ea typeface="Times"/>
              <a:cs typeface="Times"/>
              <a:sym typeface="Times"/>
            </a:endParaRPr>
          </a:p>
        </p:txBody>
      </p:sp>
      <p:sp>
        <p:nvSpPr>
          <p:cNvPr id="1398" name="Google Shape;1398;p78"/>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US" sz="900">
                <a:solidFill>
                  <a:schemeClr val="dk1"/>
                </a:solidFill>
                <a:latin typeface="Times"/>
                <a:ea typeface="Times"/>
                <a:cs typeface="Times"/>
                <a:sym typeface="Times"/>
              </a:rPr>
              <a:t>‹#›</a:t>
            </a:fld>
            <a:endParaRPr sz="900">
              <a:solidFill>
                <a:schemeClr val="dk1"/>
              </a:solidFill>
              <a:latin typeface="Times"/>
              <a:ea typeface="Times"/>
              <a:cs typeface="Times"/>
              <a:sym typeface="Times"/>
            </a:endParaRPr>
          </a:p>
        </p:txBody>
      </p:sp>
      <p:sp>
        <p:nvSpPr>
          <p:cNvPr id="1399" name="Google Shape;1399;p78"/>
          <p:cNvSpPr txBox="1"/>
          <p:nvPr>
            <p:ph idx="4294967295" type="title"/>
          </p:nvPr>
        </p:nvSpPr>
        <p:spPr>
          <a:xfrm>
            <a:off x="1296988" y="100013"/>
            <a:ext cx="7847012" cy="4699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Clr>
                <a:srgbClr val="002060"/>
              </a:buClr>
              <a:buSzPts val="3200"/>
              <a:buNone/>
            </a:pPr>
            <a:br>
              <a:rPr lang="en-US">
                <a:latin typeface="Times"/>
                <a:ea typeface="Times"/>
                <a:cs typeface="Times"/>
                <a:sym typeface="Times"/>
              </a:rPr>
            </a:br>
            <a:r>
              <a:rPr lang="en-US">
                <a:latin typeface="Times"/>
                <a:ea typeface="Times"/>
                <a:cs typeface="Times"/>
                <a:sym typeface="Times"/>
              </a:rPr>
              <a:t>1. </a:t>
            </a:r>
            <a:r>
              <a:rPr b="1" lang="en-US">
                <a:solidFill>
                  <a:srgbClr val="002060"/>
                </a:solidFill>
                <a:latin typeface="Times"/>
                <a:ea typeface="Times"/>
                <a:cs typeface="Times"/>
                <a:sym typeface="Times"/>
              </a:rPr>
              <a:t>Simple Protocol              cont-</a:t>
            </a:r>
            <a:endParaRPr>
              <a:latin typeface="Times"/>
              <a:ea typeface="Times"/>
              <a:cs typeface="Times"/>
              <a:sym typeface="Times"/>
            </a:endParaRPr>
          </a:p>
        </p:txBody>
      </p:sp>
      <p:sp>
        <p:nvSpPr>
          <p:cNvPr id="1400" name="Google Shape;1400;p78"/>
          <p:cNvSpPr/>
          <p:nvPr/>
        </p:nvSpPr>
        <p:spPr>
          <a:xfrm>
            <a:off x="682419" y="774354"/>
            <a:ext cx="4572000" cy="3816429"/>
          </a:xfrm>
          <a:prstGeom prst="rect">
            <a:avLst/>
          </a:prstGeom>
          <a:solidFill>
            <a:srgbClr val="BED7EC"/>
          </a:solidFill>
          <a:ln cap="flat" cmpd="sng" w="57150">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139700" lvl="0" marL="285750" marR="0" rtl="0" algn="just">
              <a:lnSpc>
                <a:spcPct val="100000"/>
              </a:lnSpc>
              <a:spcBef>
                <a:spcPts val="0"/>
              </a:spcBef>
              <a:spcAft>
                <a:spcPts val="0"/>
              </a:spcAft>
              <a:buClr>
                <a:srgbClr val="000000"/>
              </a:buClr>
              <a:buSzPts val="2200"/>
              <a:buFont typeface="Noto Sans Symbols"/>
              <a:buChar char="⮚"/>
            </a:pPr>
            <a:r>
              <a:rPr b="0" i="0" lang="en-US" sz="2200" u="none" cap="none" strike="noStrike">
                <a:solidFill>
                  <a:srgbClr val="000000"/>
                </a:solidFill>
                <a:latin typeface="Times"/>
                <a:ea typeface="Times"/>
                <a:cs typeface="Times"/>
                <a:sym typeface="Times"/>
              </a:rPr>
              <a:t>The sender sends a sequence of frames </a:t>
            </a:r>
            <a:r>
              <a:rPr b="1" i="0" lang="en-US" sz="2200" u="none" cap="none" strike="noStrike">
                <a:solidFill>
                  <a:srgbClr val="C00000"/>
                </a:solidFill>
                <a:latin typeface="Times"/>
                <a:ea typeface="Times"/>
                <a:cs typeface="Times"/>
                <a:sym typeface="Times"/>
              </a:rPr>
              <a:t>without even thinking about the receiver. </a:t>
            </a:r>
            <a:endParaRPr b="1" i="0" sz="2200" u="none" cap="none" strike="noStrike">
              <a:solidFill>
                <a:srgbClr val="C00000"/>
              </a:solidFill>
              <a:latin typeface="Times"/>
              <a:ea typeface="Times"/>
              <a:cs typeface="Times"/>
              <a:sym typeface="Times"/>
            </a:endParaRPr>
          </a:p>
          <a:p>
            <a:pPr indent="-139700" lvl="0" marL="285750" marR="0" rtl="0" algn="just">
              <a:lnSpc>
                <a:spcPct val="100000"/>
              </a:lnSpc>
              <a:spcBef>
                <a:spcPts val="0"/>
              </a:spcBef>
              <a:spcAft>
                <a:spcPts val="0"/>
              </a:spcAft>
              <a:buClr>
                <a:srgbClr val="000000"/>
              </a:buClr>
              <a:buSzPts val="2200"/>
              <a:buFont typeface="Noto Sans Symbols"/>
              <a:buChar char="⮚"/>
            </a:pPr>
            <a:r>
              <a:rPr b="0" i="0" lang="en-US" sz="2200" u="none" cap="none" strike="noStrike">
                <a:solidFill>
                  <a:srgbClr val="000000"/>
                </a:solidFill>
                <a:latin typeface="Times"/>
                <a:ea typeface="Times"/>
                <a:cs typeface="Times"/>
                <a:sym typeface="Times"/>
              </a:rPr>
              <a:t>To send </a:t>
            </a:r>
            <a:r>
              <a:rPr b="1" i="0" lang="en-US" sz="2200" u="none" cap="none" strike="noStrike">
                <a:solidFill>
                  <a:srgbClr val="C00000"/>
                </a:solidFill>
                <a:latin typeface="Times"/>
                <a:ea typeface="Times"/>
                <a:cs typeface="Times"/>
                <a:sym typeface="Times"/>
              </a:rPr>
              <a:t>three frames</a:t>
            </a:r>
            <a:r>
              <a:rPr b="0" i="0" lang="en-US" sz="2200" u="none" cap="none" strike="noStrike">
                <a:solidFill>
                  <a:srgbClr val="000000"/>
                </a:solidFill>
                <a:latin typeface="Times"/>
                <a:ea typeface="Times"/>
                <a:cs typeface="Times"/>
                <a:sym typeface="Times"/>
              </a:rPr>
              <a:t>, three events occur at the sender side and three events at the receiver side.</a:t>
            </a:r>
            <a:endParaRPr/>
          </a:p>
          <a:p>
            <a:pPr indent="-139700" lvl="0" marL="285750" marR="0" rtl="0" algn="just">
              <a:lnSpc>
                <a:spcPct val="100000"/>
              </a:lnSpc>
              <a:spcBef>
                <a:spcPts val="0"/>
              </a:spcBef>
              <a:spcAft>
                <a:spcPts val="0"/>
              </a:spcAft>
              <a:buClr>
                <a:srgbClr val="000000"/>
              </a:buClr>
              <a:buSzPts val="2200"/>
              <a:buFont typeface="Noto Sans Symbols"/>
              <a:buChar char="⮚"/>
            </a:pPr>
            <a:r>
              <a:rPr b="0" i="0" lang="en-US" sz="2200" u="none" cap="none" strike="noStrike">
                <a:solidFill>
                  <a:srgbClr val="000000"/>
                </a:solidFill>
                <a:latin typeface="Times"/>
                <a:ea typeface="Times"/>
                <a:cs typeface="Times"/>
                <a:sym typeface="Times"/>
              </a:rPr>
              <a:t>The data frames are shown by tilted boxes; the </a:t>
            </a:r>
            <a:r>
              <a:rPr b="1" i="0" lang="en-US" sz="2200" u="none" cap="none" strike="noStrike">
                <a:solidFill>
                  <a:srgbClr val="C00000"/>
                </a:solidFill>
                <a:latin typeface="Times"/>
                <a:ea typeface="Times"/>
                <a:cs typeface="Times"/>
                <a:sym typeface="Times"/>
              </a:rPr>
              <a:t>height of the box </a:t>
            </a:r>
            <a:r>
              <a:rPr b="0" i="0" lang="en-US" sz="2200" u="none" cap="none" strike="noStrike">
                <a:solidFill>
                  <a:srgbClr val="000000"/>
                </a:solidFill>
                <a:latin typeface="Times"/>
                <a:ea typeface="Times"/>
                <a:cs typeface="Times"/>
                <a:sym typeface="Times"/>
              </a:rPr>
              <a:t>defines the transmission time difference between the first bit and the last bit in the frame.</a:t>
            </a:r>
            <a:endParaRPr/>
          </a:p>
        </p:txBody>
      </p:sp>
      <p:pic>
        <p:nvPicPr>
          <p:cNvPr id="1401" name="Google Shape;1401;p78"/>
          <p:cNvPicPr preferRelativeResize="0"/>
          <p:nvPr/>
        </p:nvPicPr>
        <p:blipFill rotWithShape="1">
          <a:blip r:embed="rId3">
            <a:alphaModFix/>
          </a:blip>
          <a:srcRect b="0" l="0" r="0" t="0"/>
          <a:stretch/>
        </p:blipFill>
        <p:spPr>
          <a:xfrm>
            <a:off x="5454868" y="774354"/>
            <a:ext cx="3551257" cy="3777220"/>
          </a:xfrm>
          <a:prstGeom prst="rect">
            <a:avLst/>
          </a:prstGeom>
          <a:noFill/>
          <a:ln>
            <a:noFill/>
          </a:ln>
        </p:spPr>
      </p:pic>
      <p:sp>
        <p:nvSpPr>
          <p:cNvPr id="1402" name="Google Shape;1402;p78"/>
          <p:cNvSpPr/>
          <p:nvPr/>
        </p:nvSpPr>
        <p:spPr>
          <a:xfrm>
            <a:off x="41077" y="36119"/>
            <a:ext cx="490538" cy="589736"/>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3300"/>
              <a:buFont typeface="Arial"/>
              <a:buNone/>
            </a:pPr>
            <a:r>
              <a:t/>
            </a:r>
            <a:endParaRPr b="0" i="0" sz="3300" u="none" cap="none" strike="noStrike">
              <a:solidFill>
                <a:schemeClr val="dk1"/>
              </a:solidFill>
              <a:latin typeface="Times"/>
              <a:ea typeface="Times"/>
              <a:cs typeface="Times"/>
              <a:sym typeface="Times"/>
            </a:endParaRPr>
          </a:p>
        </p:txBody>
      </p:sp>
      <p:cxnSp>
        <p:nvCxnSpPr>
          <p:cNvPr id="1403" name="Google Shape;1403;p78"/>
          <p:cNvCxnSpPr/>
          <p:nvPr/>
        </p:nvCxnSpPr>
        <p:spPr>
          <a:xfrm flipH="1" rot="10800000">
            <a:off x="-7737" y="611782"/>
            <a:ext cx="9144000" cy="20782"/>
          </a:xfrm>
          <a:prstGeom prst="straightConnector1">
            <a:avLst/>
          </a:prstGeom>
          <a:noFill/>
          <a:ln cap="flat" cmpd="sng" w="9525">
            <a:solidFill>
              <a:srgbClr val="00B050"/>
            </a:solidFill>
            <a:prstDash val="solid"/>
            <a:round/>
            <a:headEnd len="sm" w="sm" type="none"/>
            <a:tailEnd len="sm" w="sm" type="none"/>
          </a:ln>
        </p:spPr>
      </p:cxnSp>
      <p:sp>
        <p:nvSpPr>
          <p:cNvPr id="1404" name="Google Shape;1404;p78"/>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Times"/>
              <a:ea typeface="Times"/>
              <a:cs typeface="Times"/>
              <a:sym typeface="Times"/>
            </a:endParaRPr>
          </a:p>
        </p:txBody>
      </p:sp>
      <p:cxnSp>
        <p:nvCxnSpPr>
          <p:cNvPr id="1405" name="Google Shape;1405;p78"/>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1406" name="Google Shape;1406;p78"/>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2" name="Shape 1412"/>
        <p:cNvGrpSpPr/>
        <p:nvPr/>
      </p:nvGrpSpPr>
      <p:grpSpPr>
        <a:xfrm>
          <a:off x="0" y="0"/>
          <a:ext cx="0" cy="0"/>
          <a:chOff x="0" y="0"/>
          <a:chExt cx="0" cy="0"/>
        </a:xfrm>
      </p:grpSpPr>
      <p:sp>
        <p:nvSpPr>
          <p:cNvPr id="1413" name="Google Shape;1413;p79"/>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b="1" lang="en-US" sz="800">
                <a:solidFill>
                  <a:schemeClr val="dk1"/>
                </a:solidFill>
                <a:latin typeface="Times"/>
                <a:ea typeface="Times"/>
                <a:cs typeface="Times"/>
                <a:sym typeface="Times"/>
              </a:rPr>
              <a:t>Feb.-2022</a:t>
            </a:r>
            <a:endParaRPr b="1" sz="800">
              <a:solidFill>
                <a:schemeClr val="dk1"/>
              </a:solidFill>
              <a:latin typeface="Times"/>
              <a:ea typeface="Times"/>
              <a:cs typeface="Times"/>
              <a:sym typeface="Times"/>
            </a:endParaRPr>
          </a:p>
        </p:txBody>
      </p:sp>
      <p:sp>
        <p:nvSpPr>
          <p:cNvPr id="1414" name="Google Shape;1414;p79"/>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b="1" lang="en-US" sz="800">
                <a:solidFill>
                  <a:schemeClr val="dk1"/>
                </a:solidFill>
                <a:latin typeface="Times"/>
                <a:ea typeface="Times"/>
                <a:cs typeface="Times"/>
                <a:sym typeface="Times"/>
              </a:rPr>
              <a:t>Computer Networks</a:t>
            </a:r>
            <a:endParaRPr b="1" sz="800">
              <a:solidFill>
                <a:schemeClr val="dk1"/>
              </a:solidFill>
              <a:latin typeface="Times"/>
              <a:ea typeface="Times"/>
              <a:cs typeface="Times"/>
              <a:sym typeface="Times"/>
            </a:endParaRPr>
          </a:p>
        </p:txBody>
      </p:sp>
      <p:sp>
        <p:nvSpPr>
          <p:cNvPr id="1415" name="Google Shape;1415;p79"/>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US" sz="900">
                <a:solidFill>
                  <a:schemeClr val="dk1"/>
                </a:solidFill>
                <a:latin typeface="Times"/>
                <a:ea typeface="Times"/>
                <a:cs typeface="Times"/>
                <a:sym typeface="Times"/>
              </a:rPr>
              <a:t>‹#›</a:t>
            </a:fld>
            <a:endParaRPr sz="900">
              <a:solidFill>
                <a:schemeClr val="dk1"/>
              </a:solidFill>
              <a:latin typeface="Times"/>
              <a:ea typeface="Times"/>
              <a:cs typeface="Times"/>
              <a:sym typeface="Times"/>
            </a:endParaRPr>
          </a:p>
        </p:txBody>
      </p:sp>
      <p:sp>
        <p:nvSpPr>
          <p:cNvPr id="1416" name="Google Shape;1416;p79"/>
          <p:cNvSpPr txBox="1"/>
          <p:nvPr>
            <p:ph idx="4294967295" type="title"/>
          </p:nvPr>
        </p:nvSpPr>
        <p:spPr>
          <a:xfrm>
            <a:off x="1295400" y="103188"/>
            <a:ext cx="7848600" cy="4699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Clr>
                <a:srgbClr val="002060"/>
              </a:buClr>
              <a:buSzPts val="3200"/>
              <a:buNone/>
            </a:pPr>
            <a:br>
              <a:rPr lang="en-US">
                <a:latin typeface="Times"/>
                <a:ea typeface="Times"/>
                <a:cs typeface="Times"/>
                <a:sym typeface="Times"/>
              </a:rPr>
            </a:br>
            <a:r>
              <a:rPr lang="en-US">
                <a:latin typeface="Times"/>
                <a:ea typeface="Times"/>
                <a:cs typeface="Times"/>
                <a:sym typeface="Times"/>
              </a:rPr>
              <a:t>2. </a:t>
            </a:r>
            <a:r>
              <a:rPr b="1" lang="en-US">
                <a:solidFill>
                  <a:srgbClr val="002060"/>
                </a:solidFill>
                <a:latin typeface="Times"/>
                <a:ea typeface="Times"/>
                <a:cs typeface="Times"/>
                <a:sym typeface="Times"/>
              </a:rPr>
              <a:t>Stop &amp; Wait Protocol </a:t>
            </a:r>
            <a:endParaRPr>
              <a:latin typeface="Times"/>
              <a:ea typeface="Times"/>
              <a:cs typeface="Times"/>
              <a:sym typeface="Times"/>
            </a:endParaRPr>
          </a:p>
        </p:txBody>
      </p:sp>
      <p:sp>
        <p:nvSpPr>
          <p:cNvPr id="1417" name="Google Shape;1417;p79"/>
          <p:cNvSpPr/>
          <p:nvPr/>
        </p:nvSpPr>
        <p:spPr>
          <a:xfrm>
            <a:off x="639959" y="671564"/>
            <a:ext cx="8388427" cy="757130"/>
          </a:xfrm>
          <a:prstGeom prst="rect">
            <a:avLst/>
          </a:prstGeom>
          <a:solidFill>
            <a:srgbClr val="BED7EC"/>
          </a:solidFill>
          <a:ln>
            <a:noFill/>
          </a:ln>
        </p:spPr>
        <p:txBody>
          <a:bodyPr anchorCtr="0" anchor="t" bIns="45700" lIns="91425" spcFirstLastPara="1" rIns="91425" wrap="square" tIns="45700">
            <a:spAutoFit/>
          </a:bodyPr>
          <a:lstStyle/>
          <a:p>
            <a:pPr indent="0" lvl="0" marL="0" marR="0" rtl="0" algn="l">
              <a:lnSpc>
                <a:spcPct val="90000"/>
              </a:lnSpc>
              <a:spcBef>
                <a:spcPts val="0"/>
              </a:spcBef>
              <a:spcAft>
                <a:spcPts val="0"/>
              </a:spcAft>
              <a:buNone/>
            </a:pPr>
            <a:r>
              <a:rPr b="0" i="0" lang="en-US" sz="2400" u="none" cap="none" strike="noStrike">
                <a:solidFill>
                  <a:schemeClr val="dk1"/>
                </a:solidFill>
                <a:latin typeface="Times"/>
                <a:ea typeface="Times"/>
                <a:cs typeface="Times"/>
                <a:sym typeface="Times"/>
              </a:rPr>
              <a:t>In this protocol, </a:t>
            </a:r>
            <a:r>
              <a:rPr b="1" i="0" lang="en-US" sz="2400" u="none" cap="none" strike="noStrike">
                <a:solidFill>
                  <a:srgbClr val="002060"/>
                </a:solidFill>
                <a:latin typeface="Times"/>
                <a:ea typeface="Times"/>
                <a:cs typeface="Times"/>
                <a:sym typeface="Times"/>
              </a:rPr>
              <a:t>the sender sends one frame at a time </a:t>
            </a:r>
            <a:r>
              <a:rPr b="0" i="0" lang="en-US" sz="2400" u="none" cap="none" strike="noStrike">
                <a:solidFill>
                  <a:schemeClr val="dk1"/>
                </a:solidFill>
                <a:latin typeface="Times"/>
                <a:ea typeface="Times"/>
                <a:cs typeface="Times"/>
                <a:sym typeface="Times"/>
              </a:rPr>
              <a:t>and </a:t>
            </a:r>
            <a:r>
              <a:rPr b="1" i="0" lang="en-US" sz="2400" u="none" cap="none" strike="noStrike">
                <a:solidFill>
                  <a:srgbClr val="C00000"/>
                </a:solidFill>
                <a:latin typeface="Times"/>
                <a:ea typeface="Times"/>
                <a:cs typeface="Times"/>
                <a:sym typeface="Times"/>
              </a:rPr>
              <a:t>waits for an acknowledgment</a:t>
            </a:r>
            <a:r>
              <a:rPr b="0" i="0" lang="en-US" sz="2400" u="none" cap="none" strike="noStrike">
                <a:solidFill>
                  <a:schemeClr val="dk1"/>
                </a:solidFill>
                <a:latin typeface="Times"/>
                <a:ea typeface="Times"/>
                <a:cs typeface="Times"/>
                <a:sym typeface="Times"/>
              </a:rPr>
              <a:t> before sending the next one.</a:t>
            </a:r>
            <a:endParaRPr b="0" i="0" sz="2400" u="none" cap="none" strike="noStrike">
              <a:solidFill>
                <a:srgbClr val="000000"/>
              </a:solidFill>
              <a:latin typeface="Times"/>
              <a:ea typeface="Times"/>
              <a:cs typeface="Times"/>
              <a:sym typeface="Times"/>
            </a:endParaRPr>
          </a:p>
        </p:txBody>
      </p:sp>
      <p:pic>
        <p:nvPicPr>
          <p:cNvPr id="1418" name="Google Shape;1418;p79"/>
          <p:cNvPicPr preferRelativeResize="0"/>
          <p:nvPr/>
        </p:nvPicPr>
        <p:blipFill rotWithShape="1">
          <a:blip r:embed="rId3">
            <a:alphaModFix/>
          </a:blip>
          <a:srcRect b="0" l="0" r="0" t="0"/>
          <a:stretch/>
        </p:blipFill>
        <p:spPr>
          <a:xfrm>
            <a:off x="699999" y="1513245"/>
            <a:ext cx="7345303" cy="3048839"/>
          </a:xfrm>
          <a:prstGeom prst="rect">
            <a:avLst/>
          </a:prstGeom>
          <a:noFill/>
          <a:ln>
            <a:noFill/>
          </a:ln>
        </p:spPr>
      </p:pic>
      <p:sp>
        <p:nvSpPr>
          <p:cNvPr id="1419" name="Google Shape;1419;p79"/>
          <p:cNvSpPr/>
          <p:nvPr/>
        </p:nvSpPr>
        <p:spPr>
          <a:xfrm>
            <a:off x="41077" y="36119"/>
            <a:ext cx="490538" cy="589736"/>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3300"/>
              <a:buFont typeface="Arial"/>
              <a:buNone/>
            </a:pPr>
            <a:r>
              <a:t/>
            </a:r>
            <a:endParaRPr b="0" i="0" sz="3300" u="none" cap="none" strike="noStrike">
              <a:solidFill>
                <a:schemeClr val="dk1"/>
              </a:solidFill>
              <a:latin typeface="Times"/>
              <a:ea typeface="Times"/>
              <a:cs typeface="Times"/>
              <a:sym typeface="Times"/>
            </a:endParaRPr>
          </a:p>
        </p:txBody>
      </p:sp>
      <p:cxnSp>
        <p:nvCxnSpPr>
          <p:cNvPr id="1420" name="Google Shape;1420;p79"/>
          <p:cNvCxnSpPr/>
          <p:nvPr/>
        </p:nvCxnSpPr>
        <p:spPr>
          <a:xfrm flipH="1" rot="10800000">
            <a:off x="-7737" y="611782"/>
            <a:ext cx="9144000" cy="20782"/>
          </a:xfrm>
          <a:prstGeom prst="straightConnector1">
            <a:avLst/>
          </a:prstGeom>
          <a:noFill/>
          <a:ln cap="flat" cmpd="sng" w="9525">
            <a:solidFill>
              <a:srgbClr val="00B050"/>
            </a:solidFill>
            <a:prstDash val="solid"/>
            <a:round/>
            <a:headEnd len="sm" w="sm" type="none"/>
            <a:tailEnd len="sm" w="sm" type="none"/>
          </a:ln>
        </p:spPr>
      </p:cxnSp>
      <p:sp>
        <p:nvSpPr>
          <p:cNvPr id="1421" name="Google Shape;1421;p79"/>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Times"/>
              <a:ea typeface="Times"/>
              <a:cs typeface="Times"/>
              <a:sym typeface="Times"/>
            </a:endParaRPr>
          </a:p>
        </p:txBody>
      </p:sp>
      <p:cxnSp>
        <p:nvCxnSpPr>
          <p:cNvPr id="1422" name="Google Shape;1422;p79"/>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1423" name="Google Shape;1423;p79"/>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8"/>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lang="en-US">
                <a:latin typeface="Times New Roman"/>
                <a:ea typeface="Times New Roman"/>
                <a:cs typeface="Times New Roman"/>
                <a:sym typeface="Times New Roman"/>
              </a:rPr>
              <a:t>9/19/2022</a:t>
            </a:r>
            <a:endParaRPr>
              <a:latin typeface="Times New Roman"/>
              <a:ea typeface="Times New Roman"/>
              <a:cs typeface="Times New Roman"/>
              <a:sym typeface="Times New Roman"/>
            </a:endParaRPr>
          </a:p>
        </p:txBody>
      </p:sp>
      <p:sp>
        <p:nvSpPr>
          <p:cNvPr id="212" name="Google Shape;212;p8"/>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lang="en-US">
                <a:latin typeface="Times New Roman"/>
                <a:ea typeface="Times New Roman"/>
                <a:cs typeface="Times New Roman"/>
                <a:sym typeface="Times New Roman"/>
              </a:rPr>
              <a:t>SY BTech         Computer Networks     Module 2    Sem 3     2022-23</a:t>
            </a:r>
            <a:endParaRPr>
              <a:latin typeface="Times New Roman"/>
              <a:ea typeface="Times New Roman"/>
              <a:cs typeface="Times New Roman"/>
              <a:sym typeface="Times New Roman"/>
            </a:endParaRPr>
          </a:p>
        </p:txBody>
      </p:sp>
      <p:sp>
        <p:nvSpPr>
          <p:cNvPr id="213" name="Google Shape;213;p8"/>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800"/>
              <a:buNone/>
            </a:pPr>
            <a:fld id="{00000000-1234-1234-1234-123412341234}" type="slidenum">
              <a:rPr lang="en-US">
                <a:latin typeface="Times New Roman"/>
                <a:ea typeface="Times New Roman"/>
                <a:cs typeface="Times New Roman"/>
                <a:sym typeface="Times New Roman"/>
              </a:rPr>
              <a:t>‹#›</a:t>
            </a:fld>
            <a:endParaRPr>
              <a:latin typeface="Times New Roman"/>
              <a:ea typeface="Times New Roman"/>
              <a:cs typeface="Times New Roman"/>
              <a:sym typeface="Times New Roman"/>
            </a:endParaRPr>
          </a:p>
        </p:txBody>
      </p:sp>
      <p:sp>
        <p:nvSpPr>
          <p:cNvPr id="214" name="Google Shape;214;p8"/>
          <p:cNvSpPr/>
          <p:nvPr/>
        </p:nvSpPr>
        <p:spPr>
          <a:xfrm>
            <a:off x="41077" y="55121"/>
            <a:ext cx="490538" cy="589736"/>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3300"/>
              <a:buFont typeface="Arial"/>
              <a:buNone/>
            </a:pPr>
            <a:r>
              <a:t/>
            </a:r>
            <a:endParaRPr b="0" i="0" sz="3300" u="none" cap="none" strike="noStrike">
              <a:solidFill>
                <a:schemeClr val="dk1"/>
              </a:solidFill>
              <a:latin typeface="Times New Roman"/>
              <a:ea typeface="Times New Roman"/>
              <a:cs typeface="Times New Roman"/>
              <a:sym typeface="Times New Roman"/>
            </a:endParaRPr>
          </a:p>
        </p:txBody>
      </p:sp>
      <p:cxnSp>
        <p:nvCxnSpPr>
          <p:cNvPr id="215" name="Google Shape;215;p8"/>
          <p:cNvCxnSpPr/>
          <p:nvPr/>
        </p:nvCxnSpPr>
        <p:spPr>
          <a:xfrm flipH="1" rot="10800000">
            <a:off x="-7737" y="611782"/>
            <a:ext cx="9144000" cy="20782"/>
          </a:xfrm>
          <a:prstGeom prst="straightConnector1">
            <a:avLst/>
          </a:prstGeom>
          <a:noFill/>
          <a:ln cap="flat" cmpd="sng" w="9525">
            <a:solidFill>
              <a:srgbClr val="00B050"/>
            </a:solidFill>
            <a:prstDash val="solid"/>
            <a:round/>
            <a:headEnd len="sm" w="sm" type="none"/>
            <a:tailEnd len="sm" w="sm" type="none"/>
          </a:ln>
        </p:spPr>
      </p:cxnSp>
      <p:sp>
        <p:nvSpPr>
          <p:cNvPr id="216" name="Google Shape;216;p8"/>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Times New Roman"/>
              <a:ea typeface="Times New Roman"/>
              <a:cs typeface="Times New Roman"/>
              <a:sym typeface="Times New Roman"/>
            </a:endParaRPr>
          </a:p>
        </p:txBody>
      </p:sp>
      <p:cxnSp>
        <p:nvCxnSpPr>
          <p:cNvPr id="217" name="Google Shape;217;p8"/>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218" name="Google Shape;218;p8"/>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pic>
        <p:nvPicPr>
          <p:cNvPr id="219" name="Google Shape;219;p8"/>
          <p:cNvPicPr preferRelativeResize="0"/>
          <p:nvPr/>
        </p:nvPicPr>
        <p:blipFill rotWithShape="1">
          <a:blip r:embed="rId4">
            <a:alphaModFix/>
          </a:blip>
          <a:srcRect b="0" l="0" r="0" t="0"/>
          <a:stretch/>
        </p:blipFill>
        <p:spPr>
          <a:xfrm>
            <a:off x="913349" y="90488"/>
            <a:ext cx="7644727" cy="4676775"/>
          </a:xfrm>
          <a:prstGeom prst="rect">
            <a:avLst/>
          </a:prstGeom>
          <a:noFill/>
          <a:ln>
            <a:noFill/>
          </a:ln>
        </p:spPr>
      </p:pic>
      <p:pic>
        <p:nvPicPr>
          <p:cNvPr id="220" name="Google Shape;220;p8"/>
          <p:cNvPicPr preferRelativeResize="0"/>
          <p:nvPr/>
        </p:nvPicPr>
        <p:blipFill rotWithShape="1">
          <a:blip r:embed="rId5">
            <a:alphaModFix/>
          </a:blip>
          <a:srcRect b="0" l="0" r="0" t="0"/>
          <a:stretch/>
        </p:blipFill>
        <p:spPr>
          <a:xfrm>
            <a:off x="6151776" y="2428875"/>
            <a:ext cx="2406300" cy="1038225"/>
          </a:xfrm>
          <a:prstGeom prst="rect">
            <a:avLst/>
          </a:prstGeom>
          <a:noFill/>
          <a:ln>
            <a:noFill/>
          </a:ln>
        </p:spPr>
      </p:pic>
      <p:pic>
        <p:nvPicPr>
          <p:cNvPr id="221" name="Google Shape;221;p8"/>
          <p:cNvPicPr preferRelativeResize="0"/>
          <p:nvPr/>
        </p:nvPicPr>
        <p:blipFill rotWithShape="1">
          <a:blip r:embed="rId6">
            <a:alphaModFix/>
          </a:blip>
          <a:srcRect b="0" l="0" r="0" t="0"/>
          <a:stretch/>
        </p:blipFill>
        <p:spPr>
          <a:xfrm>
            <a:off x="6151776" y="3698081"/>
            <a:ext cx="2406300" cy="1000125"/>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9" name="Shape 1429"/>
        <p:cNvGrpSpPr/>
        <p:nvPr/>
      </p:nvGrpSpPr>
      <p:grpSpPr>
        <a:xfrm>
          <a:off x="0" y="0"/>
          <a:ext cx="0" cy="0"/>
          <a:chOff x="0" y="0"/>
          <a:chExt cx="0" cy="0"/>
        </a:xfrm>
      </p:grpSpPr>
      <p:sp>
        <p:nvSpPr>
          <p:cNvPr id="1430" name="Google Shape;1430;p80"/>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b="1" lang="en-US" sz="800">
                <a:solidFill>
                  <a:schemeClr val="dk1"/>
                </a:solidFill>
                <a:latin typeface="Times"/>
                <a:ea typeface="Times"/>
                <a:cs typeface="Times"/>
                <a:sym typeface="Times"/>
              </a:rPr>
              <a:t>Feb.-2022</a:t>
            </a:r>
            <a:endParaRPr b="1" sz="800">
              <a:solidFill>
                <a:schemeClr val="dk1"/>
              </a:solidFill>
              <a:latin typeface="Times"/>
              <a:ea typeface="Times"/>
              <a:cs typeface="Times"/>
              <a:sym typeface="Times"/>
            </a:endParaRPr>
          </a:p>
        </p:txBody>
      </p:sp>
      <p:sp>
        <p:nvSpPr>
          <p:cNvPr id="1431" name="Google Shape;1431;p80"/>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b="1" lang="en-US" sz="800">
                <a:solidFill>
                  <a:schemeClr val="dk1"/>
                </a:solidFill>
                <a:latin typeface="Times"/>
                <a:ea typeface="Times"/>
                <a:cs typeface="Times"/>
                <a:sym typeface="Times"/>
              </a:rPr>
              <a:t>Computer Networks</a:t>
            </a:r>
            <a:endParaRPr b="1" sz="800">
              <a:solidFill>
                <a:schemeClr val="dk1"/>
              </a:solidFill>
              <a:latin typeface="Times"/>
              <a:ea typeface="Times"/>
              <a:cs typeface="Times"/>
              <a:sym typeface="Times"/>
            </a:endParaRPr>
          </a:p>
        </p:txBody>
      </p:sp>
      <p:sp>
        <p:nvSpPr>
          <p:cNvPr id="1432" name="Google Shape;1432;p80"/>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US" sz="900">
                <a:solidFill>
                  <a:schemeClr val="dk1"/>
                </a:solidFill>
                <a:latin typeface="Times"/>
                <a:ea typeface="Times"/>
                <a:cs typeface="Times"/>
                <a:sym typeface="Times"/>
              </a:rPr>
              <a:t>‹#›</a:t>
            </a:fld>
            <a:endParaRPr sz="900">
              <a:solidFill>
                <a:schemeClr val="dk1"/>
              </a:solidFill>
              <a:latin typeface="Times"/>
              <a:ea typeface="Times"/>
              <a:cs typeface="Times"/>
              <a:sym typeface="Times"/>
            </a:endParaRPr>
          </a:p>
        </p:txBody>
      </p:sp>
      <p:sp>
        <p:nvSpPr>
          <p:cNvPr id="1433" name="Google Shape;1433;p80"/>
          <p:cNvSpPr txBox="1"/>
          <p:nvPr>
            <p:ph idx="4294967295" type="title"/>
          </p:nvPr>
        </p:nvSpPr>
        <p:spPr>
          <a:xfrm>
            <a:off x="1295400" y="150813"/>
            <a:ext cx="7848600" cy="4699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Clr>
                <a:srgbClr val="002060"/>
              </a:buClr>
              <a:buSzPts val="3200"/>
              <a:buNone/>
            </a:pPr>
            <a:br>
              <a:rPr lang="en-US">
                <a:latin typeface="Times"/>
                <a:ea typeface="Times"/>
                <a:cs typeface="Times"/>
                <a:sym typeface="Times"/>
              </a:rPr>
            </a:br>
            <a:r>
              <a:rPr lang="en-US">
                <a:latin typeface="Times"/>
                <a:ea typeface="Times"/>
                <a:cs typeface="Times"/>
                <a:sym typeface="Times"/>
              </a:rPr>
              <a:t>2. </a:t>
            </a:r>
            <a:r>
              <a:rPr b="1" lang="en-US">
                <a:solidFill>
                  <a:srgbClr val="002060"/>
                </a:solidFill>
                <a:latin typeface="Times"/>
                <a:ea typeface="Times"/>
                <a:cs typeface="Times"/>
                <a:sym typeface="Times"/>
              </a:rPr>
              <a:t>Stop &amp; Wait Protocol               cont- </a:t>
            </a:r>
            <a:endParaRPr>
              <a:latin typeface="Times"/>
              <a:ea typeface="Times"/>
              <a:cs typeface="Times"/>
              <a:sym typeface="Times"/>
            </a:endParaRPr>
          </a:p>
        </p:txBody>
      </p:sp>
      <p:sp>
        <p:nvSpPr>
          <p:cNvPr id="1434" name="Google Shape;1434;p80"/>
          <p:cNvSpPr/>
          <p:nvPr/>
        </p:nvSpPr>
        <p:spPr>
          <a:xfrm>
            <a:off x="617387" y="796783"/>
            <a:ext cx="4294504" cy="3416320"/>
          </a:xfrm>
          <a:prstGeom prst="rect">
            <a:avLst/>
          </a:prstGeom>
          <a:solidFill>
            <a:srgbClr val="BED7EC"/>
          </a:solidFill>
          <a:ln cap="flat" cmpd="sng" w="57150">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152400" lvl="0" marL="285750" marR="0" rtl="0" algn="just">
              <a:lnSpc>
                <a:spcPct val="100000"/>
              </a:lnSpc>
              <a:spcBef>
                <a:spcPts val="0"/>
              </a:spcBef>
              <a:spcAft>
                <a:spcPts val="0"/>
              </a:spcAft>
              <a:buClr>
                <a:srgbClr val="000000"/>
              </a:buClr>
              <a:buSzPts val="2400"/>
              <a:buFont typeface="Noto Sans Symbols"/>
              <a:buChar char="⮚"/>
            </a:pPr>
            <a:r>
              <a:rPr b="0" i="0" lang="en-US" sz="2400" u="none" cap="none" strike="noStrike">
                <a:solidFill>
                  <a:srgbClr val="000000"/>
                </a:solidFill>
                <a:latin typeface="Times"/>
                <a:ea typeface="Times"/>
                <a:cs typeface="Times"/>
                <a:sym typeface="Times"/>
              </a:rPr>
              <a:t>The sender sends one frame and waits for feedback from the receiver.</a:t>
            </a:r>
            <a:endParaRPr/>
          </a:p>
          <a:p>
            <a:pPr indent="-152400" lvl="0" marL="285750" marR="0" rtl="0" algn="just">
              <a:lnSpc>
                <a:spcPct val="100000"/>
              </a:lnSpc>
              <a:spcBef>
                <a:spcPts val="0"/>
              </a:spcBef>
              <a:spcAft>
                <a:spcPts val="0"/>
              </a:spcAft>
              <a:buClr>
                <a:srgbClr val="000000"/>
              </a:buClr>
              <a:buSzPts val="2400"/>
              <a:buFont typeface="Noto Sans Symbols"/>
              <a:buChar char="⮚"/>
            </a:pPr>
            <a:r>
              <a:rPr b="0" i="0" lang="en-US" sz="2400" u="none" cap="none" strike="noStrike">
                <a:solidFill>
                  <a:srgbClr val="000000"/>
                </a:solidFill>
                <a:latin typeface="Times"/>
                <a:ea typeface="Times"/>
                <a:cs typeface="Times"/>
                <a:sym typeface="Times"/>
              </a:rPr>
              <a:t>When the ACK arrives, the sender sends the next frame. </a:t>
            </a:r>
            <a:endParaRPr b="0" i="0" sz="2400" u="none" cap="none" strike="noStrike">
              <a:solidFill>
                <a:srgbClr val="000000"/>
              </a:solidFill>
              <a:latin typeface="Times"/>
              <a:ea typeface="Times"/>
              <a:cs typeface="Times"/>
              <a:sym typeface="Times"/>
            </a:endParaRPr>
          </a:p>
          <a:p>
            <a:pPr indent="-152400" lvl="0" marL="285750" marR="0" rtl="0" algn="just">
              <a:lnSpc>
                <a:spcPct val="100000"/>
              </a:lnSpc>
              <a:spcBef>
                <a:spcPts val="0"/>
              </a:spcBef>
              <a:spcAft>
                <a:spcPts val="0"/>
              </a:spcAft>
              <a:buClr>
                <a:srgbClr val="000000"/>
              </a:buClr>
              <a:buSzPts val="2400"/>
              <a:buFont typeface="Noto Sans Symbols"/>
              <a:buChar char="⮚"/>
            </a:pPr>
            <a:r>
              <a:rPr b="0" i="0" lang="en-US" sz="2400" u="none" cap="none" strike="noStrike">
                <a:solidFill>
                  <a:srgbClr val="000000"/>
                </a:solidFill>
                <a:latin typeface="Times"/>
                <a:ea typeface="Times"/>
                <a:cs typeface="Times"/>
                <a:sym typeface="Times"/>
              </a:rPr>
              <a:t>Note that </a:t>
            </a:r>
            <a:r>
              <a:rPr b="0" i="0" lang="en-US" sz="2400" u="none" cap="none" strike="noStrike">
                <a:solidFill>
                  <a:srgbClr val="002060"/>
                </a:solidFill>
                <a:latin typeface="Times"/>
                <a:ea typeface="Times"/>
                <a:cs typeface="Times"/>
                <a:sym typeface="Times"/>
              </a:rPr>
              <a:t>sending two frames in the protocol </a:t>
            </a:r>
            <a:r>
              <a:rPr b="0" i="0" lang="en-US" sz="2400" u="none" cap="none" strike="noStrike">
                <a:solidFill>
                  <a:srgbClr val="000000"/>
                </a:solidFill>
                <a:latin typeface="Times"/>
                <a:ea typeface="Times"/>
                <a:cs typeface="Times"/>
                <a:sym typeface="Times"/>
              </a:rPr>
              <a:t>involves the sender in four events and the receiver in two events.</a:t>
            </a:r>
            <a:endParaRPr/>
          </a:p>
        </p:txBody>
      </p:sp>
      <p:pic>
        <p:nvPicPr>
          <p:cNvPr id="1435" name="Google Shape;1435;p80"/>
          <p:cNvPicPr preferRelativeResize="0"/>
          <p:nvPr/>
        </p:nvPicPr>
        <p:blipFill rotWithShape="1">
          <a:blip r:embed="rId3">
            <a:alphaModFix/>
          </a:blip>
          <a:srcRect b="0" l="0" r="0" t="0"/>
          <a:stretch/>
        </p:blipFill>
        <p:spPr>
          <a:xfrm>
            <a:off x="5129048" y="796783"/>
            <a:ext cx="3826833" cy="3772378"/>
          </a:xfrm>
          <a:prstGeom prst="rect">
            <a:avLst/>
          </a:prstGeom>
          <a:noFill/>
          <a:ln>
            <a:noFill/>
          </a:ln>
        </p:spPr>
      </p:pic>
      <p:sp>
        <p:nvSpPr>
          <p:cNvPr id="1436" name="Google Shape;1436;p80"/>
          <p:cNvSpPr/>
          <p:nvPr/>
        </p:nvSpPr>
        <p:spPr>
          <a:xfrm>
            <a:off x="41077" y="53706"/>
            <a:ext cx="490538" cy="589736"/>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3300"/>
              <a:buFont typeface="Arial"/>
              <a:buNone/>
            </a:pPr>
            <a:r>
              <a:t/>
            </a:r>
            <a:endParaRPr b="0" i="0" sz="3300" u="none" cap="none" strike="noStrike">
              <a:solidFill>
                <a:schemeClr val="dk1"/>
              </a:solidFill>
              <a:latin typeface="Times"/>
              <a:ea typeface="Times"/>
              <a:cs typeface="Times"/>
              <a:sym typeface="Times"/>
            </a:endParaRPr>
          </a:p>
        </p:txBody>
      </p:sp>
      <p:cxnSp>
        <p:nvCxnSpPr>
          <p:cNvPr id="1437" name="Google Shape;1437;p80"/>
          <p:cNvCxnSpPr/>
          <p:nvPr/>
        </p:nvCxnSpPr>
        <p:spPr>
          <a:xfrm flipH="1" rot="10800000">
            <a:off x="-7737" y="629369"/>
            <a:ext cx="9144000" cy="20782"/>
          </a:xfrm>
          <a:prstGeom prst="straightConnector1">
            <a:avLst/>
          </a:prstGeom>
          <a:noFill/>
          <a:ln cap="flat" cmpd="sng" w="9525">
            <a:solidFill>
              <a:srgbClr val="00B050"/>
            </a:solidFill>
            <a:prstDash val="solid"/>
            <a:round/>
            <a:headEnd len="sm" w="sm" type="none"/>
            <a:tailEnd len="sm" w="sm" type="none"/>
          </a:ln>
        </p:spPr>
      </p:cxnSp>
      <p:sp>
        <p:nvSpPr>
          <p:cNvPr id="1438" name="Google Shape;1438;p80"/>
          <p:cNvSpPr/>
          <p:nvPr/>
        </p:nvSpPr>
        <p:spPr>
          <a:xfrm>
            <a:off x="135781" y="4784850"/>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Times"/>
              <a:ea typeface="Times"/>
              <a:cs typeface="Times"/>
              <a:sym typeface="Times"/>
            </a:endParaRPr>
          </a:p>
        </p:txBody>
      </p:sp>
      <p:cxnSp>
        <p:nvCxnSpPr>
          <p:cNvPr id="1439" name="Google Shape;1439;p80"/>
          <p:cNvCxnSpPr/>
          <p:nvPr/>
        </p:nvCxnSpPr>
        <p:spPr>
          <a:xfrm flipH="1">
            <a:off x="606671" y="27385"/>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1440" name="Google Shape;1440;p80"/>
          <p:cNvCxnSpPr/>
          <p:nvPr/>
        </p:nvCxnSpPr>
        <p:spPr>
          <a:xfrm>
            <a:off x="-7737" y="4715793"/>
            <a:ext cx="9144000" cy="0"/>
          </a:xfrm>
          <a:prstGeom prst="straightConnector1">
            <a:avLst/>
          </a:prstGeom>
          <a:noFill/>
          <a:ln cap="flat" cmpd="sng" w="15875">
            <a:solidFill>
              <a:srgbClr val="00B050"/>
            </a:solidFill>
            <a:prstDash val="solid"/>
            <a:round/>
            <a:headEnd len="sm" w="sm" type="none"/>
            <a:tailEnd len="sm" w="sm" type="none"/>
          </a:ln>
        </p:spPr>
      </p:cxn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6" name="Shape 1446"/>
        <p:cNvGrpSpPr/>
        <p:nvPr/>
      </p:nvGrpSpPr>
      <p:grpSpPr>
        <a:xfrm>
          <a:off x="0" y="0"/>
          <a:ext cx="0" cy="0"/>
          <a:chOff x="0" y="0"/>
          <a:chExt cx="0" cy="0"/>
        </a:xfrm>
      </p:grpSpPr>
      <p:sp>
        <p:nvSpPr>
          <p:cNvPr id="1447" name="Google Shape;1447;p81"/>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b="1" lang="en-US" sz="800">
                <a:solidFill>
                  <a:schemeClr val="dk1"/>
                </a:solidFill>
                <a:latin typeface="Times"/>
                <a:ea typeface="Times"/>
                <a:cs typeface="Times"/>
                <a:sym typeface="Times"/>
              </a:rPr>
              <a:t>Feb.-2022</a:t>
            </a:r>
            <a:endParaRPr b="1" sz="800">
              <a:solidFill>
                <a:schemeClr val="dk1"/>
              </a:solidFill>
              <a:latin typeface="Times"/>
              <a:ea typeface="Times"/>
              <a:cs typeface="Times"/>
              <a:sym typeface="Times"/>
            </a:endParaRPr>
          </a:p>
        </p:txBody>
      </p:sp>
      <p:sp>
        <p:nvSpPr>
          <p:cNvPr id="1448" name="Google Shape;1448;p81"/>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b="1" lang="en-US" sz="800">
                <a:solidFill>
                  <a:schemeClr val="dk1"/>
                </a:solidFill>
                <a:latin typeface="Times"/>
                <a:ea typeface="Times"/>
                <a:cs typeface="Times"/>
                <a:sym typeface="Times"/>
              </a:rPr>
              <a:t>Computer Networks</a:t>
            </a:r>
            <a:endParaRPr b="1" sz="800">
              <a:solidFill>
                <a:schemeClr val="dk1"/>
              </a:solidFill>
              <a:latin typeface="Times"/>
              <a:ea typeface="Times"/>
              <a:cs typeface="Times"/>
              <a:sym typeface="Times"/>
            </a:endParaRPr>
          </a:p>
        </p:txBody>
      </p:sp>
      <p:sp>
        <p:nvSpPr>
          <p:cNvPr id="1449" name="Google Shape;1449;p81"/>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US" sz="900">
                <a:solidFill>
                  <a:schemeClr val="dk1"/>
                </a:solidFill>
                <a:latin typeface="Times"/>
                <a:ea typeface="Times"/>
                <a:cs typeface="Times"/>
                <a:sym typeface="Times"/>
              </a:rPr>
              <a:t>‹#›</a:t>
            </a:fld>
            <a:endParaRPr sz="900">
              <a:solidFill>
                <a:schemeClr val="dk1"/>
              </a:solidFill>
              <a:latin typeface="Times"/>
              <a:ea typeface="Times"/>
              <a:cs typeface="Times"/>
              <a:sym typeface="Times"/>
            </a:endParaRPr>
          </a:p>
        </p:txBody>
      </p:sp>
      <p:sp>
        <p:nvSpPr>
          <p:cNvPr id="1450" name="Google Shape;1450;p81"/>
          <p:cNvSpPr txBox="1"/>
          <p:nvPr>
            <p:ph idx="4294967295" type="title"/>
          </p:nvPr>
        </p:nvSpPr>
        <p:spPr>
          <a:xfrm>
            <a:off x="1295400" y="90488"/>
            <a:ext cx="7848600" cy="4699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Clr>
                <a:srgbClr val="002060"/>
              </a:buClr>
              <a:buSzPts val="3200"/>
              <a:buNone/>
            </a:pPr>
            <a:br>
              <a:rPr lang="en-US">
                <a:latin typeface="Times"/>
                <a:ea typeface="Times"/>
                <a:cs typeface="Times"/>
                <a:sym typeface="Times"/>
              </a:rPr>
            </a:br>
            <a:r>
              <a:rPr b="1" lang="en-US">
                <a:solidFill>
                  <a:srgbClr val="002060"/>
                </a:solidFill>
                <a:latin typeface="Times"/>
                <a:ea typeface="Times"/>
                <a:cs typeface="Times"/>
                <a:sym typeface="Times"/>
              </a:rPr>
              <a:t>Noisy Channel </a:t>
            </a:r>
            <a:endParaRPr>
              <a:latin typeface="Times"/>
              <a:ea typeface="Times"/>
              <a:cs typeface="Times"/>
              <a:sym typeface="Times"/>
            </a:endParaRPr>
          </a:p>
        </p:txBody>
      </p:sp>
      <p:pic>
        <p:nvPicPr>
          <p:cNvPr id="1451" name="Google Shape;1451;p81"/>
          <p:cNvPicPr preferRelativeResize="0"/>
          <p:nvPr/>
        </p:nvPicPr>
        <p:blipFill rotWithShape="1">
          <a:blip r:embed="rId3">
            <a:alphaModFix/>
          </a:blip>
          <a:srcRect b="0" l="0" r="0" t="0"/>
          <a:stretch/>
        </p:blipFill>
        <p:spPr>
          <a:xfrm>
            <a:off x="41821" y="47020"/>
            <a:ext cx="557113" cy="582349"/>
          </a:xfrm>
          <a:prstGeom prst="rect">
            <a:avLst/>
          </a:prstGeom>
          <a:noFill/>
          <a:ln>
            <a:noFill/>
          </a:ln>
        </p:spPr>
      </p:pic>
      <p:sp>
        <p:nvSpPr>
          <p:cNvPr id="1452" name="Google Shape;1452;p81"/>
          <p:cNvSpPr/>
          <p:nvPr/>
        </p:nvSpPr>
        <p:spPr>
          <a:xfrm>
            <a:off x="598934" y="698425"/>
            <a:ext cx="8787710" cy="80021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400" u="none" cap="none" strike="noStrike">
                <a:solidFill>
                  <a:srgbClr val="000000"/>
                </a:solidFill>
                <a:latin typeface="Times"/>
                <a:ea typeface="Times"/>
                <a:cs typeface="Times"/>
                <a:sym typeface="Times"/>
              </a:rPr>
              <a:t>Noiseless channels </a:t>
            </a:r>
            <a:r>
              <a:rPr b="0" i="0" lang="en-US" sz="2400" u="none" cap="none" strike="noStrike">
                <a:solidFill>
                  <a:srgbClr val="000000"/>
                </a:solidFill>
                <a:latin typeface="Times"/>
                <a:ea typeface="Times"/>
                <a:cs typeface="Times"/>
                <a:sym typeface="Times"/>
              </a:rPr>
              <a:t>are </a:t>
            </a:r>
            <a:r>
              <a:rPr b="1" i="0" lang="en-US" sz="2400" u="none" cap="none" strike="noStrike">
                <a:solidFill>
                  <a:srgbClr val="C00000"/>
                </a:solidFill>
                <a:latin typeface="Times"/>
                <a:ea typeface="Times"/>
                <a:cs typeface="Times"/>
                <a:sym typeface="Times"/>
              </a:rPr>
              <a:t>nonexistent.</a:t>
            </a:r>
            <a:endParaRPr/>
          </a:p>
          <a:p>
            <a:pPr indent="0" lvl="0" marL="0" marR="0" rtl="0" algn="l">
              <a:lnSpc>
                <a:spcPct val="100000"/>
              </a:lnSpc>
              <a:spcBef>
                <a:spcPts val="0"/>
              </a:spcBef>
              <a:spcAft>
                <a:spcPts val="0"/>
              </a:spcAft>
              <a:buNone/>
            </a:pPr>
            <a:r>
              <a:rPr b="0" i="0" lang="en-US" sz="2000" u="none" cap="none" strike="noStrike">
                <a:solidFill>
                  <a:srgbClr val="000000"/>
                </a:solidFill>
                <a:latin typeface="Times"/>
                <a:ea typeface="Times"/>
                <a:cs typeface="Times"/>
                <a:sym typeface="Times"/>
              </a:rPr>
              <a:t>For </a:t>
            </a:r>
            <a:r>
              <a:rPr b="1" i="0" lang="en-US" sz="2000" u="none" cap="none" strike="noStrike">
                <a:solidFill>
                  <a:srgbClr val="000000"/>
                </a:solidFill>
                <a:latin typeface="Times"/>
                <a:ea typeface="Times"/>
                <a:cs typeface="Times"/>
                <a:sym typeface="Times"/>
              </a:rPr>
              <a:t>noisy channels</a:t>
            </a:r>
            <a:r>
              <a:rPr b="0" i="0" lang="en-US" sz="2000" u="none" cap="none" strike="noStrike">
                <a:solidFill>
                  <a:srgbClr val="000000"/>
                </a:solidFill>
                <a:latin typeface="Times"/>
                <a:ea typeface="Times"/>
                <a:cs typeface="Times"/>
                <a:sym typeface="Times"/>
              </a:rPr>
              <a:t>, </a:t>
            </a:r>
            <a:r>
              <a:rPr b="0" i="0" lang="en-US" sz="2200" u="none" cap="none" strike="noStrike">
                <a:solidFill>
                  <a:srgbClr val="000000"/>
                </a:solidFill>
                <a:latin typeface="Times"/>
                <a:ea typeface="Times"/>
                <a:cs typeface="Times"/>
                <a:sym typeface="Times"/>
              </a:rPr>
              <a:t>following protocols are used for </a:t>
            </a:r>
            <a:r>
              <a:rPr b="1" i="0" lang="en-US" sz="2200" u="none" cap="none" strike="noStrike">
                <a:solidFill>
                  <a:srgbClr val="C00000"/>
                </a:solidFill>
                <a:latin typeface="Times"/>
                <a:ea typeface="Times"/>
                <a:cs typeface="Times"/>
                <a:sym typeface="Times"/>
              </a:rPr>
              <a:t>flow and error control.</a:t>
            </a:r>
            <a:endParaRPr b="1" i="0" sz="2200" u="none" cap="none" strike="noStrike">
              <a:solidFill>
                <a:srgbClr val="C00000"/>
              </a:solidFill>
              <a:latin typeface="Times"/>
              <a:ea typeface="Times"/>
              <a:cs typeface="Times"/>
              <a:sym typeface="Times"/>
            </a:endParaRPr>
          </a:p>
        </p:txBody>
      </p:sp>
      <p:sp>
        <p:nvSpPr>
          <p:cNvPr id="1453" name="Google Shape;1453;p81"/>
          <p:cNvSpPr/>
          <p:nvPr/>
        </p:nvSpPr>
        <p:spPr>
          <a:xfrm>
            <a:off x="734662" y="2127609"/>
            <a:ext cx="8325255" cy="2031325"/>
          </a:xfrm>
          <a:prstGeom prst="rect">
            <a:avLst/>
          </a:prstGeom>
          <a:solidFill>
            <a:srgbClr val="9BC6CE"/>
          </a:solidFill>
          <a:ln cap="flat" cmpd="sng" w="76200">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342900" lvl="0" marL="342900" marR="0" rtl="0" algn="l">
              <a:lnSpc>
                <a:spcPct val="150000"/>
              </a:lnSpc>
              <a:spcBef>
                <a:spcPts val="0"/>
              </a:spcBef>
              <a:spcAft>
                <a:spcPts val="0"/>
              </a:spcAft>
              <a:buClr>
                <a:srgbClr val="000000"/>
              </a:buClr>
              <a:buSzPts val="2340"/>
              <a:buFont typeface="Arial"/>
              <a:buAutoNum type="arabicPeriod"/>
            </a:pPr>
            <a:r>
              <a:rPr b="1" i="0" lang="en-US" sz="2800" u="none" cap="none" strike="noStrike">
                <a:solidFill>
                  <a:srgbClr val="002060"/>
                </a:solidFill>
                <a:latin typeface="Times"/>
                <a:ea typeface="Times"/>
                <a:cs typeface="Times"/>
                <a:sym typeface="Times"/>
              </a:rPr>
              <a:t>Stop-and-Wait</a:t>
            </a:r>
            <a:r>
              <a:rPr b="1" i="0" lang="en-US" sz="2800" u="none" cap="none" strike="noStrike">
                <a:solidFill>
                  <a:srgbClr val="0033CC"/>
                </a:solidFill>
                <a:latin typeface="Times"/>
                <a:ea typeface="Times"/>
                <a:cs typeface="Times"/>
                <a:sym typeface="Times"/>
              </a:rPr>
              <a:t> Automatic Repeat Request (</a:t>
            </a:r>
            <a:r>
              <a:rPr b="0" i="0" lang="en-US" sz="2800" u="none" cap="none" strike="noStrike">
                <a:solidFill>
                  <a:srgbClr val="000000"/>
                </a:solidFill>
                <a:latin typeface="Times"/>
                <a:ea typeface="Times"/>
                <a:cs typeface="Times"/>
                <a:sym typeface="Times"/>
              </a:rPr>
              <a:t>ARQ</a:t>
            </a:r>
            <a:r>
              <a:rPr b="1" i="0" lang="en-US" sz="2800" u="none" cap="none" strike="noStrike">
                <a:solidFill>
                  <a:srgbClr val="0033CC"/>
                </a:solidFill>
                <a:latin typeface="Times"/>
                <a:ea typeface="Times"/>
                <a:cs typeface="Times"/>
                <a:sym typeface="Times"/>
              </a:rPr>
              <a:t>) </a:t>
            </a:r>
            <a:endParaRPr/>
          </a:p>
          <a:p>
            <a:pPr indent="-342900" lvl="0" marL="342900" marR="0" rtl="0" algn="l">
              <a:lnSpc>
                <a:spcPct val="150000"/>
              </a:lnSpc>
              <a:spcBef>
                <a:spcPts val="0"/>
              </a:spcBef>
              <a:spcAft>
                <a:spcPts val="0"/>
              </a:spcAft>
              <a:buClr>
                <a:srgbClr val="000000"/>
              </a:buClr>
              <a:buSzPts val="2340"/>
              <a:buFont typeface="Arial"/>
              <a:buAutoNum type="arabicPeriod"/>
            </a:pPr>
            <a:r>
              <a:rPr b="1" i="0" lang="en-US" sz="2800" u="none" cap="none" strike="noStrike">
                <a:solidFill>
                  <a:srgbClr val="002060"/>
                </a:solidFill>
                <a:latin typeface="Times"/>
                <a:ea typeface="Times"/>
                <a:cs typeface="Times"/>
                <a:sym typeface="Times"/>
              </a:rPr>
              <a:t>Go-Back-N</a:t>
            </a:r>
            <a:r>
              <a:rPr b="1" i="0" lang="en-US" sz="2800" u="none" cap="none" strike="noStrike">
                <a:solidFill>
                  <a:srgbClr val="0033CC"/>
                </a:solidFill>
                <a:latin typeface="Times"/>
                <a:ea typeface="Times"/>
                <a:cs typeface="Times"/>
                <a:sym typeface="Times"/>
              </a:rPr>
              <a:t> Automatic Repeat Request (</a:t>
            </a:r>
            <a:r>
              <a:rPr b="0" i="0" lang="en-US" sz="2800" u="none" cap="none" strike="noStrike">
                <a:solidFill>
                  <a:srgbClr val="000000"/>
                </a:solidFill>
                <a:latin typeface="Times"/>
                <a:ea typeface="Times"/>
                <a:cs typeface="Times"/>
                <a:sym typeface="Times"/>
              </a:rPr>
              <a:t>ARQ</a:t>
            </a:r>
            <a:r>
              <a:rPr b="1" i="0" lang="en-US" sz="2800" u="none" cap="none" strike="noStrike">
                <a:solidFill>
                  <a:srgbClr val="0033CC"/>
                </a:solidFill>
                <a:latin typeface="Times"/>
                <a:ea typeface="Times"/>
                <a:cs typeface="Times"/>
                <a:sym typeface="Times"/>
              </a:rPr>
              <a:t>)</a:t>
            </a:r>
            <a:endParaRPr/>
          </a:p>
          <a:p>
            <a:pPr indent="-342900" lvl="0" marL="342900" marR="0" rtl="0" algn="l">
              <a:lnSpc>
                <a:spcPct val="150000"/>
              </a:lnSpc>
              <a:spcBef>
                <a:spcPts val="0"/>
              </a:spcBef>
              <a:spcAft>
                <a:spcPts val="0"/>
              </a:spcAft>
              <a:buClr>
                <a:srgbClr val="000000"/>
              </a:buClr>
              <a:buSzPts val="2340"/>
              <a:buFont typeface="Arial"/>
              <a:buAutoNum type="arabicPeriod"/>
            </a:pPr>
            <a:r>
              <a:rPr b="1" i="0" lang="en-US" sz="2800" u="none" cap="none" strike="noStrike">
                <a:solidFill>
                  <a:srgbClr val="002060"/>
                </a:solidFill>
                <a:latin typeface="Times"/>
                <a:ea typeface="Times"/>
                <a:cs typeface="Times"/>
                <a:sym typeface="Times"/>
              </a:rPr>
              <a:t>Selective Repeat </a:t>
            </a:r>
            <a:r>
              <a:rPr b="1" i="0" lang="en-US" sz="2800" u="none" cap="none" strike="noStrike">
                <a:solidFill>
                  <a:srgbClr val="0033CC"/>
                </a:solidFill>
                <a:latin typeface="Times"/>
                <a:ea typeface="Times"/>
                <a:cs typeface="Times"/>
                <a:sym typeface="Times"/>
              </a:rPr>
              <a:t>Automatic Repeat Request (</a:t>
            </a:r>
            <a:r>
              <a:rPr b="0" i="0" lang="en-US" sz="2800" u="none" cap="none" strike="noStrike">
                <a:solidFill>
                  <a:srgbClr val="000000"/>
                </a:solidFill>
                <a:latin typeface="Times"/>
                <a:ea typeface="Times"/>
                <a:cs typeface="Times"/>
                <a:sym typeface="Times"/>
              </a:rPr>
              <a:t>ARQ</a:t>
            </a:r>
            <a:r>
              <a:rPr b="1" i="0" lang="en-US" sz="2800" u="none" cap="none" strike="noStrike">
                <a:solidFill>
                  <a:srgbClr val="0033CC"/>
                </a:solidFill>
                <a:latin typeface="Times"/>
                <a:ea typeface="Times"/>
                <a:cs typeface="Times"/>
                <a:sym typeface="Times"/>
              </a:rPr>
              <a:t>)</a:t>
            </a:r>
            <a:endParaRPr b="0" i="0" sz="2800" u="none" cap="none" strike="noStrike">
              <a:solidFill>
                <a:srgbClr val="000000"/>
              </a:solidFill>
              <a:latin typeface="Times"/>
              <a:ea typeface="Times"/>
              <a:cs typeface="Times"/>
              <a:sym typeface="Times"/>
            </a:endParaRPr>
          </a:p>
        </p:txBody>
      </p:sp>
      <p:cxnSp>
        <p:nvCxnSpPr>
          <p:cNvPr id="1454" name="Google Shape;1454;p81"/>
          <p:cNvCxnSpPr/>
          <p:nvPr/>
        </p:nvCxnSpPr>
        <p:spPr>
          <a:xfrm flipH="1" rot="10800000">
            <a:off x="-7737" y="629369"/>
            <a:ext cx="9144000" cy="20782"/>
          </a:xfrm>
          <a:prstGeom prst="straightConnector1">
            <a:avLst/>
          </a:prstGeom>
          <a:noFill/>
          <a:ln cap="flat" cmpd="sng" w="9525">
            <a:solidFill>
              <a:srgbClr val="00B050"/>
            </a:solidFill>
            <a:prstDash val="solid"/>
            <a:round/>
            <a:headEnd len="sm" w="sm" type="none"/>
            <a:tailEnd len="sm" w="sm" type="none"/>
          </a:ln>
        </p:spPr>
      </p:cxnSp>
      <p:sp>
        <p:nvSpPr>
          <p:cNvPr id="1455" name="Google Shape;1455;p81"/>
          <p:cNvSpPr/>
          <p:nvPr/>
        </p:nvSpPr>
        <p:spPr>
          <a:xfrm>
            <a:off x="135781" y="4784850"/>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Times"/>
              <a:ea typeface="Times"/>
              <a:cs typeface="Times"/>
              <a:sym typeface="Times"/>
            </a:endParaRPr>
          </a:p>
        </p:txBody>
      </p:sp>
      <p:cxnSp>
        <p:nvCxnSpPr>
          <p:cNvPr id="1456" name="Google Shape;1456;p81"/>
          <p:cNvCxnSpPr/>
          <p:nvPr/>
        </p:nvCxnSpPr>
        <p:spPr>
          <a:xfrm flipH="1">
            <a:off x="606671" y="27385"/>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1457" name="Google Shape;1457;p81"/>
          <p:cNvCxnSpPr/>
          <p:nvPr/>
        </p:nvCxnSpPr>
        <p:spPr>
          <a:xfrm>
            <a:off x="-7737" y="4715793"/>
            <a:ext cx="9144000" cy="0"/>
          </a:xfrm>
          <a:prstGeom prst="straightConnector1">
            <a:avLst/>
          </a:prstGeom>
          <a:noFill/>
          <a:ln cap="flat" cmpd="sng" w="15875">
            <a:solidFill>
              <a:srgbClr val="00B050"/>
            </a:solidFill>
            <a:prstDash val="solid"/>
            <a:round/>
            <a:headEnd len="sm" w="sm" type="none"/>
            <a:tailEnd len="sm" w="sm" type="none"/>
          </a:ln>
        </p:spPr>
      </p:cxn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3" name="Shape 1463"/>
        <p:cNvGrpSpPr/>
        <p:nvPr/>
      </p:nvGrpSpPr>
      <p:grpSpPr>
        <a:xfrm>
          <a:off x="0" y="0"/>
          <a:ext cx="0" cy="0"/>
          <a:chOff x="0" y="0"/>
          <a:chExt cx="0" cy="0"/>
        </a:xfrm>
      </p:grpSpPr>
      <p:sp>
        <p:nvSpPr>
          <p:cNvPr id="1464" name="Google Shape;1464;p82"/>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b="1" lang="en-US" sz="800">
                <a:solidFill>
                  <a:schemeClr val="dk1"/>
                </a:solidFill>
                <a:latin typeface="Times"/>
                <a:ea typeface="Times"/>
                <a:cs typeface="Times"/>
                <a:sym typeface="Times"/>
              </a:rPr>
              <a:t>Feb.-2022</a:t>
            </a:r>
            <a:endParaRPr b="1" sz="800">
              <a:solidFill>
                <a:schemeClr val="dk1"/>
              </a:solidFill>
              <a:latin typeface="Times"/>
              <a:ea typeface="Times"/>
              <a:cs typeface="Times"/>
              <a:sym typeface="Times"/>
            </a:endParaRPr>
          </a:p>
        </p:txBody>
      </p:sp>
      <p:sp>
        <p:nvSpPr>
          <p:cNvPr id="1465" name="Google Shape;1465;p82"/>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b="1" lang="en-US" sz="800">
                <a:solidFill>
                  <a:schemeClr val="dk1"/>
                </a:solidFill>
                <a:latin typeface="Times"/>
                <a:ea typeface="Times"/>
                <a:cs typeface="Times"/>
                <a:sym typeface="Times"/>
              </a:rPr>
              <a:t>Computer Networks</a:t>
            </a:r>
            <a:endParaRPr b="1" sz="800">
              <a:solidFill>
                <a:schemeClr val="dk1"/>
              </a:solidFill>
              <a:latin typeface="Times"/>
              <a:ea typeface="Times"/>
              <a:cs typeface="Times"/>
              <a:sym typeface="Times"/>
            </a:endParaRPr>
          </a:p>
        </p:txBody>
      </p:sp>
      <p:sp>
        <p:nvSpPr>
          <p:cNvPr id="1466" name="Google Shape;1466;p82"/>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US" sz="900">
                <a:solidFill>
                  <a:schemeClr val="dk1"/>
                </a:solidFill>
                <a:latin typeface="Times"/>
                <a:ea typeface="Times"/>
                <a:cs typeface="Times"/>
                <a:sym typeface="Times"/>
              </a:rPr>
              <a:t>‹#›</a:t>
            </a:fld>
            <a:endParaRPr sz="900">
              <a:solidFill>
                <a:schemeClr val="dk1"/>
              </a:solidFill>
              <a:latin typeface="Times"/>
              <a:ea typeface="Times"/>
              <a:cs typeface="Times"/>
              <a:sym typeface="Times"/>
            </a:endParaRPr>
          </a:p>
        </p:txBody>
      </p:sp>
      <p:sp>
        <p:nvSpPr>
          <p:cNvPr id="1467" name="Google Shape;1467;p82"/>
          <p:cNvSpPr txBox="1"/>
          <p:nvPr>
            <p:ph idx="4294967295" type="title"/>
          </p:nvPr>
        </p:nvSpPr>
        <p:spPr>
          <a:xfrm>
            <a:off x="792163" y="68263"/>
            <a:ext cx="8351837" cy="4699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Clr>
                <a:srgbClr val="002060"/>
              </a:buClr>
              <a:buSzPts val="3200"/>
              <a:buNone/>
            </a:pPr>
            <a:br>
              <a:rPr lang="en-US">
                <a:latin typeface="Times"/>
                <a:ea typeface="Times"/>
                <a:cs typeface="Times"/>
                <a:sym typeface="Times"/>
              </a:rPr>
            </a:br>
            <a:r>
              <a:rPr b="1" lang="en-US" sz="3200">
                <a:solidFill>
                  <a:srgbClr val="002060"/>
                </a:solidFill>
                <a:latin typeface="Times"/>
                <a:ea typeface="Times"/>
                <a:cs typeface="Times"/>
                <a:sym typeface="Times"/>
              </a:rPr>
              <a:t>Stop-and-Wait Automatic Repeat Request </a:t>
            </a:r>
            <a:r>
              <a:rPr b="1" lang="en-US" sz="2000">
                <a:solidFill>
                  <a:srgbClr val="002060"/>
                </a:solidFill>
                <a:latin typeface="Times"/>
                <a:ea typeface="Times"/>
                <a:cs typeface="Times"/>
                <a:sym typeface="Times"/>
              </a:rPr>
              <a:t>(ARQ)</a:t>
            </a:r>
            <a:endParaRPr sz="2400">
              <a:latin typeface="Times"/>
              <a:ea typeface="Times"/>
              <a:cs typeface="Times"/>
              <a:sym typeface="Times"/>
            </a:endParaRPr>
          </a:p>
        </p:txBody>
      </p:sp>
      <p:sp>
        <p:nvSpPr>
          <p:cNvPr id="1468" name="Google Shape;1468;p82"/>
          <p:cNvSpPr/>
          <p:nvPr/>
        </p:nvSpPr>
        <p:spPr>
          <a:xfrm>
            <a:off x="639959" y="632564"/>
            <a:ext cx="8141290" cy="4093428"/>
          </a:xfrm>
          <a:prstGeom prst="rect">
            <a:avLst/>
          </a:prstGeom>
          <a:noFill/>
          <a:ln>
            <a:noFill/>
          </a:ln>
        </p:spPr>
        <p:txBody>
          <a:bodyPr anchorCtr="0" anchor="t" bIns="45700" lIns="91425" spcFirstLastPara="1" rIns="91425" wrap="square" tIns="45700">
            <a:spAutoFit/>
          </a:bodyPr>
          <a:lstStyle/>
          <a:p>
            <a:pPr indent="-342900" lvl="0" marL="342900" marR="0" rtl="0" algn="just">
              <a:lnSpc>
                <a:spcPct val="100000"/>
              </a:lnSpc>
              <a:spcBef>
                <a:spcPts val="0"/>
              </a:spcBef>
              <a:spcAft>
                <a:spcPts val="0"/>
              </a:spcAft>
              <a:buClr>
                <a:schemeClr val="dk1"/>
              </a:buClr>
              <a:buSzPts val="2000"/>
              <a:buFont typeface="Arial"/>
              <a:buAutoNum type="arabicPeriod"/>
            </a:pPr>
            <a:r>
              <a:rPr b="1" i="0" lang="en-US" sz="1800" u="none" cap="none" strike="noStrike">
                <a:solidFill>
                  <a:schemeClr val="dk1"/>
                </a:solidFill>
                <a:latin typeface="Times"/>
                <a:ea typeface="Times"/>
                <a:cs typeface="Times"/>
                <a:sym typeface="Times"/>
              </a:rPr>
              <a:t>To </a:t>
            </a:r>
            <a:r>
              <a:rPr b="1" i="0" lang="en-US" sz="1800" u="none" cap="none" strike="noStrike">
                <a:solidFill>
                  <a:srgbClr val="002060"/>
                </a:solidFill>
                <a:latin typeface="Times"/>
                <a:ea typeface="Times"/>
                <a:cs typeface="Times"/>
                <a:sym typeface="Times"/>
              </a:rPr>
              <a:t>detect corrupted frames</a:t>
            </a:r>
            <a:r>
              <a:rPr b="1" i="0" lang="en-US" sz="1800" u="none" cap="none" strike="noStrike">
                <a:solidFill>
                  <a:schemeClr val="dk1"/>
                </a:solidFill>
                <a:latin typeface="Times"/>
                <a:ea typeface="Times"/>
                <a:cs typeface="Times"/>
                <a:sym typeface="Times"/>
              </a:rPr>
              <a:t>, we need to </a:t>
            </a:r>
            <a:r>
              <a:rPr b="1" i="0" lang="en-US" sz="1800" u="none" cap="none" strike="noStrike">
                <a:solidFill>
                  <a:srgbClr val="C00000"/>
                </a:solidFill>
                <a:latin typeface="Times"/>
                <a:ea typeface="Times"/>
                <a:cs typeface="Times"/>
                <a:sym typeface="Times"/>
              </a:rPr>
              <a:t>add a CRC to each data frame</a:t>
            </a:r>
            <a:r>
              <a:rPr b="0" i="0" lang="en-US" sz="1800" u="none" cap="none" strike="noStrike">
                <a:solidFill>
                  <a:srgbClr val="C00000"/>
                </a:solidFill>
                <a:latin typeface="Times"/>
                <a:ea typeface="Times"/>
                <a:cs typeface="Times"/>
                <a:sym typeface="Times"/>
              </a:rPr>
              <a:t>. </a:t>
            </a:r>
            <a:r>
              <a:rPr b="0" i="0" lang="en-US" sz="1800" u="none" cap="none" strike="noStrike">
                <a:solidFill>
                  <a:schemeClr val="dk1"/>
                </a:solidFill>
                <a:latin typeface="Times"/>
                <a:ea typeface="Times"/>
                <a:cs typeface="Times"/>
                <a:sym typeface="Times"/>
              </a:rPr>
              <a:t>When a frame arrives at the receiver site, it is checked. </a:t>
            </a:r>
            <a:r>
              <a:rPr b="1" i="0" lang="en-US" sz="1800" u="none" cap="none" strike="noStrike">
                <a:solidFill>
                  <a:srgbClr val="C00000"/>
                </a:solidFill>
                <a:latin typeface="Times"/>
                <a:ea typeface="Times"/>
                <a:cs typeface="Times"/>
                <a:sym typeface="Times"/>
              </a:rPr>
              <a:t>If its CRC is incorrect, </a:t>
            </a:r>
            <a:r>
              <a:rPr b="0" i="0" lang="en-US" sz="1800" u="none" cap="none" strike="noStrike">
                <a:solidFill>
                  <a:schemeClr val="dk1"/>
                </a:solidFill>
                <a:latin typeface="Times"/>
                <a:ea typeface="Times"/>
                <a:cs typeface="Times"/>
                <a:sym typeface="Times"/>
              </a:rPr>
              <a:t>the frame is corrupted and silently discarded.</a:t>
            </a:r>
            <a:endParaRPr b="0" i="0" sz="1800" u="none" cap="none" strike="noStrike">
              <a:solidFill>
                <a:srgbClr val="000000"/>
              </a:solidFill>
              <a:latin typeface="Times"/>
              <a:ea typeface="Times"/>
              <a:cs typeface="Times"/>
              <a:sym typeface="Times"/>
            </a:endParaRPr>
          </a:p>
          <a:p>
            <a:pPr indent="-342900" lvl="0" marL="342900" marR="0" rtl="0" algn="just">
              <a:lnSpc>
                <a:spcPct val="100000"/>
              </a:lnSpc>
              <a:spcBef>
                <a:spcPts val="600"/>
              </a:spcBef>
              <a:spcAft>
                <a:spcPts val="0"/>
              </a:spcAft>
              <a:buClr>
                <a:schemeClr val="dk1"/>
              </a:buClr>
              <a:buSzPts val="2000"/>
              <a:buFont typeface="Arial"/>
              <a:buAutoNum type="arabicPeriod"/>
            </a:pPr>
            <a:r>
              <a:rPr b="1" i="0" lang="en-US" sz="1800" u="none" cap="none" strike="noStrike">
                <a:solidFill>
                  <a:schemeClr val="dk1"/>
                </a:solidFill>
                <a:latin typeface="Times"/>
                <a:ea typeface="Times"/>
                <a:cs typeface="Times"/>
                <a:sym typeface="Times"/>
              </a:rPr>
              <a:t>Every time the sender sends a frame, </a:t>
            </a:r>
            <a:r>
              <a:rPr b="1" i="0" lang="en-US" sz="1800" u="none" cap="none" strike="noStrike">
                <a:solidFill>
                  <a:srgbClr val="C00000"/>
                </a:solidFill>
                <a:latin typeface="Times"/>
                <a:ea typeface="Times"/>
                <a:cs typeface="Times"/>
                <a:sym typeface="Times"/>
              </a:rPr>
              <a:t>it starts a timer</a:t>
            </a:r>
            <a:r>
              <a:rPr b="0" i="0" lang="en-US" sz="1800" u="none" cap="none" strike="noStrike">
                <a:solidFill>
                  <a:srgbClr val="C00000"/>
                </a:solidFill>
                <a:latin typeface="Times"/>
                <a:ea typeface="Times"/>
                <a:cs typeface="Times"/>
                <a:sym typeface="Times"/>
              </a:rPr>
              <a:t>. </a:t>
            </a:r>
            <a:r>
              <a:rPr b="1" i="0" lang="en-US" sz="1800" u="none" cap="none" strike="noStrike">
                <a:solidFill>
                  <a:schemeClr val="dk1"/>
                </a:solidFill>
                <a:latin typeface="Times"/>
                <a:ea typeface="Times"/>
                <a:cs typeface="Times"/>
                <a:sym typeface="Times"/>
              </a:rPr>
              <a:t>If an acknowledgment arrives before the timer expires,</a:t>
            </a:r>
            <a:r>
              <a:rPr b="0" i="0" lang="en-US" sz="1800" u="none" cap="none" strike="noStrike">
                <a:solidFill>
                  <a:schemeClr val="dk1"/>
                </a:solidFill>
                <a:latin typeface="Times"/>
                <a:ea typeface="Times"/>
                <a:cs typeface="Times"/>
                <a:sym typeface="Times"/>
              </a:rPr>
              <a:t> the timer is stopped and the sender sends the next frame (if it has one to send). </a:t>
            </a:r>
            <a:endParaRPr b="0" i="0" sz="1800" u="none" cap="none" strike="noStrike">
              <a:solidFill>
                <a:schemeClr val="dk1"/>
              </a:solidFill>
              <a:latin typeface="Times"/>
              <a:ea typeface="Times"/>
              <a:cs typeface="Times"/>
              <a:sym typeface="Times"/>
            </a:endParaRPr>
          </a:p>
          <a:p>
            <a:pPr indent="-342900" lvl="0" marL="342900" marR="0" rtl="0" algn="just">
              <a:lnSpc>
                <a:spcPct val="100000"/>
              </a:lnSpc>
              <a:spcBef>
                <a:spcPts val="600"/>
              </a:spcBef>
              <a:spcAft>
                <a:spcPts val="0"/>
              </a:spcAft>
              <a:buClr>
                <a:schemeClr val="dk1"/>
              </a:buClr>
              <a:buSzPts val="2000"/>
              <a:buFont typeface="Arial"/>
              <a:buAutoNum type="arabicPeriod"/>
            </a:pPr>
            <a:r>
              <a:rPr b="0" i="0" lang="en-US" sz="1800" u="none" cap="none" strike="noStrike">
                <a:solidFill>
                  <a:schemeClr val="dk1"/>
                </a:solidFill>
                <a:latin typeface="Times"/>
                <a:ea typeface="Times"/>
                <a:cs typeface="Times"/>
                <a:sym typeface="Times"/>
              </a:rPr>
              <a:t>If </a:t>
            </a:r>
            <a:r>
              <a:rPr b="1" i="0" lang="en-US" sz="1800" u="none" cap="none" strike="noStrike">
                <a:solidFill>
                  <a:schemeClr val="dk1"/>
                </a:solidFill>
                <a:latin typeface="Times"/>
                <a:ea typeface="Times"/>
                <a:cs typeface="Times"/>
                <a:sym typeface="Times"/>
              </a:rPr>
              <a:t>the timer expires, </a:t>
            </a:r>
            <a:r>
              <a:rPr b="0" i="0" lang="en-US" sz="1800" u="none" cap="none" strike="noStrike">
                <a:solidFill>
                  <a:schemeClr val="dk1"/>
                </a:solidFill>
                <a:latin typeface="Times"/>
                <a:ea typeface="Times"/>
                <a:cs typeface="Times"/>
                <a:sym typeface="Times"/>
              </a:rPr>
              <a:t>the sender </a:t>
            </a:r>
            <a:r>
              <a:rPr b="1" i="0" lang="en-US" sz="2400" u="none" cap="none" strike="noStrike">
                <a:solidFill>
                  <a:srgbClr val="C00000"/>
                </a:solidFill>
                <a:latin typeface="Times"/>
                <a:ea typeface="Times"/>
                <a:cs typeface="Times"/>
                <a:sym typeface="Times"/>
              </a:rPr>
              <a:t>resends </a:t>
            </a:r>
            <a:r>
              <a:rPr b="0" i="0" lang="en-US" sz="1800" u="none" cap="none" strike="noStrike">
                <a:solidFill>
                  <a:schemeClr val="dk1"/>
                </a:solidFill>
                <a:latin typeface="Times"/>
                <a:ea typeface="Times"/>
                <a:cs typeface="Times"/>
                <a:sym typeface="Times"/>
              </a:rPr>
              <a:t>the previous frame, assuming that the frame was either lost or corrupted.</a:t>
            </a:r>
            <a:endParaRPr b="0" i="0" sz="1800" u="none" cap="none" strike="noStrike">
              <a:solidFill>
                <a:srgbClr val="000000"/>
              </a:solidFill>
              <a:latin typeface="Times"/>
              <a:ea typeface="Times"/>
              <a:cs typeface="Times"/>
              <a:sym typeface="Times"/>
            </a:endParaRPr>
          </a:p>
          <a:p>
            <a:pPr indent="-342900" lvl="0" marL="342900" marR="0" rtl="0" algn="just">
              <a:lnSpc>
                <a:spcPct val="100000"/>
              </a:lnSpc>
              <a:spcBef>
                <a:spcPts val="600"/>
              </a:spcBef>
              <a:spcAft>
                <a:spcPts val="0"/>
              </a:spcAft>
              <a:buClr>
                <a:schemeClr val="dk1"/>
              </a:buClr>
              <a:buSzPts val="2000"/>
              <a:buFont typeface="Arial"/>
              <a:buAutoNum type="arabicPeriod"/>
            </a:pPr>
            <a:r>
              <a:rPr b="1" i="0" lang="en-US" sz="1800" u="none" cap="none" strike="noStrike">
                <a:solidFill>
                  <a:schemeClr val="dk1"/>
                </a:solidFill>
                <a:latin typeface="Times"/>
                <a:ea typeface="Times"/>
                <a:cs typeface="Times"/>
                <a:sym typeface="Times"/>
              </a:rPr>
              <a:t>Sender needs to keep a copy of the frame </a:t>
            </a:r>
            <a:r>
              <a:rPr b="0" i="0" lang="en-US" sz="1800" u="none" cap="none" strike="noStrike">
                <a:solidFill>
                  <a:schemeClr val="dk1"/>
                </a:solidFill>
                <a:latin typeface="Times"/>
                <a:ea typeface="Times"/>
                <a:cs typeface="Times"/>
                <a:sym typeface="Times"/>
              </a:rPr>
              <a:t>until its acknowledgment arrives. When the corresponding acknowledgment arrives, the sender discards the copy and sends the next frame if it is ready.</a:t>
            </a:r>
            <a:endParaRPr b="0" i="0" sz="1800" u="none" cap="none" strike="noStrike">
              <a:solidFill>
                <a:srgbClr val="000000"/>
              </a:solidFill>
              <a:latin typeface="Times"/>
              <a:ea typeface="Times"/>
              <a:cs typeface="Times"/>
              <a:sym typeface="Times"/>
            </a:endParaRPr>
          </a:p>
          <a:p>
            <a:pPr indent="-342900" lvl="0" marL="342900" marR="0" rtl="0" algn="just">
              <a:lnSpc>
                <a:spcPct val="100000"/>
              </a:lnSpc>
              <a:spcBef>
                <a:spcPts val="600"/>
              </a:spcBef>
              <a:spcAft>
                <a:spcPts val="0"/>
              </a:spcAft>
              <a:buClr>
                <a:schemeClr val="dk1"/>
              </a:buClr>
              <a:buSzPts val="2000"/>
              <a:buFont typeface="Arial"/>
              <a:buAutoNum type="arabicPeriod"/>
            </a:pPr>
            <a:r>
              <a:rPr b="0" i="0" lang="en-US" sz="1800" u="none" cap="none" strike="noStrike">
                <a:solidFill>
                  <a:schemeClr val="dk1"/>
                </a:solidFill>
                <a:latin typeface="Times"/>
                <a:ea typeface="Times"/>
                <a:cs typeface="Times"/>
                <a:sym typeface="Times"/>
              </a:rPr>
              <a:t>Note that </a:t>
            </a:r>
            <a:r>
              <a:rPr b="1" i="0" lang="en-US" sz="1800" u="none" cap="none" strike="noStrike">
                <a:solidFill>
                  <a:schemeClr val="dk1"/>
                </a:solidFill>
                <a:latin typeface="Times"/>
                <a:ea typeface="Times"/>
                <a:cs typeface="Times"/>
                <a:sym typeface="Times"/>
              </a:rPr>
              <a:t>only one frame and one acknowledgment can be in the channels at any time.</a:t>
            </a:r>
            <a:endParaRPr b="1" i="0" sz="1800" u="none" cap="none" strike="noStrike">
              <a:solidFill>
                <a:srgbClr val="000000"/>
              </a:solidFill>
              <a:latin typeface="Times"/>
              <a:ea typeface="Times"/>
              <a:cs typeface="Times"/>
              <a:sym typeface="Times"/>
            </a:endParaRPr>
          </a:p>
        </p:txBody>
      </p:sp>
      <p:sp>
        <p:nvSpPr>
          <p:cNvPr id="1469" name="Google Shape;1469;p82"/>
          <p:cNvSpPr/>
          <p:nvPr/>
        </p:nvSpPr>
        <p:spPr>
          <a:xfrm>
            <a:off x="41077" y="36119"/>
            <a:ext cx="490538" cy="589736"/>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3300"/>
              <a:buFont typeface="Arial"/>
              <a:buNone/>
            </a:pPr>
            <a:r>
              <a:t/>
            </a:r>
            <a:endParaRPr b="0" i="0" sz="3300" u="none" cap="none" strike="noStrike">
              <a:solidFill>
                <a:schemeClr val="dk1"/>
              </a:solidFill>
              <a:latin typeface="Times"/>
              <a:ea typeface="Times"/>
              <a:cs typeface="Times"/>
              <a:sym typeface="Times"/>
            </a:endParaRPr>
          </a:p>
        </p:txBody>
      </p:sp>
      <p:cxnSp>
        <p:nvCxnSpPr>
          <p:cNvPr id="1470" name="Google Shape;1470;p82"/>
          <p:cNvCxnSpPr/>
          <p:nvPr/>
        </p:nvCxnSpPr>
        <p:spPr>
          <a:xfrm flipH="1" rot="10800000">
            <a:off x="-7737" y="611782"/>
            <a:ext cx="9144000" cy="20782"/>
          </a:xfrm>
          <a:prstGeom prst="straightConnector1">
            <a:avLst/>
          </a:prstGeom>
          <a:noFill/>
          <a:ln cap="flat" cmpd="sng" w="9525">
            <a:solidFill>
              <a:srgbClr val="00B050"/>
            </a:solidFill>
            <a:prstDash val="solid"/>
            <a:round/>
            <a:headEnd len="sm" w="sm" type="none"/>
            <a:tailEnd len="sm" w="sm" type="none"/>
          </a:ln>
        </p:spPr>
      </p:cxnSp>
      <p:sp>
        <p:nvSpPr>
          <p:cNvPr id="1471" name="Google Shape;1471;p82"/>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Times"/>
              <a:ea typeface="Times"/>
              <a:cs typeface="Times"/>
              <a:sym typeface="Times"/>
            </a:endParaRPr>
          </a:p>
        </p:txBody>
      </p:sp>
      <p:cxnSp>
        <p:nvCxnSpPr>
          <p:cNvPr id="1472" name="Google Shape;1472;p82"/>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1473" name="Google Shape;1473;p82"/>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9" name="Shape 1479"/>
        <p:cNvGrpSpPr/>
        <p:nvPr/>
      </p:nvGrpSpPr>
      <p:grpSpPr>
        <a:xfrm>
          <a:off x="0" y="0"/>
          <a:ext cx="0" cy="0"/>
          <a:chOff x="0" y="0"/>
          <a:chExt cx="0" cy="0"/>
        </a:xfrm>
      </p:grpSpPr>
      <p:sp>
        <p:nvSpPr>
          <p:cNvPr id="1480" name="Google Shape;1480;p83"/>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Feb.-2022</a:t>
            </a:r>
            <a:endParaRPr b="1" sz="800">
              <a:solidFill>
                <a:schemeClr val="dk1"/>
              </a:solidFill>
              <a:latin typeface="Times New Roman"/>
              <a:ea typeface="Times New Roman"/>
              <a:cs typeface="Times New Roman"/>
              <a:sym typeface="Times New Roman"/>
            </a:endParaRPr>
          </a:p>
        </p:txBody>
      </p:sp>
      <p:sp>
        <p:nvSpPr>
          <p:cNvPr id="1481" name="Google Shape;1481;p83"/>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Computer Networks</a:t>
            </a:r>
            <a:endParaRPr b="1" sz="800">
              <a:solidFill>
                <a:schemeClr val="dk1"/>
              </a:solidFill>
              <a:latin typeface="Times New Roman"/>
              <a:ea typeface="Times New Roman"/>
              <a:cs typeface="Times New Roman"/>
              <a:sym typeface="Times New Roman"/>
            </a:endParaRPr>
          </a:p>
        </p:txBody>
      </p:sp>
      <p:sp>
        <p:nvSpPr>
          <p:cNvPr id="1482" name="Google Shape;1482;p83"/>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US" sz="900">
                <a:solidFill>
                  <a:schemeClr val="dk1"/>
                </a:solidFill>
                <a:latin typeface="Times New Roman"/>
                <a:ea typeface="Times New Roman"/>
                <a:cs typeface="Times New Roman"/>
                <a:sym typeface="Times New Roman"/>
              </a:rPr>
              <a:t>‹#›</a:t>
            </a:fld>
            <a:endParaRPr sz="900">
              <a:solidFill>
                <a:schemeClr val="dk1"/>
              </a:solidFill>
              <a:latin typeface="Times New Roman"/>
              <a:ea typeface="Times New Roman"/>
              <a:cs typeface="Times New Roman"/>
              <a:sym typeface="Times New Roman"/>
            </a:endParaRPr>
          </a:p>
        </p:txBody>
      </p:sp>
      <p:sp>
        <p:nvSpPr>
          <p:cNvPr id="1483" name="Google Shape;1483;p83"/>
          <p:cNvSpPr txBox="1"/>
          <p:nvPr>
            <p:ph idx="4294967295" type="title"/>
          </p:nvPr>
        </p:nvSpPr>
        <p:spPr>
          <a:xfrm>
            <a:off x="634942" y="75840"/>
            <a:ext cx="8866409" cy="4699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Clr>
                <a:srgbClr val="002060"/>
              </a:buClr>
              <a:buSzPts val="3200"/>
              <a:buNone/>
            </a:pPr>
            <a:br>
              <a:rPr lang="en-US" sz="3200">
                <a:latin typeface="Times"/>
                <a:ea typeface="Times"/>
                <a:cs typeface="Times"/>
                <a:sym typeface="Times"/>
              </a:rPr>
            </a:br>
            <a:r>
              <a:rPr lang="en-US" sz="3200">
                <a:latin typeface="Times"/>
                <a:ea typeface="Times"/>
                <a:cs typeface="Times"/>
                <a:sym typeface="Times"/>
              </a:rPr>
              <a:t>1. </a:t>
            </a:r>
            <a:r>
              <a:rPr b="1" lang="en-US" sz="2800">
                <a:solidFill>
                  <a:srgbClr val="002060"/>
                </a:solidFill>
                <a:latin typeface="Times"/>
                <a:ea typeface="Times"/>
                <a:cs typeface="Times"/>
                <a:sym typeface="Times"/>
              </a:rPr>
              <a:t>Stop-and-Wait Automatic Repeat Request </a:t>
            </a:r>
            <a:r>
              <a:rPr b="1" lang="en-US" sz="2400">
                <a:solidFill>
                  <a:srgbClr val="002060"/>
                </a:solidFill>
                <a:latin typeface="Times"/>
                <a:ea typeface="Times"/>
                <a:cs typeface="Times"/>
                <a:sym typeface="Times"/>
              </a:rPr>
              <a:t>(ARQ)</a:t>
            </a:r>
            <a:endParaRPr sz="2800">
              <a:latin typeface="Times"/>
              <a:ea typeface="Times"/>
              <a:cs typeface="Times"/>
              <a:sym typeface="Times"/>
            </a:endParaRPr>
          </a:p>
        </p:txBody>
      </p:sp>
      <p:pic>
        <p:nvPicPr>
          <p:cNvPr id="1484" name="Google Shape;1484;p83"/>
          <p:cNvPicPr preferRelativeResize="0"/>
          <p:nvPr/>
        </p:nvPicPr>
        <p:blipFill rotWithShape="1">
          <a:blip r:embed="rId3">
            <a:alphaModFix/>
          </a:blip>
          <a:srcRect b="0" l="0" r="0" t="0"/>
          <a:stretch/>
        </p:blipFill>
        <p:spPr>
          <a:xfrm>
            <a:off x="708420" y="908202"/>
            <a:ext cx="7610306" cy="3643372"/>
          </a:xfrm>
          <a:prstGeom prst="rect">
            <a:avLst/>
          </a:prstGeom>
          <a:noFill/>
          <a:ln>
            <a:noFill/>
          </a:ln>
        </p:spPr>
      </p:pic>
      <p:sp>
        <p:nvSpPr>
          <p:cNvPr id="1485" name="Google Shape;1485;p83"/>
          <p:cNvSpPr/>
          <p:nvPr/>
        </p:nvSpPr>
        <p:spPr>
          <a:xfrm>
            <a:off x="41077" y="36119"/>
            <a:ext cx="490538" cy="589736"/>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3300"/>
              <a:buFont typeface="Arial"/>
              <a:buNone/>
            </a:pPr>
            <a:r>
              <a:t/>
            </a:r>
            <a:endParaRPr b="0" i="0" sz="3300" u="none" cap="none" strike="noStrike">
              <a:solidFill>
                <a:schemeClr val="dk1"/>
              </a:solidFill>
              <a:latin typeface="Times New Roman"/>
              <a:ea typeface="Times New Roman"/>
              <a:cs typeface="Times New Roman"/>
              <a:sym typeface="Times New Roman"/>
            </a:endParaRPr>
          </a:p>
        </p:txBody>
      </p:sp>
      <p:cxnSp>
        <p:nvCxnSpPr>
          <p:cNvPr id="1486" name="Google Shape;1486;p83"/>
          <p:cNvCxnSpPr/>
          <p:nvPr/>
        </p:nvCxnSpPr>
        <p:spPr>
          <a:xfrm flipH="1" rot="10800000">
            <a:off x="-7737" y="611782"/>
            <a:ext cx="9144000" cy="20782"/>
          </a:xfrm>
          <a:prstGeom prst="straightConnector1">
            <a:avLst/>
          </a:prstGeom>
          <a:noFill/>
          <a:ln cap="flat" cmpd="sng" w="9525">
            <a:solidFill>
              <a:srgbClr val="00B050"/>
            </a:solidFill>
            <a:prstDash val="solid"/>
            <a:round/>
            <a:headEnd len="sm" w="sm" type="none"/>
            <a:tailEnd len="sm" w="sm" type="none"/>
          </a:ln>
        </p:spPr>
      </p:cxnSp>
      <p:sp>
        <p:nvSpPr>
          <p:cNvPr id="1487" name="Google Shape;1487;p83"/>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Times New Roman"/>
              <a:ea typeface="Times New Roman"/>
              <a:cs typeface="Times New Roman"/>
              <a:sym typeface="Times New Roman"/>
            </a:endParaRPr>
          </a:p>
        </p:txBody>
      </p:sp>
      <p:cxnSp>
        <p:nvCxnSpPr>
          <p:cNvPr id="1488" name="Google Shape;1488;p83"/>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1489" name="Google Shape;1489;p83"/>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5" name="Shape 1495"/>
        <p:cNvGrpSpPr/>
        <p:nvPr/>
      </p:nvGrpSpPr>
      <p:grpSpPr>
        <a:xfrm>
          <a:off x="0" y="0"/>
          <a:ext cx="0" cy="0"/>
          <a:chOff x="0" y="0"/>
          <a:chExt cx="0" cy="0"/>
        </a:xfrm>
      </p:grpSpPr>
      <p:sp>
        <p:nvSpPr>
          <p:cNvPr id="1496" name="Google Shape;1496;p84"/>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Feb.-2022</a:t>
            </a:r>
            <a:endParaRPr b="1" sz="800">
              <a:solidFill>
                <a:schemeClr val="dk1"/>
              </a:solidFill>
              <a:latin typeface="Times New Roman"/>
              <a:ea typeface="Times New Roman"/>
              <a:cs typeface="Times New Roman"/>
              <a:sym typeface="Times New Roman"/>
            </a:endParaRPr>
          </a:p>
        </p:txBody>
      </p:sp>
      <p:sp>
        <p:nvSpPr>
          <p:cNvPr id="1497" name="Google Shape;1497;p84"/>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Computer Networks</a:t>
            </a:r>
            <a:endParaRPr b="1" sz="800">
              <a:solidFill>
                <a:schemeClr val="dk1"/>
              </a:solidFill>
              <a:latin typeface="Times New Roman"/>
              <a:ea typeface="Times New Roman"/>
              <a:cs typeface="Times New Roman"/>
              <a:sym typeface="Times New Roman"/>
            </a:endParaRPr>
          </a:p>
        </p:txBody>
      </p:sp>
      <p:sp>
        <p:nvSpPr>
          <p:cNvPr id="1498" name="Google Shape;1498;p84"/>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US" sz="900">
                <a:solidFill>
                  <a:schemeClr val="dk1"/>
                </a:solidFill>
                <a:latin typeface="Times New Roman"/>
                <a:ea typeface="Times New Roman"/>
                <a:cs typeface="Times New Roman"/>
                <a:sym typeface="Times New Roman"/>
              </a:rPr>
              <a:t>‹#›</a:t>
            </a:fld>
            <a:endParaRPr sz="900">
              <a:solidFill>
                <a:schemeClr val="dk1"/>
              </a:solidFill>
              <a:latin typeface="Times New Roman"/>
              <a:ea typeface="Times New Roman"/>
              <a:cs typeface="Times New Roman"/>
              <a:sym typeface="Times New Roman"/>
            </a:endParaRPr>
          </a:p>
        </p:txBody>
      </p:sp>
      <p:sp>
        <p:nvSpPr>
          <p:cNvPr id="1499" name="Google Shape;1499;p84"/>
          <p:cNvSpPr txBox="1"/>
          <p:nvPr>
            <p:ph idx="4294967295" type="title"/>
          </p:nvPr>
        </p:nvSpPr>
        <p:spPr>
          <a:xfrm>
            <a:off x="1295400" y="141288"/>
            <a:ext cx="7848600" cy="4699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Clr>
                <a:srgbClr val="002060"/>
              </a:buClr>
              <a:buSzPts val="3200"/>
              <a:buNone/>
            </a:pPr>
            <a:br>
              <a:rPr lang="en-US">
                <a:latin typeface="Times"/>
                <a:ea typeface="Times"/>
                <a:cs typeface="Times"/>
                <a:sym typeface="Times"/>
              </a:rPr>
            </a:br>
            <a:r>
              <a:rPr b="1" lang="en-US" sz="3200">
                <a:solidFill>
                  <a:srgbClr val="002060"/>
                </a:solidFill>
                <a:latin typeface="Times"/>
                <a:ea typeface="Times"/>
                <a:cs typeface="Times"/>
                <a:sym typeface="Times"/>
              </a:rPr>
              <a:t>Stop-and-Wait [without sequence number]</a:t>
            </a:r>
            <a:endParaRPr>
              <a:latin typeface="Times"/>
              <a:ea typeface="Times"/>
              <a:cs typeface="Times"/>
              <a:sym typeface="Times"/>
            </a:endParaRPr>
          </a:p>
        </p:txBody>
      </p:sp>
      <p:pic>
        <p:nvPicPr>
          <p:cNvPr id="1500" name="Google Shape;1500;p84"/>
          <p:cNvPicPr preferRelativeResize="0"/>
          <p:nvPr/>
        </p:nvPicPr>
        <p:blipFill rotWithShape="1">
          <a:blip r:embed="rId3">
            <a:alphaModFix/>
          </a:blip>
          <a:srcRect b="0" l="0" r="0" t="0"/>
          <a:stretch/>
        </p:blipFill>
        <p:spPr>
          <a:xfrm>
            <a:off x="708420" y="758099"/>
            <a:ext cx="7661208" cy="3811950"/>
          </a:xfrm>
          <a:prstGeom prst="rect">
            <a:avLst/>
          </a:prstGeom>
          <a:noFill/>
          <a:ln>
            <a:noFill/>
          </a:ln>
        </p:spPr>
      </p:pic>
      <p:sp>
        <p:nvSpPr>
          <p:cNvPr id="1501" name="Google Shape;1501;p84"/>
          <p:cNvSpPr/>
          <p:nvPr/>
        </p:nvSpPr>
        <p:spPr>
          <a:xfrm>
            <a:off x="41077" y="36119"/>
            <a:ext cx="490538" cy="589736"/>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3300"/>
              <a:buFont typeface="Arial"/>
              <a:buNone/>
            </a:pPr>
            <a:r>
              <a:t/>
            </a:r>
            <a:endParaRPr b="0" i="0" sz="3300" u="none" cap="none" strike="noStrike">
              <a:solidFill>
                <a:schemeClr val="dk1"/>
              </a:solidFill>
              <a:latin typeface="Times New Roman"/>
              <a:ea typeface="Times New Roman"/>
              <a:cs typeface="Times New Roman"/>
              <a:sym typeface="Times New Roman"/>
            </a:endParaRPr>
          </a:p>
        </p:txBody>
      </p:sp>
      <p:cxnSp>
        <p:nvCxnSpPr>
          <p:cNvPr id="1502" name="Google Shape;1502;p84"/>
          <p:cNvCxnSpPr/>
          <p:nvPr/>
        </p:nvCxnSpPr>
        <p:spPr>
          <a:xfrm flipH="1" rot="10800000">
            <a:off x="-7737" y="611782"/>
            <a:ext cx="9144000" cy="20782"/>
          </a:xfrm>
          <a:prstGeom prst="straightConnector1">
            <a:avLst/>
          </a:prstGeom>
          <a:noFill/>
          <a:ln cap="flat" cmpd="sng" w="9525">
            <a:solidFill>
              <a:srgbClr val="00B050"/>
            </a:solidFill>
            <a:prstDash val="solid"/>
            <a:round/>
            <a:headEnd len="sm" w="sm" type="none"/>
            <a:tailEnd len="sm" w="sm" type="none"/>
          </a:ln>
        </p:spPr>
      </p:cxnSp>
      <p:sp>
        <p:nvSpPr>
          <p:cNvPr id="1503" name="Google Shape;1503;p84"/>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Times New Roman"/>
              <a:ea typeface="Times New Roman"/>
              <a:cs typeface="Times New Roman"/>
              <a:sym typeface="Times New Roman"/>
            </a:endParaRPr>
          </a:p>
        </p:txBody>
      </p:sp>
      <p:cxnSp>
        <p:nvCxnSpPr>
          <p:cNvPr id="1504" name="Google Shape;1504;p84"/>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1505" name="Google Shape;1505;p84"/>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1" name="Shape 1511"/>
        <p:cNvGrpSpPr/>
        <p:nvPr/>
      </p:nvGrpSpPr>
      <p:grpSpPr>
        <a:xfrm>
          <a:off x="0" y="0"/>
          <a:ext cx="0" cy="0"/>
          <a:chOff x="0" y="0"/>
          <a:chExt cx="0" cy="0"/>
        </a:xfrm>
      </p:grpSpPr>
      <p:sp>
        <p:nvSpPr>
          <p:cNvPr id="1512" name="Google Shape;1512;p85"/>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b="1" lang="en-US" sz="800">
                <a:solidFill>
                  <a:schemeClr val="dk1"/>
                </a:solidFill>
                <a:latin typeface="Times"/>
                <a:ea typeface="Times"/>
                <a:cs typeface="Times"/>
                <a:sym typeface="Times"/>
              </a:rPr>
              <a:t>Feb.-2022</a:t>
            </a:r>
            <a:endParaRPr b="1" sz="800">
              <a:solidFill>
                <a:schemeClr val="dk1"/>
              </a:solidFill>
              <a:latin typeface="Times"/>
              <a:ea typeface="Times"/>
              <a:cs typeface="Times"/>
              <a:sym typeface="Times"/>
            </a:endParaRPr>
          </a:p>
        </p:txBody>
      </p:sp>
      <p:sp>
        <p:nvSpPr>
          <p:cNvPr id="1513" name="Google Shape;1513;p85"/>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b="1" lang="en-US" sz="800">
                <a:solidFill>
                  <a:schemeClr val="dk1"/>
                </a:solidFill>
                <a:latin typeface="Times"/>
                <a:ea typeface="Times"/>
                <a:cs typeface="Times"/>
                <a:sym typeface="Times"/>
              </a:rPr>
              <a:t>Computer Networks</a:t>
            </a:r>
            <a:endParaRPr b="1" sz="800">
              <a:solidFill>
                <a:schemeClr val="dk1"/>
              </a:solidFill>
              <a:latin typeface="Times"/>
              <a:ea typeface="Times"/>
              <a:cs typeface="Times"/>
              <a:sym typeface="Times"/>
            </a:endParaRPr>
          </a:p>
        </p:txBody>
      </p:sp>
      <p:sp>
        <p:nvSpPr>
          <p:cNvPr id="1514" name="Google Shape;1514;p85"/>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US" sz="900">
                <a:solidFill>
                  <a:schemeClr val="dk1"/>
                </a:solidFill>
                <a:latin typeface="Times"/>
                <a:ea typeface="Times"/>
                <a:cs typeface="Times"/>
                <a:sym typeface="Times"/>
              </a:rPr>
              <a:t>‹#›</a:t>
            </a:fld>
            <a:endParaRPr sz="900">
              <a:solidFill>
                <a:schemeClr val="dk1"/>
              </a:solidFill>
              <a:latin typeface="Times"/>
              <a:ea typeface="Times"/>
              <a:cs typeface="Times"/>
              <a:sym typeface="Times"/>
            </a:endParaRPr>
          </a:p>
        </p:txBody>
      </p:sp>
      <p:sp>
        <p:nvSpPr>
          <p:cNvPr id="1515" name="Google Shape;1515;p85"/>
          <p:cNvSpPr txBox="1"/>
          <p:nvPr>
            <p:ph idx="4294967295" type="title"/>
          </p:nvPr>
        </p:nvSpPr>
        <p:spPr>
          <a:xfrm>
            <a:off x="1295400" y="141288"/>
            <a:ext cx="7848600" cy="4699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Clr>
                <a:srgbClr val="002060"/>
              </a:buClr>
              <a:buSzPts val="3200"/>
              <a:buNone/>
            </a:pPr>
            <a:br>
              <a:rPr lang="en-US">
                <a:latin typeface="Times"/>
                <a:ea typeface="Times"/>
                <a:cs typeface="Times"/>
                <a:sym typeface="Times"/>
              </a:rPr>
            </a:br>
            <a:r>
              <a:rPr b="1" lang="en-US" sz="3200">
                <a:solidFill>
                  <a:srgbClr val="002060"/>
                </a:solidFill>
                <a:latin typeface="Times"/>
                <a:ea typeface="Times"/>
                <a:cs typeface="Times"/>
                <a:sym typeface="Times"/>
              </a:rPr>
              <a:t>Stop-and-Wait [without sequence number]</a:t>
            </a:r>
            <a:endParaRPr>
              <a:latin typeface="Times"/>
              <a:ea typeface="Times"/>
              <a:cs typeface="Times"/>
              <a:sym typeface="Times"/>
            </a:endParaRPr>
          </a:p>
        </p:txBody>
      </p:sp>
      <p:sp>
        <p:nvSpPr>
          <p:cNvPr id="1516" name="Google Shape;1516;p85"/>
          <p:cNvSpPr/>
          <p:nvPr/>
        </p:nvSpPr>
        <p:spPr>
          <a:xfrm>
            <a:off x="175350" y="701620"/>
            <a:ext cx="8758443" cy="3323987"/>
          </a:xfrm>
          <a:prstGeom prst="rect">
            <a:avLst/>
          </a:prstGeom>
          <a:noFill/>
          <a:ln>
            <a:noFill/>
          </a:ln>
        </p:spPr>
        <p:txBody>
          <a:bodyPr anchorCtr="0" anchor="t" bIns="45700" lIns="91425" spcFirstLastPara="1" rIns="91425" wrap="square" tIns="45700">
            <a:spAutoFit/>
          </a:bodyPr>
          <a:lstStyle/>
          <a:p>
            <a:pPr indent="-127000" lvl="0" marL="457200" marR="0" rtl="0" algn="just">
              <a:lnSpc>
                <a:spcPct val="100000"/>
              </a:lnSpc>
              <a:spcBef>
                <a:spcPts val="0"/>
              </a:spcBef>
              <a:spcAft>
                <a:spcPts val="0"/>
              </a:spcAft>
              <a:buClr>
                <a:schemeClr val="dk1"/>
              </a:buClr>
              <a:buSzPts val="2000"/>
              <a:buFont typeface="Noto Sans Symbols"/>
              <a:buChar char="⮚"/>
            </a:pPr>
            <a:r>
              <a:rPr b="1" i="0" lang="en-US" sz="3000" u="none" cap="none" strike="noStrike">
                <a:solidFill>
                  <a:schemeClr val="dk1"/>
                </a:solidFill>
                <a:latin typeface="Times"/>
                <a:ea typeface="Times"/>
                <a:cs typeface="Times"/>
                <a:sym typeface="Times"/>
              </a:rPr>
              <a:t>Duplicate packets, as much as corrupted packets, need to be avoided</a:t>
            </a:r>
            <a:r>
              <a:rPr b="0" i="0" lang="en-US" sz="3000" u="none" cap="none" strike="noStrike">
                <a:solidFill>
                  <a:schemeClr val="dk1"/>
                </a:solidFill>
                <a:latin typeface="Times"/>
                <a:ea typeface="Times"/>
                <a:cs typeface="Times"/>
                <a:sym typeface="Times"/>
              </a:rPr>
              <a:t>.</a:t>
            </a:r>
            <a:endParaRPr b="0" i="0" sz="3000" u="none" cap="none" strike="noStrike">
              <a:solidFill>
                <a:srgbClr val="000000"/>
              </a:solidFill>
              <a:latin typeface="Times"/>
              <a:ea typeface="Times"/>
              <a:cs typeface="Times"/>
              <a:sym typeface="Times"/>
            </a:endParaRPr>
          </a:p>
          <a:p>
            <a:pPr indent="-127000" lvl="0" marL="457200" marR="0" rtl="0" algn="just">
              <a:lnSpc>
                <a:spcPct val="100000"/>
              </a:lnSpc>
              <a:spcBef>
                <a:spcPts val="0"/>
              </a:spcBef>
              <a:spcAft>
                <a:spcPts val="0"/>
              </a:spcAft>
              <a:buClr>
                <a:schemeClr val="dk1"/>
              </a:buClr>
              <a:buSzPts val="2000"/>
              <a:buFont typeface="Noto Sans Symbols"/>
              <a:buChar char="⮚"/>
            </a:pPr>
            <a:r>
              <a:rPr b="0" i="0" lang="en-US" sz="3000" u="none" cap="none" strike="noStrike">
                <a:solidFill>
                  <a:schemeClr val="dk1"/>
                </a:solidFill>
                <a:latin typeface="Times"/>
                <a:ea typeface="Times"/>
                <a:cs typeface="Times"/>
                <a:sym typeface="Times"/>
              </a:rPr>
              <a:t>To correct the problem, we need to add </a:t>
            </a:r>
            <a:r>
              <a:rPr b="1" i="0" lang="en-US" sz="3000" u="none" cap="none" strike="noStrike">
                <a:solidFill>
                  <a:srgbClr val="C00000"/>
                </a:solidFill>
                <a:latin typeface="Times"/>
                <a:ea typeface="Times"/>
                <a:cs typeface="Times"/>
                <a:sym typeface="Times"/>
              </a:rPr>
              <a:t>sequence numbers</a:t>
            </a:r>
            <a:r>
              <a:rPr b="1" i="0" lang="en-US" sz="3000" u="none" cap="none" strike="noStrike">
                <a:solidFill>
                  <a:schemeClr val="dk1"/>
                </a:solidFill>
                <a:latin typeface="Times"/>
                <a:ea typeface="Times"/>
                <a:cs typeface="Times"/>
                <a:sym typeface="Times"/>
              </a:rPr>
              <a:t> </a:t>
            </a:r>
            <a:r>
              <a:rPr b="0" i="0" lang="en-US" sz="3000" u="none" cap="none" strike="noStrike">
                <a:solidFill>
                  <a:schemeClr val="dk1"/>
                </a:solidFill>
                <a:latin typeface="Times"/>
                <a:ea typeface="Times"/>
                <a:cs typeface="Times"/>
                <a:sym typeface="Times"/>
              </a:rPr>
              <a:t>to the data frames and </a:t>
            </a:r>
            <a:r>
              <a:rPr b="1" i="0" lang="en-US" sz="3000" u="none" cap="none" strike="noStrike">
                <a:solidFill>
                  <a:srgbClr val="C00000"/>
                </a:solidFill>
                <a:latin typeface="Times"/>
                <a:ea typeface="Times"/>
                <a:cs typeface="Times"/>
                <a:sym typeface="Times"/>
              </a:rPr>
              <a:t>acknowledgment numbers</a:t>
            </a:r>
            <a:r>
              <a:rPr b="1" i="0" lang="en-US" sz="3000" u="none" cap="none" strike="noStrike">
                <a:solidFill>
                  <a:schemeClr val="dk1"/>
                </a:solidFill>
                <a:latin typeface="Times"/>
                <a:ea typeface="Times"/>
                <a:cs typeface="Times"/>
                <a:sym typeface="Times"/>
              </a:rPr>
              <a:t> </a:t>
            </a:r>
            <a:r>
              <a:rPr b="0" i="0" lang="en-US" sz="3000" u="none" cap="none" strike="noStrike">
                <a:solidFill>
                  <a:schemeClr val="dk1"/>
                </a:solidFill>
                <a:latin typeface="Times"/>
                <a:ea typeface="Times"/>
                <a:cs typeface="Times"/>
                <a:sym typeface="Times"/>
              </a:rPr>
              <a:t>to the ACK frames.</a:t>
            </a:r>
            <a:endParaRPr b="0" i="0" sz="3000" u="none" cap="none" strike="noStrike">
              <a:solidFill>
                <a:srgbClr val="000000"/>
              </a:solidFill>
              <a:latin typeface="Times"/>
              <a:ea typeface="Times"/>
              <a:cs typeface="Times"/>
              <a:sym typeface="Times"/>
            </a:endParaRPr>
          </a:p>
          <a:p>
            <a:pPr indent="-127000" lvl="0" marL="457200" marR="0" rtl="0" algn="just">
              <a:lnSpc>
                <a:spcPct val="100000"/>
              </a:lnSpc>
              <a:spcBef>
                <a:spcPts val="0"/>
              </a:spcBef>
              <a:spcAft>
                <a:spcPts val="0"/>
              </a:spcAft>
              <a:buClr>
                <a:schemeClr val="dk1"/>
              </a:buClr>
              <a:buSzPts val="2000"/>
              <a:buFont typeface="Noto Sans Symbols"/>
              <a:buChar char="⮚"/>
            </a:pPr>
            <a:r>
              <a:rPr b="0" i="0" lang="en-US" sz="3000" u="none" cap="none" strike="noStrike">
                <a:solidFill>
                  <a:schemeClr val="dk1"/>
                </a:solidFill>
                <a:latin typeface="Times"/>
                <a:ea typeface="Times"/>
                <a:cs typeface="Times"/>
                <a:sym typeface="Times"/>
              </a:rPr>
              <a:t>A </a:t>
            </a:r>
            <a:r>
              <a:rPr b="1" i="0" lang="en-US" sz="3000" u="none" cap="none" strike="noStrike">
                <a:solidFill>
                  <a:srgbClr val="C00000"/>
                </a:solidFill>
                <a:latin typeface="Times"/>
                <a:ea typeface="Times"/>
                <a:cs typeface="Times"/>
                <a:sym typeface="Times"/>
              </a:rPr>
              <a:t>1-bit</a:t>
            </a:r>
            <a:r>
              <a:rPr b="0" i="0" lang="en-US" sz="3000" u="none" cap="none" strike="noStrike">
                <a:solidFill>
                  <a:schemeClr val="dk1"/>
                </a:solidFill>
                <a:latin typeface="Times"/>
                <a:ea typeface="Times"/>
                <a:cs typeface="Times"/>
                <a:sym typeface="Times"/>
              </a:rPr>
              <a:t> sequence number/acknowledgement number (0 or 1) is therefore sufficient.</a:t>
            </a:r>
            <a:endParaRPr b="0" i="0" sz="3000" u="none" cap="none" strike="noStrike">
              <a:solidFill>
                <a:srgbClr val="000000"/>
              </a:solidFill>
              <a:latin typeface="Times"/>
              <a:ea typeface="Times"/>
              <a:cs typeface="Times"/>
              <a:sym typeface="Times"/>
            </a:endParaRPr>
          </a:p>
        </p:txBody>
      </p:sp>
      <p:sp>
        <p:nvSpPr>
          <p:cNvPr id="1517" name="Google Shape;1517;p85"/>
          <p:cNvSpPr/>
          <p:nvPr/>
        </p:nvSpPr>
        <p:spPr>
          <a:xfrm>
            <a:off x="41077" y="36119"/>
            <a:ext cx="490538" cy="589736"/>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3300"/>
              <a:buFont typeface="Arial"/>
              <a:buNone/>
            </a:pPr>
            <a:r>
              <a:t/>
            </a:r>
            <a:endParaRPr b="0" i="0" sz="3300" u="none" cap="none" strike="noStrike">
              <a:solidFill>
                <a:schemeClr val="dk1"/>
              </a:solidFill>
              <a:latin typeface="Times"/>
              <a:ea typeface="Times"/>
              <a:cs typeface="Times"/>
              <a:sym typeface="Times"/>
            </a:endParaRPr>
          </a:p>
        </p:txBody>
      </p:sp>
      <p:cxnSp>
        <p:nvCxnSpPr>
          <p:cNvPr id="1518" name="Google Shape;1518;p85"/>
          <p:cNvCxnSpPr/>
          <p:nvPr/>
        </p:nvCxnSpPr>
        <p:spPr>
          <a:xfrm flipH="1" rot="10800000">
            <a:off x="-7737" y="611782"/>
            <a:ext cx="9144000" cy="20782"/>
          </a:xfrm>
          <a:prstGeom prst="straightConnector1">
            <a:avLst/>
          </a:prstGeom>
          <a:noFill/>
          <a:ln cap="flat" cmpd="sng" w="9525">
            <a:solidFill>
              <a:srgbClr val="00B050"/>
            </a:solidFill>
            <a:prstDash val="solid"/>
            <a:round/>
            <a:headEnd len="sm" w="sm" type="none"/>
            <a:tailEnd len="sm" w="sm" type="none"/>
          </a:ln>
        </p:spPr>
      </p:cxnSp>
      <p:sp>
        <p:nvSpPr>
          <p:cNvPr id="1519" name="Google Shape;1519;p85"/>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Times"/>
              <a:ea typeface="Times"/>
              <a:cs typeface="Times"/>
              <a:sym typeface="Times"/>
            </a:endParaRPr>
          </a:p>
        </p:txBody>
      </p:sp>
      <p:cxnSp>
        <p:nvCxnSpPr>
          <p:cNvPr id="1520" name="Google Shape;1520;p85"/>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1521" name="Google Shape;1521;p85"/>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16">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16">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16">
                                            <p:txEl>
                                              <p:pRg end="2" st="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7" name="Shape 1527"/>
        <p:cNvGrpSpPr/>
        <p:nvPr/>
      </p:nvGrpSpPr>
      <p:grpSpPr>
        <a:xfrm>
          <a:off x="0" y="0"/>
          <a:ext cx="0" cy="0"/>
          <a:chOff x="0" y="0"/>
          <a:chExt cx="0" cy="0"/>
        </a:xfrm>
      </p:grpSpPr>
      <p:sp>
        <p:nvSpPr>
          <p:cNvPr id="1528" name="Google Shape;1528;p86"/>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Feb.-2022</a:t>
            </a:r>
            <a:endParaRPr b="1" sz="800">
              <a:solidFill>
                <a:schemeClr val="dk1"/>
              </a:solidFill>
              <a:latin typeface="Times New Roman"/>
              <a:ea typeface="Times New Roman"/>
              <a:cs typeface="Times New Roman"/>
              <a:sym typeface="Times New Roman"/>
            </a:endParaRPr>
          </a:p>
        </p:txBody>
      </p:sp>
      <p:sp>
        <p:nvSpPr>
          <p:cNvPr id="1529" name="Google Shape;1529;p86"/>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Computer Networks</a:t>
            </a:r>
            <a:endParaRPr b="1" sz="800">
              <a:solidFill>
                <a:schemeClr val="dk1"/>
              </a:solidFill>
              <a:latin typeface="Times New Roman"/>
              <a:ea typeface="Times New Roman"/>
              <a:cs typeface="Times New Roman"/>
              <a:sym typeface="Times New Roman"/>
            </a:endParaRPr>
          </a:p>
        </p:txBody>
      </p:sp>
      <p:sp>
        <p:nvSpPr>
          <p:cNvPr id="1530" name="Google Shape;1530;p86"/>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US" sz="900">
                <a:solidFill>
                  <a:schemeClr val="dk1"/>
                </a:solidFill>
                <a:latin typeface="Times New Roman"/>
                <a:ea typeface="Times New Roman"/>
                <a:cs typeface="Times New Roman"/>
                <a:sym typeface="Times New Roman"/>
              </a:rPr>
              <a:t>‹#›</a:t>
            </a:fld>
            <a:endParaRPr sz="900">
              <a:solidFill>
                <a:schemeClr val="dk1"/>
              </a:solidFill>
              <a:latin typeface="Times New Roman"/>
              <a:ea typeface="Times New Roman"/>
              <a:cs typeface="Times New Roman"/>
              <a:sym typeface="Times New Roman"/>
            </a:endParaRPr>
          </a:p>
        </p:txBody>
      </p:sp>
      <p:sp>
        <p:nvSpPr>
          <p:cNvPr id="1531" name="Google Shape;1531;p86"/>
          <p:cNvSpPr txBox="1"/>
          <p:nvPr>
            <p:ph idx="4294967295" type="title"/>
          </p:nvPr>
        </p:nvSpPr>
        <p:spPr>
          <a:xfrm>
            <a:off x="1295400" y="68263"/>
            <a:ext cx="7848600" cy="4699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Clr>
                <a:srgbClr val="002060"/>
              </a:buClr>
              <a:buSzPts val="3200"/>
              <a:buNone/>
            </a:pPr>
            <a:br>
              <a:rPr lang="en-US"/>
            </a:br>
            <a:r>
              <a:rPr b="1" lang="en-US" sz="3200">
                <a:solidFill>
                  <a:srgbClr val="002060"/>
                </a:solidFill>
              </a:rPr>
              <a:t>Stop-and-Wait [with sequence number]</a:t>
            </a:r>
            <a:endParaRPr>
              <a:latin typeface="Times New Roman"/>
              <a:ea typeface="Times New Roman"/>
              <a:cs typeface="Times New Roman"/>
              <a:sym typeface="Times New Roman"/>
            </a:endParaRPr>
          </a:p>
        </p:txBody>
      </p:sp>
      <p:pic>
        <p:nvPicPr>
          <p:cNvPr id="1532" name="Google Shape;1532;p86"/>
          <p:cNvPicPr preferRelativeResize="0"/>
          <p:nvPr/>
        </p:nvPicPr>
        <p:blipFill rotWithShape="1">
          <a:blip r:embed="rId3">
            <a:alphaModFix/>
          </a:blip>
          <a:srcRect b="0" l="0" r="0" t="0"/>
          <a:stretch/>
        </p:blipFill>
        <p:spPr>
          <a:xfrm>
            <a:off x="639959" y="789706"/>
            <a:ext cx="7623039" cy="3772378"/>
          </a:xfrm>
          <a:prstGeom prst="rect">
            <a:avLst/>
          </a:prstGeom>
          <a:noFill/>
          <a:ln>
            <a:noFill/>
          </a:ln>
        </p:spPr>
      </p:pic>
      <p:sp>
        <p:nvSpPr>
          <p:cNvPr id="1533" name="Google Shape;1533;p86"/>
          <p:cNvSpPr/>
          <p:nvPr/>
        </p:nvSpPr>
        <p:spPr>
          <a:xfrm>
            <a:off x="41077" y="36119"/>
            <a:ext cx="490538" cy="589736"/>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3300"/>
              <a:buFont typeface="Arial"/>
              <a:buNone/>
            </a:pPr>
            <a:r>
              <a:t/>
            </a:r>
            <a:endParaRPr b="0" i="0" sz="3300" u="none" cap="none" strike="noStrike">
              <a:solidFill>
                <a:schemeClr val="dk1"/>
              </a:solidFill>
              <a:latin typeface="Times New Roman"/>
              <a:ea typeface="Times New Roman"/>
              <a:cs typeface="Times New Roman"/>
              <a:sym typeface="Times New Roman"/>
            </a:endParaRPr>
          </a:p>
        </p:txBody>
      </p:sp>
      <p:cxnSp>
        <p:nvCxnSpPr>
          <p:cNvPr id="1534" name="Google Shape;1534;p86"/>
          <p:cNvCxnSpPr/>
          <p:nvPr/>
        </p:nvCxnSpPr>
        <p:spPr>
          <a:xfrm flipH="1" rot="10800000">
            <a:off x="-7737" y="611782"/>
            <a:ext cx="9144000" cy="20782"/>
          </a:xfrm>
          <a:prstGeom prst="straightConnector1">
            <a:avLst/>
          </a:prstGeom>
          <a:noFill/>
          <a:ln cap="flat" cmpd="sng" w="9525">
            <a:solidFill>
              <a:srgbClr val="00B050"/>
            </a:solidFill>
            <a:prstDash val="solid"/>
            <a:round/>
            <a:headEnd len="sm" w="sm" type="none"/>
            <a:tailEnd len="sm" w="sm" type="none"/>
          </a:ln>
        </p:spPr>
      </p:cxnSp>
      <p:sp>
        <p:nvSpPr>
          <p:cNvPr id="1535" name="Google Shape;1535;p86"/>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Times New Roman"/>
              <a:ea typeface="Times New Roman"/>
              <a:cs typeface="Times New Roman"/>
              <a:sym typeface="Times New Roman"/>
            </a:endParaRPr>
          </a:p>
        </p:txBody>
      </p:sp>
      <p:cxnSp>
        <p:nvCxnSpPr>
          <p:cNvPr id="1536" name="Google Shape;1536;p86"/>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1537" name="Google Shape;1537;p86"/>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3" name="Shape 1543"/>
        <p:cNvGrpSpPr/>
        <p:nvPr/>
      </p:nvGrpSpPr>
      <p:grpSpPr>
        <a:xfrm>
          <a:off x="0" y="0"/>
          <a:ext cx="0" cy="0"/>
          <a:chOff x="0" y="0"/>
          <a:chExt cx="0" cy="0"/>
        </a:xfrm>
      </p:grpSpPr>
      <p:sp>
        <p:nvSpPr>
          <p:cNvPr id="1544" name="Google Shape;1544;p87"/>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Feb.-2022</a:t>
            </a:r>
            <a:endParaRPr b="1" sz="800">
              <a:solidFill>
                <a:schemeClr val="dk1"/>
              </a:solidFill>
              <a:latin typeface="Times New Roman"/>
              <a:ea typeface="Times New Roman"/>
              <a:cs typeface="Times New Roman"/>
              <a:sym typeface="Times New Roman"/>
            </a:endParaRPr>
          </a:p>
        </p:txBody>
      </p:sp>
      <p:sp>
        <p:nvSpPr>
          <p:cNvPr id="1545" name="Google Shape;1545;p87"/>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Computer Networks</a:t>
            </a:r>
            <a:endParaRPr b="1" sz="800">
              <a:solidFill>
                <a:schemeClr val="dk1"/>
              </a:solidFill>
              <a:latin typeface="Times New Roman"/>
              <a:ea typeface="Times New Roman"/>
              <a:cs typeface="Times New Roman"/>
              <a:sym typeface="Times New Roman"/>
            </a:endParaRPr>
          </a:p>
        </p:txBody>
      </p:sp>
      <p:sp>
        <p:nvSpPr>
          <p:cNvPr id="1546" name="Google Shape;1546;p87"/>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US" sz="900">
                <a:solidFill>
                  <a:schemeClr val="dk1"/>
                </a:solidFill>
                <a:latin typeface="Times New Roman"/>
                <a:ea typeface="Times New Roman"/>
                <a:cs typeface="Times New Roman"/>
                <a:sym typeface="Times New Roman"/>
              </a:rPr>
              <a:t>‹#›</a:t>
            </a:fld>
            <a:endParaRPr sz="900">
              <a:solidFill>
                <a:schemeClr val="dk1"/>
              </a:solidFill>
              <a:latin typeface="Times New Roman"/>
              <a:ea typeface="Times New Roman"/>
              <a:cs typeface="Times New Roman"/>
              <a:sym typeface="Times New Roman"/>
            </a:endParaRPr>
          </a:p>
        </p:txBody>
      </p:sp>
      <p:sp>
        <p:nvSpPr>
          <p:cNvPr id="1547" name="Google Shape;1547;p87"/>
          <p:cNvSpPr txBox="1"/>
          <p:nvPr>
            <p:ph idx="4294967295" type="title"/>
          </p:nvPr>
        </p:nvSpPr>
        <p:spPr>
          <a:xfrm>
            <a:off x="865188" y="36513"/>
            <a:ext cx="8278812" cy="4699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Clr>
                <a:srgbClr val="002060"/>
              </a:buClr>
              <a:buSzPts val="3200"/>
              <a:buNone/>
            </a:pPr>
            <a:br>
              <a:rPr lang="en-US" sz="4400">
                <a:latin typeface="Times"/>
                <a:ea typeface="Times"/>
                <a:cs typeface="Times"/>
                <a:sym typeface="Times"/>
              </a:rPr>
            </a:br>
            <a:r>
              <a:rPr b="1" lang="en-US" sz="3200">
                <a:solidFill>
                  <a:srgbClr val="002060"/>
                </a:solidFill>
                <a:latin typeface="Times"/>
                <a:ea typeface="Times"/>
                <a:cs typeface="Times"/>
                <a:sym typeface="Times"/>
              </a:rPr>
              <a:t>Stop-and-Wait </a:t>
            </a:r>
            <a:r>
              <a:rPr b="1" lang="en-US" sz="3200">
                <a:solidFill>
                  <a:srgbClr val="C00000"/>
                </a:solidFill>
                <a:latin typeface="Times"/>
                <a:ea typeface="Times"/>
                <a:cs typeface="Times"/>
                <a:sym typeface="Times"/>
              </a:rPr>
              <a:t>Automatic Repeat Request </a:t>
            </a:r>
            <a:r>
              <a:rPr b="1" lang="en-US" sz="1800">
                <a:solidFill>
                  <a:srgbClr val="C00000"/>
                </a:solidFill>
                <a:latin typeface="Times"/>
                <a:ea typeface="Times"/>
                <a:cs typeface="Times"/>
                <a:sym typeface="Times"/>
              </a:rPr>
              <a:t>(ARQ) </a:t>
            </a:r>
            <a:endParaRPr sz="2000">
              <a:solidFill>
                <a:srgbClr val="C00000"/>
              </a:solidFill>
              <a:latin typeface="Times"/>
              <a:ea typeface="Times"/>
              <a:cs typeface="Times"/>
              <a:sym typeface="Times"/>
            </a:endParaRPr>
          </a:p>
        </p:txBody>
      </p:sp>
      <p:sp>
        <p:nvSpPr>
          <p:cNvPr id="1548" name="Google Shape;1548;p87"/>
          <p:cNvSpPr/>
          <p:nvPr/>
        </p:nvSpPr>
        <p:spPr>
          <a:xfrm>
            <a:off x="639959" y="682428"/>
            <a:ext cx="8461971" cy="2246769"/>
          </a:xfrm>
          <a:prstGeom prst="rect">
            <a:avLst/>
          </a:prstGeom>
          <a:solidFill>
            <a:srgbClr val="FFE697"/>
          </a:solidFill>
          <a:ln cap="flat" cmpd="sng" w="57150">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342900" lvl="0" marL="342900" marR="0" rtl="0" algn="just">
              <a:lnSpc>
                <a:spcPct val="100000"/>
              </a:lnSpc>
              <a:spcBef>
                <a:spcPts val="0"/>
              </a:spcBef>
              <a:spcAft>
                <a:spcPts val="0"/>
              </a:spcAft>
              <a:buClr>
                <a:srgbClr val="0000FF"/>
              </a:buClr>
              <a:buSzPts val="2000"/>
              <a:buFont typeface="Noto Sans Symbols"/>
              <a:buChar char="⮚"/>
            </a:pPr>
            <a:r>
              <a:rPr b="0" i="0" lang="en-US" sz="2000" u="none" cap="none" strike="noStrike">
                <a:solidFill>
                  <a:srgbClr val="000000"/>
                </a:solidFill>
                <a:latin typeface="Times"/>
                <a:ea typeface="Times"/>
                <a:cs typeface="Times"/>
                <a:sym typeface="Times"/>
              </a:rPr>
              <a:t>Error correction in Stop-and-Wait ARQ is done by </a:t>
            </a:r>
            <a:r>
              <a:rPr b="1" i="0" lang="en-US" sz="2000" u="none" cap="none" strike="noStrike">
                <a:solidFill>
                  <a:srgbClr val="C00000"/>
                </a:solidFill>
                <a:latin typeface="Times"/>
                <a:ea typeface="Times"/>
                <a:cs typeface="Times"/>
                <a:sym typeface="Times"/>
              </a:rPr>
              <a:t>keeping a copy of the sent frame and retransmitting of the frame when the timer expires.</a:t>
            </a:r>
            <a:endParaRPr/>
          </a:p>
          <a:p>
            <a:pPr indent="-342900" lvl="0" marL="342900" marR="0" rtl="0" algn="just">
              <a:lnSpc>
                <a:spcPct val="100000"/>
              </a:lnSpc>
              <a:spcBef>
                <a:spcPts val="1200"/>
              </a:spcBef>
              <a:spcAft>
                <a:spcPts val="0"/>
              </a:spcAft>
              <a:buClr>
                <a:srgbClr val="0000FF"/>
              </a:buClr>
              <a:buSzPts val="2000"/>
              <a:buFont typeface="Noto Sans Symbols"/>
              <a:buChar char="⮚"/>
            </a:pPr>
            <a:r>
              <a:rPr b="0" i="0" lang="en-US" sz="2000" u="none" cap="none" strike="noStrike">
                <a:solidFill>
                  <a:srgbClr val="000000"/>
                </a:solidFill>
                <a:latin typeface="Times"/>
                <a:ea typeface="Times"/>
                <a:cs typeface="Times"/>
                <a:sym typeface="Times"/>
              </a:rPr>
              <a:t>In Stop-and-Wait ARQ, we use sequence numbers to number the frames. The sequence numbers are based on </a:t>
            </a:r>
            <a:r>
              <a:rPr b="1" i="0" lang="en-US" sz="2000" u="none" cap="none" strike="noStrike">
                <a:solidFill>
                  <a:srgbClr val="002060"/>
                </a:solidFill>
                <a:latin typeface="Times"/>
                <a:ea typeface="Times"/>
                <a:cs typeface="Times"/>
                <a:sym typeface="Times"/>
              </a:rPr>
              <a:t>modulo-2 arithmetic.</a:t>
            </a:r>
            <a:endParaRPr/>
          </a:p>
          <a:p>
            <a:pPr indent="-342900" lvl="0" marL="342900" marR="0" rtl="0" algn="just">
              <a:lnSpc>
                <a:spcPct val="100000"/>
              </a:lnSpc>
              <a:spcBef>
                <a:spcPts val="1200"/>
              </a:spcBef>
              <a:spcAft>
                <a:spcPts val="0"/>
              </a:spcAft>
              <a:buClr>
                <a:srgbClr val="0000FF"/>
              </a:buClr>
              <a:buSzPts val="2000"/>
              <a:buFont typeface="Noto Sans Symbols"/>
              <a:buChar char="⮚"/>
            </a:pPr>
            <a:r>
              <a:rPr b="0" i="0" lang="en-US" sz="2000" u="none" cap="none" strike="noStrike">
                <a:solidFill>
                  <a:srgbClr val="000000"/>
                </a:solidFill>
                <a:latin typeface="Times"/>
                <a:ea typeface="Times"/>
                <a:cs typeface="Times"/>
                <a:sym typeface="Times"/>
              </a:rPr>
              <a:t>In Stop-and-Wait ARQ, </a:t>
            </a:r>
            <a:r>
              <a:rPr b="1" i="0" lang="en-US" sz="2000" u="none" cap="none" strike="noStrike">
                <a:solidFill>
                  <a:srgbClr val="002060"/>
                </a:solidFill>
                <a:latin typeface="Times"/>
                <a:ea typeface="Times"/>
                <a:cs typeface="Times"/>
                <a:sym typeface="Times"/>
              </a:rPr>
              <a:t>the acknowledgment number always announces in modulo-2 arithmetic the sequence number of the next frame expected.</a:t>
            </a:r>
            <a:endParaRPr b="1" i="0" sz="2000" u="none" cap="none" strike="noStrike">
              <a:solidFill>
                <a:srgbClr val="002060"/>
              </a:solidFill>
              <a:latin typeface="Times"/>
              <a:ea typeface="Times"/>
              <a:cs typeface="Times"/>
              <a:sym typeface="Times"/>
            </a:endParaRPr>
          </a:p>
        </p:txBody>
      </p:sp>
      <p:sp>
        <p:nvSpPr>
          <p:cNvPr id="1549" name="Google Shape;1549;p87"/>
          <p:cNvSpPr/>
          <p:nvPr/>
        </p:nvSpPr>
        <p:spPr>
          <a:xfrm>
            <a:off x="674291" y="3356903"/>
            <a:ext cx="8343585" cy="969496"/>
          </a:xfrm>
          <a:prstGeom prst="rect">
            <a:avLst/>
          </a:prstGeom>
          <a:solidFill>
            <a:srgbClr val="9BC6CE"/>
          </a:solidFill>
          <a:ln cap="flat" cmpd="sng" w="76200">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chemeClr val="dk1"/>
              </a:buClr>
              <a:buSzPts val="2000"/>
              <a:buFont typeface="Noto Sans Symbols"/>
              <a:buChar char="⮚"/>
            </a:pPr>
            <a:r>
              <a:rPr b="1" i="0" lang="en-US" sz="1900" u="none" cap="none" strike="noStrike">
                <a:solidFill>
                  <a:schemeClr val="dk1"/>
                </a:solidFill>
                <a:latin typeface="Times"/>
                <a:ea typeface="Times"/>
                <a:cs typeface="Times"/>
                <a:sym typeface="Times"/>
              </a:rPr>
              <a:t>Aim of stop &amp; wait protocol is to </a:t>
            </a:r>
            <a:r>
              <a:rPr b="1" i="0" lang="en-US" sz="1900" u="none" cap="none" strike="noStrike">
                <a:solidFill>
                  <a:srgbClr val="C00000"/>
                </a:solidFill>
                <a:latin typeface="Times"/>
                <a:ea typeface="Times"/>
                <a:cs typeface="Times"/>
                <a:sym typeface="Times"/>
              </a:rPr>
              <a:t>turn unreliable data link into reliable one.</a:t>
            </a:r>
            <a:endParaRPr b="0" i="0" sz="1900" u="none" cap="none" strike="noStrike">
              <a:solidFill>
                <a:srgbClr val="C00000"/>
              </a:solidFill>
              <a:latin typeface="Times"/>
              <a:ea typeface="Times"/>
              <a:cs typeface="Times"/>
              <a:sym typeface="Times"/>
            </a:endParaRPr>
          </a:p>
          <a:p>
            <a:pPr indent="-285750" lvl="0" marL="285750" marR="0" rtl="0" algn="l">
              <a:lnSpc>
                <a:spcPct val="100000"/>
              </a:lnSpc>
              <a:spcBef>
                <a:spcPts val="0"/>
              </a:spcBef>
              <a:spcAft>
                <a:spcPts val="0"/>
              </a:spcAft>
              <a:buClr>
                <a:schemeClr val="dk1"/>
              </a:buClr>
              <a:buSzPts val="2000"/>
              <a:buFont typeface="Noto Sans Symbols"/>
              <a:buChar char="⮚"/>
            </a:pPr>
            <a:r>
              <a:rPr b="1" i="0" lang="en-US" sz="1900" u="none" cap="none" strike="noStrike">
                <a:solidFill>
                  <a:schemeClr val="dk1"/>
                </a:solidFill>
                <a:latin typeface="Times"/>
                <a:ea typeface="Times"/>
                <a:cs typeface="Times"/>
                <a:sym typeface="Times"/>
              </a:rPr>
              <a:t>Therefore Stop &amp; Wait protocol is </a:t>
            </a:r>
            <a:r>
              <a:rPr b="1" i="0" lang="en-US" sz="1900" u="none" cap="none" strike="noStrike">
                <a:solidFill>
                  <a:srgbClr val="C00000"/>
                </a:solidFill>
                <a:latin typeface="Times"/>
                <a:ea typeface="Times"/>
                <a:cs typeface="Times"/>
                <a:sym typeface="Times"/>
              </a:rPr>
              <a:t>suitable for large sizes of packets.</a:t>
            </a:r>
            <a:endParaRPr/>
          </a:p>
          <a:p>
            <a:pPr indent="-285750" lvl="0" marL="285750" marR="0" rtl="0" algn="l">
              <a:lnSpc>
                <a:spcPct val="100000"/>
              </a:lnSpc>
              <a:spcBef>
                <a:spcPts val="0"/>
              </a:spcBef>
              <a:spcAft>
                <a:spcPts val="0"/>
              </a:spcAft>
              <a:buClr>
                <a:schemeClr val="dk1"/>
              </a:buClr>
              <a:buSzPts val="2000"/>
              <a:buFont typeface="Noto Sans Symbols"/>
              <a:buChar char="⮚"/>
            </a:pPr>
            <a:r>
              <a:rPr b="1" i="0" lang="en-US" sz="1900" u="none" cap="none" strike="noStrike">
                <a:solidFill>
                  <a:schemeClr val="dk1"/>
                </a:solidFill>
                <a:latin typeface="Times"/>
                <a:ea typeface="Times"/>
                <a:cs typeface="Times"/>
                <a:sym typeface="Times"/>
              </a:rPr>
              <a:t>Similarly Stop &amp; Wait protocol is </a:t>
            </a:r>
            <a:r>
              <a:rPr b="1" i="0" lang="en-US" sz="1900" u="none" cap="none" strike="noStrike">
                <a:solidFill>
                  <a:srgbClr val="C00000"/>
                </a:solidFill>
                <a:latin typeface="Times"/>
                <a:ea typeface="Times"/>
                <a:cs typeface="Times"/>
                <a:sym typeface="Times"/>
              </a:rPr>
              <a:t>suitable for small size networks (i.e. </a:t>
            </a:r>
            <a:r>
              <a:rPr b="1" i="0" lang="en-US" sz="1400" u="none" cap="none" strike="noStrike">
                <a:solidFill>
                  <a:srgbClr val="C00000"/>
                </a:solidFill>
                <a:latin typeface="Times"/>
                <a:ea typeface="Times"/>
                <a:cs typeface="Times"/>
                <a:sym typeface="Times"/>
              </a:rPr>
              <a:t>LAN)</a:t>
            </a:r>
            <a:endParaRPr b="0" i="0" sz="1400" u="none" cap="none" strike="noStrike">
              <a:solidFill>
                <a:srgbClr val="C00000"/>
              </a:solidFill>
              <a:latin typeface="Times"/>
              <a:ea typeface="Times"/>
              <a:cs typeface="Times"/>
              <a:sym typeface="Times"/>
            </a:endParaRPr>
          </a:p>
        </p:txBody>
      </p:sp>
      <p:sp>
        <p:nvSpPr>
          <p:cNvPr id="1550" name="Google Shape;1550;p87"/>
          <p:cNvSpPr/>
          <p:nvPr/>
        </p:nvSpPr>
        <p:spPr>
          <a:xfrm>
            <a:off x="41077" y="36119"/>
            <a:ext cx="490538" cy="589736"/>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3300"/>
              <a:buFont typeface="Arial"/>
              <a:buNone/>
            </a:pPr>
            <a:r>
              <a:t/>
            </a:r>
            <a:endParaRPr b="0" i="0" sz="3300" u="none" cap="none" strike="noStrike">
              <a:solidFill>
                <a:schemeClr val="dk1"/>
              </a:solidFill>
              <a:latin typeface="Times New Roman"/>
              <a:ea typeface="Times New Roman"/>
              <a:cs typeface="Times New Roman"/>
              <a:sym typeface="Times New Roman"/>
            </a:endParaRPr>
          </a:p>
        </p:txBody>
      </p:sp>
      <p:cxnSp>
        <p:nvCxnSpPr>
          <p:cNvPr id="1551" name="Google Shape;1551;p87"/>
          <p:cNvCxnSpPr/>
          <p:nvPr/>
        </p:nvCxnSpPr>
        <p:spPr>
          <a:xfrm flipH="1" rot="10800000">
            <a:off x="-7737" y="611782"/>
            <a:ext cx="9144000" cy="20782"/>
          </a:xfrm>
          <a:prstGeom prst="straightConnector1">
            <a:avLst/>
          </a:prstGeom>
          <a:noFill/>
          <a:ln cap="flat" cmpd="sng" w="9525">
            <a:solidFill>
              <a:srgbClr val="00B050"/>
            </a:solidFill>
            <a:prstDash val="solid"/>
            <a:round/>
            <a:headEnd len="sm" w="sm" type="none"/>
            <a:tailEnd len="sm" w="sm" type="none"/>
          </a:ln>
        </p:spPr>
      </p:cxnSp>
      <p:sp>
        <p:nvSpPr>
          <p:cNvPr id="1552" name="Google Shape;1552;p87"/>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Times New Roman"/>
              <a:ea typeface="Times New Roman"/>
              <a:cs typeface="Times New Roman"/>
              <a:sym typeface="Times New Roman"/>
            </a:endParaRPr>
          </a:p>
        </p:txBody>
      </p:sp>
      <p:cxnSp>
        <p:nvCxnSpPr>
          <p:cNvPr id="1553" name="Google Shape;1553;p87"/>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1554" name="Google Shape;1554;p87"/>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48">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48">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48">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4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0" name="Shape 1560"/>
        <p:cNvGrpSpPr/>
        <p:nvPr/>
      </p:nvGrpSpPr>
      <p:grpSpPr>
        <a:xfrm>
          <a:off x="0" y="0"/>
          <a:ext cx="0" cy="0"/>
          <a:chOff x="0" y="0"/>
          <a:chExt cx="0" cy="0"/>
        </a:xfrm>
      </p:grpSpPr>
      <p:sp>
        <p:nvSpPr>
          <p:cNvPr id="1561" name="Google Shape;1561;p88"/>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Feb.-2022</a:t>
            </a:r>
            <a:endParaRPr b="1" sz="800">
              <a:solidFill>
                <a:schemeClr val="dk1"/>
              </a:solidFill>
              <a:latin typeface="Times New Roman"/>
              <a:ea typeface="Times New Roman"/>
              <a:cs typeface="Times New Roman"/>
              <a:sym typeface="Times New Roman"/>
            </a:endParaRPr>
          </a:p>
        </p:txBody>
      </p:sp>
      <p:sp>
        <p:nvSpPr>
          <p:cNvPr id="1562" name="Google Shape;1562;p88"/>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Computer Networks</a:t>
            </a:r>
            <a:endParaRPr b="1" sz="800">
              <a:solidFill>
                <a:schemeClr val="dk1"/>
              </a:solidFill>
              <a:latin typeface="Times New Roman"/>
              <a:ea typeface="Times New Roman"/>
              <a:cs typeface="Times New Roman"/>
              <a:sym typeface="Times New Roman"/>
            </a:endParaRPr>
          </a:p>
        </p:txBody>
      </p:sp>
      <p:sp>
        <p:nvSpPr>
          <p:cNvPr id="1563" name="Google Shape;1563;p88"/>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US" sz="900">
                <a:solidFill>
                  <a:schemeClr val="dk1"/>
                </a:solidFill>
                <a:latin typeface="Times New Roman"/>
                <a:ea typeface="Times New Roman"/>
                <a:cs typeface="Times New Roman"/>
                <a:sym typeface="Times New Roman"/>
              </a:rPr>
              <a:t>‹#›</a:t>
            </a:fld>
            <a:endParaRPr sz="900">
              <a:solidFill>
                <a:schemeClr val="dk1"/>
              </a:solidFill>
              <a:latin typeface="Times New Roman"/>
              <a:ea typeface="Times New Roman"/>
              <a:cs typeface="Times New Roman"/>
              <a:sym typeface="Times New Roman"/>
            </a:endParaRPr>
          </a:p>
        </p:txBody>
      </p:sp>
      <p:sp>
        <p:nvSpPr>
          <p:cNvPr id="1564" name="Google Shape;1564;p88"/>
          <p:cNvSpPr txBox="1"/>
          <p:nvPr>
            <p:ph idx="4294967295" type="title"/>
          </p:nvPr>
        </p:nvSpPr>
        <p:spPr>
          <a:xfrm>
            <a:off x="1295400" y="1588"/>
            <a:ext cx="7848600" cy="4699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Clr>
                <a:srgbClr val="002060"/>
              </a:buClr>
              <a:buSzPts val="3200"/>
              <a:buNone/>
            </a:pPr>
            <a:br>
              <a:rPr lang="en-US"/>
            </a:br>
            <a:r>
              <a:rPr b="1" lang="en-US" sz="2400">
                <a:solidFill>
                  <a:srgbClr val="002060"/>
                </a:solidFill>
              </a:rPr>
              <a:t>Stop-and-Wait Automatic Repeat Request </a:t>
            </a:r>
            <a:r>
              <a:rPr b="1" lang="en-US" sz="2400">
                <a:solidFill>
                  <a:srgbClr val="C00000"/>
                </a:solidFill>
                <a:latin typeface="Times"/>
                <a:ea typeface="Times"/>
                <a:cs typeface="Times"/>
                <a:sym typeface="Times"/>
              </a:rPr>
              <a:t>(ARQ) </a:t>
            </a:r>
            <a:r>
              <a:rPr b="1" lang="en-US" sz="2400">
                <a:solidFill>
                  <a:srgbClr val="002060"/>
                </a:solidFill>
              </a:rPr>
              <a:t>: Example </a:t>
            </a:r>
            <a:endParaRPr sz="2800">
              <a:latin typeface="Times New Roman"/>
              <a:ea typeface="Times New Roman"/>
              <a:cs typeface="Times New Roman"/>
              <a:sym typeface="Times New Roman"/>
            </a:endParaRPr>
          </a:p>
        </p:txBody>
      </p:sp>
      <p:sp>
        <p:nvSpPr>
          <p:cNvPr id="1565" name="Google Shape;1565;p88"/>
          <p:cNvSpPr/>
          <p:nvPr/>
        </p:nvSpPr>
        <p:spPr>
          <a:xfrm>
            <a:off x="639959" y="675029"/>
            <a:ext cx="4173779" cy="3477875"/>
          </a:xfrm>
          <a:prstGeom prst="rect">
            <a:avLst/>
          </a:prstGeom>
          <a:solidFill>
            <a:srgbClr val="FFE697"/>
          </a:solidFill>
          <a:ln cap="flat" cmpd="sng" w="76200">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127000" lvl="0" marL="0" marR="0" rtl="0" algn="just">
              <a:lnSpc>
                <a:spcPct val="100000"/>
              </a:lnSpc>
              <a:spcBef>
                <a:spcPts val="0"/>
              </a:spcBef>
              <a:spcAft>
                <a:spcPts val="0"/>
              </a:spcAft>
              <a:buClr>
                <a:srgbClr val="000000"/>
              </a:buClr>
              <a:buSzPts val="2000"/>
              <a:buFont typeface="Arial"/>
              <a:buAutoNum type="arabicPeriod"/>
            </a:pPr>
            <a:r>
              <a:rPr b="1" i="0" lang="en-US" sz="2000" u="none" cap="none" strike="noStrike">
                <a:solidFill>
                  <a:srgbClr val="C00000"/>
                </a:solidFill>
                <a:latin typeface="Times"/>
                <a:ea typeface="Times"/>
                <a:cs typeface="Times"/>
                <a:sym typeface="Times"/>
              </a:rPr>
              <a:t>Frame 0</a:t>
            </a:r>
            <a:r>
              <a:rPr b="0" i="0" lang="en-US" sz="2000" u="none" cap="none" strike="noStrike">
                <a:solidFill>
                  <a:srgbClr val="000000"/>
                </a:solidFill>
                <a:latin typeface="Times"/>
                <a:ea typeface="Times"/>
                <a:cs typeface="Times"/>
                <a:sym typeface="Times"/>
              </a:rPr>
              <a:t> is sent and acknowledged. </a:t>
            </a:r>
            <a:endParaRPr b="0" i="0" sz="2000" u="none" cap="none" strike="noStrike">
              <a:solidFill>
                <a:srgbClr val="000000"/>
              </a:solidFill>
              <a:latin typeface="Times"/>
              <a:ea typeface="Times"/>
              <a:cs typeface="Times"/>
              <a:sym typeface="Times"/>
            </a:endParaRPr>
          </a:p>
          <a:p>
            <a:pPr indent="-127000" lvl="0" marL="0" marR="0" rtl="0" algn="just">
              <a:lnSpc>
                <a:spcPct val="100000"/>
              </a:lnSpc>
              <a:spcBef>
                <a:spcPts val="0"/>
              </a:spcBef>
              <a:spcAft>
                <a:spcPts val="0"/>
              </a:spcAft>
              <a:buClr>
                <a:srgbClr val="000000"/>
              </a:buClr>
              <a:buSzPts val="2000"/>
              <a:buFont typeface="Arial"/>
              <a:buAutoNum type="arabicPeriod"/>
            </a:pPr>
            <a:r>
              <a:rPr b="1" i="0" lang="en-US" sz="2000" u="none" cap="none" strike="noStrike">
                <a:solidFill>
                  <a:srgbClr val="C00000"/>
                </a:solidFill>
                <a:latin typeface="Times"/>
                <a:ea typeface="Times"/>
                <a:cs typeface="Times"/>
                <a:sym typeface="Times"/>
              </a:rPr>
              <a:t>Frame 1 is lost </a:t>
            </a:r>
            <a:r>
              <a:rPr b="0" i="0" lang="en-US" sz="2000" u="none" cap="none" strike="noStrike">
                <a:solidFill>
                  <a:srgbClr val="000000"/>
                </a:solidFill>
                <a:latin typeface="Times"/>
                <a:ea typeface="Times"/>
                <a:cs typeface="Times"/>
                <a:sym typeface="Times"/>
              </a:rPr>
              <a:t>and resent after the time-out. </a:t>
            </a:r>
            <a:endParaRPr b="0" i="0" sz="2000" u="none" cap="none" strike="noStrike">
              <a:solidFill>
                <a:srgbClr val="000000"/>
              </a:solidFill>
              <a:latin typeface="Times"/>
              <a:ea typeface="Times"/>
              <a:cs typeface="Times"/>
              <a:sym typeface="Times"/>
            </a:endParaRPr>
          </a:p>
          <a:p>
            <a:pPr indent="-127000" lvl="0" marL="0" marR="0" rtl="0" algn="just">
              <a:lnSpc>
                <a:spcPct val="100000"/>
              </a:lnSpc>
              <a:spcBef>
                <a:spcPts val="0"/>
              </a:spcBef>
              <a:spcAft>
                <a:spcPts val="0"/>
              </a:spcAft>
              <a:buClr>
                <a:srgbClr val="000000"/>
              </a:buClr>
              <a:buSzPts val="2000"/>
              <a:buFont typeface="Arial"/>
              <a:buAutoNum type="arabicPeriod"/>
            </a:pPr>
            <a:r>
              <a:rPr b="0" i="0" lang="en-US" sz="2000" u="none" cap="none" strike="noStrike">
                <a:solidFill>
                  <a:srgbClr val="000000"/>
                </a:solidFill>
                <a:latin typeface="Times"/>
                <a:ea typeface="Times"/>
                <a:cs typeface="Times"/>
                <a:sym typeface="Times"/>
              </a:rPr>
              <a:t>The </a:t>
            </a:r>
            <a:r>
              <a:rPr b="1" i="0" lang="en-US" sz="2000" u="none" cap="none" strike="noStrike">
                <a:solidFill>
                  <a:srgbClr val="C00000"/>
                </a:solidFill>
                <a:latin typeface="Times"/>
                <a:ea typeface="Times"/>
                <a:cs typeface="Times"/>
                <a:sym typeface="Times"/>
              </a:rPr>
              <a:t>resent frame 1 </a:t>
            </a:r>
            <a:r>
              <a:rPr b="0" i="0" lang="en-US" sz="2000" u="none" cap="none" strike="noStrike">
                <a:solidFill>
                  <a:srgbClr val="000000"/>
                </a:solidFill>
                <a:latin typeface="Times"/>
                <a:ea typeface="Times"/>
                <a:cs typeface="Times"/>
                <a:sym typeface="Times"/>
              </a:rPr>
              <a:t>is acknowledged and the timer stops. </a:t>
            </a:r>
            <a:endParaRPr b="0" i="0" sz="2000" u="none" cap="none" strike="noStrike">
              <a:solidFill>
                <a:srgbClr val="000000"/>
              </a:solidFill>
              <a:latin typeface="Times"/>
              <a:ea typeface="Times"/>
              <a:cs typeface="Times"/>
              <a:sym typeface="Times"/>
            </a:endParaRPr>
          </a:p>
          <a:p>
            <a:pPr indent="-127000" lvl="0" marL="0" marR="0" rtl="0" algn="just">
              <a:lnSpc>
                <a:spcPct val="100000"/>
              </a:lnSpc>
              <a:spcBef>
                <a:spcPts val="0"/>
              </a:spcBef>
              <a:spcAft>
                <a:spcPts val="0"/>
              </a:spcAft>
              <a:buClr>
                <a:srgbClr val="000000"/>
              </a:buClr>
              <a:buSzPts val="2000"/>
              <a:buFont typeface="Arial"/>
              <a:buAutoNum type="arabicPeriod"/>
            </a:pPr>
            <a:r>
              <a:rPr b="1" i="0" lang="en-US" sz="2000" u="none" cap="none" strike="noStrike">
                <a:solidFill>
                  <a:srgbClr val="C00000"/>
                </a:solidFill>
                <a:latin typeface="Times"/>
                <a:ea typeface="Times"/>
                <a:cs typeface="Times"/>
                <a:sym typeface="Times"/>
              </a:rPr>
              <a:t>Frame 0</a:t>
            </a:r>
            <a:r>
              <a:rPr b="0" i="0" lang="en-US" sz="2000" u="none" cap="none" strike="noStrike">
                <a:solidFill>
                  <a:srgbClr val="000000"/>
                </a:solidFill>
                <a:latin typeface="Times"/>
                <a:ea typeface="Times"/>
                <a:cs typeface="Times"/>
                <a:sym typeface="Times"/>
              </a:rPr>
              <a:t> is sent and acknowledged, but </a:t>
            </a:r>
            <a:r>
              <a:rPr b="1" i="0" lang="en-US" sz="2000" u="none" cap="none" strike="noStrike">
                <a:solidFill>
                  <a:srgbClr val="000000"/>
                </a:solidFill>
                <a:latin typeface="Times"/>
                <a:ea typeface="Times"/>
                <a:cs typeface="Times"/>
                <a:sym typeface="Times"/>
              </a:rPr>
              <a:t>the acknowledgment is lost. </a:t>
            </a:r>
            <a:endParaRPr b="1" i="0" sz="2000" u="none" cap="none" strike="noStrike">
              <a:solidFill>
                <a:srgbClr val="000000"/>
              </a:solidFill>
              <a:latin typeface="Times"/>
              <a:ea typeface="Times"/>
              <a:cs typeface="Times"/>
              <a:sym typeface="Times"/>
            </a:endParaRPr>
          </a:p>
          <a:p>
            <a:pPr indent="-127000" lvl="0" marL="0" marR="0" rtl="0" algn="just">
              <a:lnSpc>
                <a:spcPct val="100000"/>
              </a:lnSpc>
              <a:spcBef>
                <a:spcPts val="0"/>
              </a:spcBef>
              <a:spcAft>
                <a:spcPts val="0"/>
              </a:spcAft>
              <a:buClr>
                <a:srgbClr val="000000"/>
              </a:buClr>
              <a:buSzPts val="2000"/>
              <a:buFont typeface="Arial"/>
              <a:buAutoNum type="arabicPeriod"/>
            </a:pPr>
            <a:r>
              <a:rPr b="0" i="0" lang="en-US" sz="2000" u="none" cap="none" strike="noStrike">
                <a:solidFill>
                  <a:srgbClr val="000000"/>
                </a:solidFill>
                <a:latin typeface="Times"/>
                <a:ea typeface="Times"/>
                <a:cs typeface="Times"/>
                <a:sym typeface="Times"/>
              </a:rPr>
              <a:t>The sender has </a:t>
            </a:r>
            <a:r>
              <a:rPr b="1" i="0" lang="en-US" sz="2000" u="none" cap="none" strike="noStrike">
                <a:solidFill>
                  <a:srgbClr val="000000"/>
                </a:solidFill>
                <a:latin typeface="Times"/>
                <a:ea typeface="Times"/>
                <a:cs typeface="Times"/>
                <a:sym typeface="Times"/>
              </a:rPr>
              <a:t>no idea </a:t>
            </a:r>
            <a:r>
              <a:rPr b="0" i="0" lang="en-US" sz="2000" u="none" cap="none" strike="noStrike">
                <a:solidFill>
                  <a:srgbClr val="000000"/>
                </a:solidFill>
                <a:latin typeface="Times"/>
                <a:ea typeface="Times"/>
                <a:cs typeface="Times"/>
                <a:sym typeface="Times"/>
              </a:rPr>
              <a:t>if the frame or the acknowledgment is lost, so after the time-out, </a:t>
            </a:r>
            <a:r>
              <a:rPr b="1" i="0" lang="en-US" sz="2000" u="none" cap="none" strike="noStrike">
                <a:solidFill>
                  <a:srgbClr val="000000"/>
                </a:solidFill>
                <a:latin typeface="Times"/>
                <a:ea typeface="Times"/>
                <a:cs typeface="Times"/>
                <a:sym typeface="Times"/>
              </a:rPr>
              <a:t>it resends frame 0, which is acknowledged.</a:t>
            </a:r>
            <a:endParaRPr/>
          </a:p>
        </p:txBody>
      </p:sp>
      <p:pic>
        <p:nvPicPr>
          <p:cNvPr id="1566" name="Google Shape;1566;p88"/>
          <p:cNvPicPr preferRelativeResize="0"/>
          <p:nvPr/>
        </p:nvPicPr>
        <p:blipFill rotWithShape="1">
          <a:blip r:embed="rId3">
            <a:alphaModFix/>
          </a:blip>
          <a:srcRect b="0" l="0" r="0" t="0"/>
          <a:stretch/>
        </p:blipFill>
        <p:spPr>
          <a:xfrm>
            <a:off x="4992414" y="773451"/>
            <a:ext cx="3856066" cy="3763086"/>
          </a:xfrm>
          <a:prstGeom prst="rect">
            <a:avLst/>
          </a:prstGeom>
          <a:noFill/>
          <a:ln>
            <a:noFill/>
          </a:ln>
        </p:spPr>
      </p:pic>
      <p:sp>
        <p:nvSpPr>
          <p:cNvPr id="1567" name="Google Shape;1567;p88"/>
          <p:cNvSpPr/>
          <p:nvPr/>
        </p:nvSpPr>
        <p:spPr>
          <a:xfrm>
            <a:off x="41077" y="36119"/>
            <a:ext cx="490538" cy="589736"/>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3300"/>
              <a:buFont typeface="Arial"/>
              <a:buNone/>
            </a:pPr>
            <a:r>
              <a:t/>
            </a:r>
            <a:endParaRPr b="0" i="0" sz="3300" u="none" cap="none" strike="noStrike">
              <a:solidFill>
                <a:schemeClr val="dk1"/>
              </a:solidFill>
              <a:latin typeface="Times New Roman"/>
              <a:ea typeface="Times New Roman"/>
              <a:cs typeface="Times New Roman"/>
              <a:sym typeface="Times New Roman"/>
            </a:endParaRPr>
          </a:p>
        </p:txBody>
      </p:sp>
      <p:cxnSp>
        <p:nvCxnSpPr>
          <p:cNvPr id="1568" name="Google Shape;1568;p88"/>
          <p:cNvCxnSpPr/>
          <p:nvPr/>
        </p:nvCxnSpPr>
        <p:spPr>
          <a:xfrm flipH="1" rot="10800000">
            <a:off x="-7737" y="611782"/>
            <a:ext cx="9144000" cy="20782"/>
          </a:xfrm>
          <a:prstGeom prst="straightConnector1">
            <a:avLst/>
          </a:prstGeom>
          <a:noFill/>
          <a:ln cap="flat" cmpd="sng" w="9525">
            <a:solidFill>
              <a:srgbClr val="00B050"/>
            </a:solidFill>
            <a:prstDash val="solid"/>
            <a:round/>
            <a:headEnd len="sm" w="sm" type="none"/>
            <a:tailEnd len="sm" w="sm" type="none"/>
          </a:ln>
        </p:spPr>
      </p:cxnSp>
      <p:sp>
        <p:nvSpPr>
          <p:cNvPr id="1569" name="Google Shape;1569;p88"/>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Times New Roman"/>
              <a:ea typeface="Times New Roman"/>
              <a:cs typeface="Times New Roman"/>
              <a:sym typeface="Times New Roman"/>
            </a:endParaRPr>
          </a:p>
        </p:txBody>
      </p:sp>
      <p:cxnSp>
        <p:nvCxnSpPr>
          <p:cNvPr id="1570" name="Google Shape;1570;p88"/>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1571" name="Google Shape;1571;p88"/>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65">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65">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65">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65">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65">
                                            <p:txEl>
                                              <p:pRg end="4" st="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7" name="Shape 1577"/>
        <p:cNvGrpSpPr/>
        <p:nvPr/>
      </p:nvGrpSpPr>
      <p:grpSpPr>
        <a:xfrm>
          <a:off x="0" y="0"/>
          <a:ext cx="0" cy="0"/>
          <a:chOff x="0" y="0"/>
          <a:chExt cx="0" cy="0"/>
        </a:xfrm>
      </p:grpSpPr>
      <p:sp>
        <p:nvSpPr>
          <p:cNvPr id="1578" name="Google Shape;1578;p89"/>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b="1" lang="en-US" sz="800">
                <a:solidFill>
                  <a:schemeClr val="dk1"/>
                </a:solidFill>
                <a:latin typeface="Times"/>
                <a:ea typeface="Times"/>
                <a:cs typeface="Times"/>
                <a:sym typeface="Times"/>
              </a:rPr>
              <a:t>Feb.-2022</a:t>
            </a:r>
            <a:endParaRPr b="1" sz="800">
              <a:solidFill>
                <a:schemeClr val="dk1"/>
              </a:solidFill>
              <a:latin typeface="Times"/>
              <a:ea typeface="Times"/>
              <a:cs typeface="Times"/>
              <a:sym typeface="Times"/>
            </a:endParaRPr>
          </a:p>
        </p:txBody>
      </p:sp>
      <p:sp>
        <p:nvSpPr>
          <p:cNvPr id="1579" name="Google Shape;1579;p89"/>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b="1" lang="en-US" sz="800">
                <a:solidFill>
                  <a:schemeClr val="dk1"/>
                </a:solidFill>
                <a:latin typeface="Times"/>
                <a:ea typeface="Times"/>
                <a:cs typeface="Times"/>
                <a:sym typeface="Times"/>
              </a:rPr>
              <a:t>Computer Networks</a:t>
            </a:r>
            <a:endParaRPr b="1" sz="800">
              <a:solidFill>
                <a:schemeClr val="dk1"/>
              </a:solidFill>
              <a:latin typeface="Times"/>
              <a:ea typeface="Times"/>
              <a:cs typeface="Times"/>
              <a:sym typeface="Times"/>
            </a:endParaRPr>
          </a:p>
        </p:txBody>
      </p:sp>
      <p:sp>
        <p:nvSpPr>
          <p:cNvPr id="1580" name="Google Shape;1580;p89"/>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US" sz="900">
                <a:solidFill>
                  <a:schemeClr val="dk1"/>
                </a:solidFill>
                <a:latin typeface="Times"/>
                <a:ea typeface="Times"/>
                <a:cs typeface="Times"/>
                <a:sym typeface="Times"/>
              </a:rPr>
              <a:t>‹#›</a:t>
            </a:fld>
            <a:endParaRPr sz="900">
              <a:solidFill>
                <a:schemeClr val="dk1"/>
              </a:solidFill>
              <a:latin typeface="Times"/>
              <a:ea typeface="Times"/>
              <a:cs typeface="Times"/>
              <a:sym typeface="Times"/>
            </a:endParaRPr>
          </a:p>
        </p:txBody>
      </p:sp>
      <p:sp>
        <p:nvSpPr>
          <p:cNvPr id="1581" name="Google Shape;1581;p89"/>
          <p:cNvSpPr txBox="1"/>
          <p:nvPr>
            <p:ph idx="4294967295" type="title"/>
          </p:nvPr>
        </p:nvSpPr>
        <p:spPr>
          <a:xfrm>
            <a:off x="648890" y="123874"/>
            <a:ext cx="4513981" cy="4699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Clr>
                <a:srgbClr val="002060"/>
              </a:buClr>
              <a:buSzPts val="3200"/>
              <a:buNone/>
            </a:pPr>
            <a:br>
              <a:rPr lang="en-US">
                <a:latin typeface="Times"/>
                <a:ea typeface="Times"/>
                <a:cs typeface="Times"/>
                <a:sym typeface="Times"/>
              </a:rPr>
            </a:br>
            <a:r>
              <a:rPr b="1" lang="en-US" sz="3200">
                <a:solidFill>
                  <a:srgbClr val="002060"/>
                </a:solidFill>
                <a:latin typeface="Times"/>
                <a:ea typeface="Times"/>
                <a:cs typeface="Times"/>
                <a:sym typeface="Times"/>
              </a:rPr>
              <a:t>Sliding Window Protocol</a:t>
            </a:r>
            <a:endParaRPr sz="2800">
              <a:latin typeface="Times"/>
              <a:ea typeface="Times"/>
              <a:cs typeface="Times"/>
              <a:sym typeface="Times"/>
            </a:endParaRPr>
          </a:p>
        </p:txBody>
      </p:sp>
      <p:sp>
        <p:nvSpPr>
          <p:cNvPr id="1582" name="Google Shape;1582;p89"/>
          <p:cNvSpPr/>
          <p:nvPr/>
        </p:nvSpPr>
        <p:spPr>
          <a:xfrm>
            <a:off x="698770" y="721874"/>
            <a:ext cx="4571726" cy="3477875"/>
          </a:xfrm>
          <a:prstGeom prst="rect">
            <a:avLst/>
          </a:prstGeom>
          <a:solidFill>
            <a:srgbClr val="A8CAEE"/>
          </a:solidFill>
          <a:ln cap="flat" cmpd="sng" w="76200">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342900" lvl="0" marL="342900" marR="0" rtl="0" algn="l">
              <a:lnSpc>
                <a:spcPct val="100000"/>
              </a:lnSpc>
              <a:spcBef>
                <a:spcPts val="0"/>
              </a:spcBef>
              <a:spcAft>
                <a:spcPts val="0"/>
              </a:spcAft>
              <a:buClr>
                <a:srgbClr val="000000"/>
              </a:buClr>
              <a:buSzPts val="2200"/>
              <a:buFont typeface="Noto Sans Symbols"/>
              <a:buChar char="⮚"/>
            </a:pPr>
            <a:r>
              <a:rPr b="0" i="0" lang="en-US" sz="2200" u="none" cap="none" strike="noStrike">
                <a:solidFill>
                  <a:srgbClr val="000000"/>
                </a:solidFill>
                <a:latin typeface="Times"/>
                <a:ea typeface="Times"/>
                <a:cs typeface="Times"/>
                <a:sym typeface="Times"/>
              </a:rPr>
              <a:t>Suppose that we have sender window and receiver window each of </a:t>
            </a:r>
            <a:r>
              <a:rPr b="1" i="0" lang="en-US" sz="2200" u="none" cap="none" strike="noStrike">
                <a:solidFill>
                  <a:srgbClr val="C00000"/>
                </a:solidFill>
                <a:latin typeface="Times"/>
                <a:ea typeface="Times"/>
                <a:cs typeface="Times"/>
                <a:sym typeface="Times"/>
              </a:rPr>
              <a:t>size 4. </a:t>
            </a:r>
            <a:endParaRPr b="1" i="0" sz="2200" u="none" cap="none" strike="noStrike">
              <a:solidFill>
                <a:srgbClr val="C00000"/>
              </a:solidFill>
              <a:latin typeface="Times"/>
              <a:ea typeface="Times"/>
              <a:cs typeface="Times"/>
              <a:sym typeface="Times"/>
            </a:endParaRPr>
          </a:p>
          <a:p>
            <a:pPr indent="-342900" lvl="0" marL="342900" marR="0" rtl="0" algn="l">
              <a:lnSpc>
                <a:spcPct val="100000"/>
              </a:lnSpc>
              <a:spcBef>
                <a:spcPts val="0"/>
              </a:spcBef>
              <a:spcAft>
                <a:spcPts val="0"/>
              </a:spcAft>
              <a:buClr>
                <a:srgbClr val="000000"/>
              </a:buClr>
              <a:buSzPts val="2200"/>
              <a:buFont typeface="Noto Sans Symbols"/>
              <a:buChar char="⮚"/>
            </a:pPr>
            <a:r>
              <a:rPr b="0" i="0" lang="en-US" sz="2200" u="none" cap="none" strike="noStrike">
                <a:solidFill>
                  <a:srgbClr val="000000"/>
                </a:solidFill>
                <a:latin typeface="Times"/>
                <a:ea typeface="Times"/>
                <a:cs typeface="Times"/>
                <a:sym typeface="Times"/>
              </a:rPr>
              <a:t>So </a:t>
            </a:r>
            <a:r>
              <a:rPr b="1" i="0" lang="en-US" sz="2200" u="none" cap="none" strike="noStrike">
                <a:solidFill>
                  <a:srgbClr val="000000"/>
                </a:solidFill>
                <a:latin typeface="Times"/>
                <a:ea typeface="Times"/>
                <a:cs typeface="Times"/>
                <a:sym typeface="Times"/>
              </a:rPr>
              <a:t>the sequence numbering </a:t>
            </a:r>
            <a:r>
              <a:rPr b="0" i="0" lang="en-US" sz="2200" u="none" cap="none" strike="noStrike">
                <a:solidFill>
                  <a:srgbClr val="000000"/>
                </a:solidFill>
                <a:latin typeface="Times"/>
                <a:ea typeface="Times"/>
                <a:cs typeface="Times"/>
                <a:sym typeface="Times"/>
              </a:rPr>
              <a:t>of both the windows will be 0,1,2,3,0,1,2 and so on. </a:t>
            </a:r>
            <a:endParaRPr b="0" i="0" sz="2200" u="none" cap="none" strike="noStrike">
              <a:solidFill>
                <a:srgbClr val="000000"/>
              </a:solidFill>
              <a:latin typeface="Times"/>
              <a:ea typeface="Times"/>
              <a:cs typeface="Times"/>
              <a:sym typeface="Times"/>
            </a:endParaRPr>
          </a:p>
          <a:p>
            <a:pPr indent="-342900" lvl="0" marL="342900" marR="0" rtl="0" algn="l">
              <a:lnSpc>
                <a:spcPct val="100000"/>
              </a:lnSpc>
              <a:spcBef>
                <a:spcPts val="0"/>
              </a:spcBef>
              <a:spcAft>
                <a:spcPts val="0"/>
              </a:spcAft>
              <a:buClr>
                <a:srgbClr val="000000"/>
              </a:buClr>
              <a:buSzPts val="2200"/>
              <a:buFont typeface="Noto Sans Symbols"/>
              <a:buChar char="⮚"/>
            </a:pPr>
            <a:r>
              <a:rPr b="0" i="0" lang="en-US" sz="2200" u="none" cap="none" strike="noStrike">
                <a:solidFill>
                  <a:srgbClr val="000000"/>
                </a:solidFill>
                <a:latin typeface="Times"/>
                <a:ea typeface="Times"/>
                <a:cs typeface="Times"/>
                <a:sym typeface="Times"/>
              </a:rPr>
              <a:t>The diagram shows the positions of the windows after sending the frames and receiving acknowledgments.</a:t>
            </a:r>
            <a:endParaRPr/>
          </a:p>
        </p:txBody>
      </p:sp>
      <p:pic>
        <p:nvPicPr>
          <p:cNvPr descr="https://www.tutorialspoint.com/assets/questions/media/18099/sending.jpg" id="1583" name="Google Shape;1583;p89"/>
          <p:cNvPicPr preferRelativeResize="0"/>
          <p:nvPr/>
        </p:nvPicPr>
        <p:blipFill rotWithShape="1">
          <a:blip r:embed="rId3">
            <a:alphaModFix/>
          </a:blip>
          <a:srcRect b="0" l="0" r="0" t="0"/>
          <a:stretch/>
        </p:blipFill>
        <p:spPr>
          <a:xfrm>
            <a:off x="5270496" y="81594"/>
            <a:ext cx="3865767" cy="4595591"/>
          </a:xfrm>
          <a:prstGeom prst="rect">
            <a:avLst/>
          </a:prstGeom>
          <a:noFill/>
          <a:ln>
            <a:noFill/>
          </a:ln>
        </p:spPr>
      </p:pic>
      <p:sp>
        <p:nvSpPr>
          <p:cNvPr id="1584" name="Google Shape;1584;p89"/>
          <p:cNvSpPr/>
          <p:nvPr/>
        </p:nvSpPr>
        <p:spPr>
          <a:xfrm>
            <a:off x="41077" y="36119"/>
            <a:ext cx="490538" cy="589736"/>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3300"/>
              <a:buFont typeface="Arial"/>
              <a:buNone/>
            </a:pPr>
            <a:r>
              <a:t/>
            </a:r>
            <a:endParaRPr b="0" i="0" sz="3300" u="none" cap="none" strike="noStrike">
              <a:solidFill>
                <a:schemeClr val="dk1"/>
              </a:solidFill>
              <a:latin typeface="Times"/>
              <a:ea typeface="Times"/>
              <a:cs typeface="Times"/>
              <a:sym typeface="Times"/>
            </a:endParaRPr>
          </a:p>
        </p:txBody>
      </p:sp>
      <p:cxnSp>
        <p:nvCxnSpPr>
          <p:cNvPr id="1585" name="Google Shape;1585;p89"/>
          <p:cNvCxnSpPr/>
          <p:nvPr/>
        </p:nvCxnSpPr>
        <p:spPr>
          <a:xfrm flipH="1" rot="10800000">
            <a:off x="-7737" y="611782"/>
            <a:ext cx="9144000" cy="20782"/>
          </a:xfrm>
          <a:prstGeom prst="straightConnector1">
            <a:avLst/>
          </a:prstGeom>
          <a:noFill/>
          <a:ln cap="flat" cmpd="sng" w="9525">
            <a:solidFill>
              <a:srgbClr val="00B050"/>
            </a:solidFill>
            <a:prstDash val="solid"/>
            <a:round/>
            <a:headEnd len="sm" w="sm" type="none"/>
            <a:tailEnd len="sm" w="sm" type="none"/>
          </a:ln>
        </p:spPr>
      </p:cxnSp>
      <p:sp>
        <p:nvSpPr>
          <p:cNvPr id="1586" name="Google Shape;1586;p89"/>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Times"/>
              <a:ea typeface="Times"/>
              <a:cs typeface="Times"/>
              <a:sym typeface="Times"/>
            </a:endParaRPr>
          </a:p>
        </p:txBody>
      </p:sp>
      <p:cxnSp>
        <p:nvCxnSpPr>
          <p:cNvPr id="1587" name="Google Shape;1587;p89"/>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1588" name="Google Shape;1588;p89"/>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sp>
        <p:nvSpPr>
          <p:cNvPr id="1589" name="Google Shape;1589;p89"/>
          <p:cNvSpPr/>
          <p:nvPr/>
        </p:nvSpPr>
        <p:spPr>
          <a:xfrm>
            <a:off x="531614" y="4187368"/>
            <a:ext cx="4738881" cy="52322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None/>
            </a:pPr>
            <a:r>
              <a:rPr b="0" i="0" lang="en-US" sz="1400" u="none" cap="none" strike="noStrike">
                <a:solidFill>
                  <a:srgbClr val="333333"/>
                </a:solidFill>
                <a:latin typeface="Times"/>
                <a:ea typeface="Times"/>
                <a:cs typeface="Times"/>
                <a:sym typeface="Times"/>
              </a:rPr>
              <a:t>The sliding window is a technique for </a:t>
            </a:r>
            <a:r>
              <a:rPr b="1" i="0" lang="en-US" sz="1400" u="none" cap="none" strike="noStrike">
                <a:solidFill>
                  <a:srgbClr val="C00000"/>
                </a:solidFill>
                <a:latin typeface="Times"/>
                <a:ea typeface="Times"/>
                <a:cs typeface="Times"/>
                <a:sym typeface="Times"/>
              </a:rPr>
              <a:t>sending multiple frames at a time. </a:t>
            </a:r>
            <a:endParaRPr/>
          </a:p>
        </p:txBody>
      </p:sp>
      <p:sp>
        <p:nvSpPr>
          <p:cNvPr id="1590" name="Google Shape;1590;p89"/>
          <p:cNvSpPr/>
          <p:nvPr/>
        </p:nvSpPr>
        <p:spPr>
          <a:xfrm>
            <a:off x="5615233" y="650572"/>
            <a:ext cx="1460656" cy="2616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100" u="none" cap="none" strike="noStrike">
                <a:solidFill>
                  <a:srgbClr val="000000"/>
                </a:solidFill>
                <a:latin typeface="Times"/>
                <a:ea typeface="Times"/>
                <a:cs typeface="Times"/>
                <a:sym typeface="Times"/>
              </a:rPr>
              <a:t>sequence numbering </a:t>
            </a:r>
            <a:endParaRPr b="0" i="0" sz="11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82">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82">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82">
                                            <p:txEl>
                                              <p:pRg end="2" st="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9"/>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lang="en-US">
                <a:latin typeface="Times New Roman"/>
                <a:ea typeface="Times New Roman"/>
                <a:cs typeface="Times New Roman"/>
                <a:sym typeface="Times New Roman"/>
              </a:rPr>
              <a:t>9/19/2022</a:t>
            </a:r>
            <a:endParaRPr>
              <a:latin typeface="Times New Roman"/>
              <a:ea typeface="Times New Roman"/>
              <a:cs typeface="Times New Roman"/>
              <a:sym typeface="Times New Roman"/>
            </a:endParaRPr>
          </a:p>
        </p:txBody>
      </p:sp>
      <p:sp>
        <p:nvSpPr>
          <p:cNvPr id="227" name="Google Shape;227;p9"/>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lang="en-US">
                <a:latin typeface="Times New Roman"/>
                <a:ea typeface="Times New Roman"/>
                <a:cs typeface="Times New Roman"/>
                <a:sym typeface="Times New Roman"/>
              </a:rPr>
              <a:t>SY BTech         Computer Networks     Module 2    Sem 3     2022-23</a:t>
            </a:r>
            <a:endParaRPr>
              <a:latin typeface="Times New Roman"/>
              <a:ea typeface="Times New Roman"/>
              <a:cs typeface="Times New Roman"/>
              <a:sym typeface="Times New Roman"/>
            </a:endParaRPr>
          </a:p>
        </p:txBody>
      </p:sp>
      <p:sp>
        <p:nvSpPr>
          <p:cNvPr id="228" name="Google Shape;228;p9"/>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800"/>
              <a:buNone/>
            </a:pPr>
            <a:fld id="{00000000-1234-1234-1234-123412341234}" type="slidenum">
              <a:rPr lang="en-US">
                <a:latin typeface="Times New Roman"/>
                <a:ea typeface="Times New Roman"/>
                <a:cs typeface="Times New Roman"/>
                <a:sym typeface="Times New Roman"/>
              </a:rPr>
              <a:t>‹#›</a:t>
            </a:fld>
            <a:endParaRPr>
              <a:latin typeface="Times New Roman"/>
              <a:ea typeface="Times New Roman"/>
              <a:cs typeface="Times New Roman"/>
              <a:sym typeface="Times New Roman"/>
            </a:endParaRPr>
          </a:p>
        </p:txBody>
      </p:sp>
      <p:sp>
        <p:nvSpPr>
          <p:cNvPr id="229" name="Google Shape;229;p9"/>
          <p:cNvSpPr/>
          <p:nvPr/>
        </p:nvSpPr>
        <p:spPr>
          <a:xfrm>
            <a:off x="41077" y="55121"/>
            <a:ext cx="490538" cy="589736"/>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3300"/>
              <a:buFont typeface="Arial"/>
              <a:buNone/>
            </a:pPr>
            <a:r>
              <a:t/>
            </a:r>
            <a:endParaRPr b="0" i="0" sz="3300" u="none" cap="none" strike="noStrike">
              <a:solidFill>
                <a:schemeClr val="dk1"/>
              </a:solidFill>
              <a:latin typeface="Times New Roman"/>
              <a:ea typeface="Times New Roman"/>
              <a:cs typeface="Times New Roman"/>
              <a:sym typeface="Times New Roman"/>
            </a:endParaRPr>
          </a:p>
        </p:txBody>
      </p:sp>
      <p:cxnSp>
        <p:nvCxnSpPr>
          <p:cNvPr id="230" name="Google Shape;230;p9"/>
          <p:cNvCxnSpPr/>
          <p:nvPr/>
        </p:nvCxnSpPr>
        <p:spPr>
          <a:xfrm flipH="1" rot="10800000">
            <a:off x="-7737" y="611782"/>
            <a:ext cx="9144000" cy="20782"/>
          </a:xfrm>
          <a:prstGeom prst="straightConnector1">
            <a:avLst/>
          </a:prstGeom>
          <a:noFill/>
          <a:ln cap="flat" cmpd="sng" w="9525">
            <a:solidFill>
              <a:srgbClr val="00B050"/>
            </a:solidFill>
            <a:prstDash val="solid"/>
            <a:round/>
            <a:headEnd len="sm" w="sm" type="none"/>
            <a:tailEnd len="sm" w="sm" type="none"/>
          </a:ln>
        </p:spPr>
      </p:cxnSp>
      <p:sp>
        <p:nvSpPr>
          <p:cNvPr id="231" name="Google Shape;231;p9"/>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Times New Roman"/>
              <a:ea typeface="Times New Roman"/>
              <a:cs typeface="Times New Roman"/>
              <a:sym typeface="Times New Roman"/>
            </a:endParaRPr>
          </a:p>
        </p:txBody>
      </p:sp>
      <p:cxnSp>
        <p:nvCxnSpPr>
          <p:cNvPr id="232" name="Google Shape;232;p9"/>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233" name="Google Shape;233;p9"/>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pic>
        <p:nvPicPr>
          <p:cNvPr id="234" name="Google Shape;234;p9"/>
          <p:cNvPicPr preferRelativeResize="0"/>
          <p:nvPr/>
        </p:nvPicPr>
        <p:blipFill rotWithShape="1">
          <a:blip r:embed="rId4">
            <a:alphaModFix/>
          </a:blip>
          <a:srcRect b="0" l="0" r="0" t="0"/>
          <a:stretch/>
        </p:blipFill>
        <p:spPr>
          <a:xfrm>
            <a:off x="822960" y="138416"/>
            <a:ext cx="7124700" cy="400050"/>
          </a:xfrm>
          <a:prstGeom prst="rect">
            <a:avLst/>
          </a:prstGeom>
          <a:noFill/>
          <a:ln>
            <a:noFill/>
          </a:ln>
        </p:spPr>
      </p:pic>
      <p:pic>
        <p:nvPicPr>
          <p:cNvPr id="235" name="Google Shape;235;p9"/>
          <p:cNvPicPr preferRelativeResize="0"/>
          <p:nvPr/>
        </p:nvPicPr>
        <p:blipFill rotWithShape="1">
          <a:blip r:embed="rId5">
            <a:alphaModFix/>
          </a:blip>
          <a:srcRect b="0" l="0" r="0" t="0"/>
          <a:stretch/>
        </p:blipFill>
        <p:spPr>
          <a:xfrm>
            <a:off x="1366837" y="685098"/>
            <a:ext cx="6410325" cy="4000815"/>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6" name="Shape 1596"/>
        <p:cNvGrpSpPr/>
        <p:nvPr/>
      </p:nvGrpSpPr>
      <p:grpSpPr>
        <a:xfrm>
          <a:off x="0" y="0"/>
          <a:ext cx="0" cy="0"/>
          <a:chOff x="0" y="0"/>
          <a:chExt cx="0" cy="0"/>
        </a:xfrm>
      </p:grpSpPr>
      <p:sp>
        <p:nvSpPr>
          <p:cNvPr id="1597" name="Google Shape;1597;p90"/>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b="1" lang="en-US" sz="800">
                <a:solidFill>
                  <a:schemeClr val="dk1"/>
                </a:solidFill>
                <a:latin typeface="Times"/>
                <a:ea typeface="Times"/>
                <a:cs typeface="Times"/>
                <a:sym typeface="Times"/>
              </a:rPr>
              <a:t>Feb.-2022</a:t>
            </a:r>
            <a:endParaRPr b="1" sz="800">
              <a:solidFill>
                <a:schemeClr val="dk1"/>
              </a:solidFill>
              <a:latin typeface="Times"/>
              <a:ea typeface="Times"/>
              <a:cs typeface="Times"/>
              <a:sym typeface="Times"/>
            </a:endParaRPr>
          </a:p>
        </p:txBody>
      </p:sp>
      <p:sp>
        <p:nvSpPr>
          <p:cNvPr id="1598" name="Google Shape;1598;p90"/>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b="1" lang="en-US" sz="800">
                <a:solidFill>
                  <a:schemeClr val="dk1"/>
                </a:solidFill>
                <a:latin typeface="Times"/>
                <a:ea typeface="Times"/>
                <a:cs typeface="Times"/>
                <a:sym typeface="Times"/>
              </a:rPr>
              <a:t>Computer Networks</a:t>
            </a:r>
            <a:endParaRPr b="1" sz="800">
              <a:solidFill>
                <a:schemeClr val="dk1"/>
              </a:solidFill>
              <a:latin typeface="Times"/>
              <a:ea typeface="Times"/>
              <a:cs typeface="Times"/>
              <a:sym typeface="Times"/>
            </a:endParaRPr>
          </a:p>
        </p:txBody>
      </p:sp>
      <p:sp>
        <p:nvSpPr>
          <p:cNvPr id="1599" name="Google Shape;1599;p90"/>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US" sz="900">
                <a:solidFill>
                  <a:schemeClr val="dk1"/>
                </a:solidFill>
                <a:latin typeface="Times"/>
                <a:ea typeface="Times"/>
                <a:cs typeface="Times"/>
                <a:sym typeface="Times"/>
              </a:rPr>
              <a:t>‹#›</a:t>
            </a:fld>
            <a:endParaRPr sz="900">
              <a:solidFill>
                <a:schemeClr val="dk1"/>
              </a:solidFill>
              <a:latin typeface="Times"/>
              <a:ea typeface="Times"/>
              <a:cs typeface="Times"/>
              <a:sym typeface="Times"/>
            </a:endParaRPr>
          </a:p>
        </p:txBody>
      </p:sp>
      <p:sp>
        <p:nvSpPr>
          <p:cNvPr id="1600" name="Google Shape;1600;p90"/>
          <p:cNvSpPr txBox="1"/>
          <p:nvPr>
            <p:ph idx="4294967295" type="title"/>
          </p:nvPr>
        </p:nvSpPr>
        <p:spPr>
          <a:xfrm>
            <a:off x="1295400" y="76200"/>
            <a:ext cx="7848600" cy="4699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Clr>
                <a:srgbClr val="002060"/>
              </a:buClr>
              <a:buSzPts val="3200"/>
              <a:buNone/>
            </a:pPr>
            <a:br>
              <a:rPr lang="en-US">
                <a:latin typeface="Times"/>
                <a:ea typeface="Times"/>
                <a:cs typeface="Times"/>
                <a:sym typeface="Times"/>
              </a:rPr>
            </a:br>
            <a:r>
              <a:rPr b="1" lang="en-US" sz="3200">
                <a:solidFill>
                  <a:srgbClr val="002060"/>
                </a:solidFill>
                <a:latin typeface="Times"/>
                <a:ea typeface="Times"/>
                <a:cs typeface="Times"/>
                <a:sym typeface="Times"/>
              </a:rPr>
              <a:t>Sliding Window Protocol    cont- </a:t>
            </a:r>
            <a:endParaRPr sz="2800">
              <a:latin typeface="Times"/>
              <a:ea typeface="Times"/>
              <a:cs typeface="Times"/>
              <a:sym typeface="Times"/>
            </a:endParaRPr>
          </a:p>
        </p:txBody>
      </p:sp>
      <p:sp>
        <p:nvSpPr>
          <p:cNvPr id="1601" name="Google Shape;1601;p90"/>
          <p:cNvSpPr/>
          <p:nvPr/>
        </p:nvSpPr>
        <p:spPr>
          <a:xfrm>
            <a:off x="639959" y="690418"/>
            <a:ext cx="8409448" cy="3754874"/>
          </a:xfrm>
          <a:prstGeom prst="rect">
            <a:avLst/>
          </a:prstGeom>
          <a:solidFill>
            <a:srgbClr val="FFE697"/>
          </a:solidFill>
          <a:ln>
            <a:noFill/>
          </a:ln>
        </p:spPr>
        <p:txBody>
          <a:bodyPr anchorCtr="0" anchor="t" bIns="45700" lIns="91425" spcFirstLastPara="1" rIns="91425" wrap="square" tIns="45700">
            <a:spAutoFit/>
          </a:bodyPr>
          <a:lstStyle/>
          <a:p>
            <a:pPr indent="-139700" lvl="0" marL="0" marR="0" rtl="0" algn="just">
              <a:lnSpc>
                <a:spcPct val="100000"/>
              </a:lnSpc>
              <a:spcBef>
                <a:spcPts val="0"/>
              </a:spcBef>
              <a:spcAft>
                <a:spcPts val="0"/>
              </a:spcAft>
              <a:buClr>
                <a:srgbClr val="000000"/>
              </a:buClr>
              <a:buSzPts val="2200"/>
              <a:buFont typeface="Noto Sans Symbols"/>
              <a:buChar char="⮚"/>
            </a:pPr>
            <a:r>
              <a:rPr b="0" i="0" lang="en-US" sz="2200" u="none" cap="none" strike="noStrike">
                <a:solidFill>
                  <a:srgbClr val="333333"/>
                </a:solidFill>
                <a:latin typeface="Times"/>
                <a:ea typeface="Times"/>
                <a:cs typeface="Times"/>
                <a:sym typeface="Times"/>
              </a:rPr>
              <a:t>The sliding window is a technique for </a:t>
            </a:r>
            <a:r>
              <a:rPr b="1" i="0" lang="en-US" sz="2200" u="none" cap="none" strike="noStrike">
                <a:solidFill>
                  <a:srgbClr val="C00000"/>
                </a:solidFill>
                <a:latin typeface="Times"/>
                <a:ea typeface="Times"/>
                <a:cs typeface="Times"/>
                <a:sym typeface="Times"/>
              </a:rPr>
              <a:t>sending multiple frames at a time. </a:t>
            </a:r>
            <a:endParaRPr b="1" i="0" sz="2200" u="none" cap="none" strike="noStrike">
              <a:solidFill>
                <a:srgbClr val="C00000"/>
              </a:solidFill>
              <a:latin typeface="Times"/>
              <a:ea typeface="Times"/>
              <a:cs typeface="Times"/>
              <a:sym typeface="Times"/>
            </a:endParaRPr>
          </a:p>
          <a:p>
            <a:pPr indent="-139700" lvl="0" marL="0" marR="0" rtl="0" algn="just">
              <a:lnSpc>
                <a:spcPct val="100000"/>
              </a:lnSpc>
              <a:spcBef>
                <a:spcPts val="1200"/>
              </a:spcBef>
              <a:spcAft>
                <a:spcPts val="0"/>
              </a:spcAft>
              <a:buClr>
                <a:srgbClr val="000000"/>
              </a:buClr>
              <a:buSzPts val="2200"/>
              <a:buFont typeface="Noto Sans Symbols"/>
              <a:buChar char="⮚"/>
            </a:pPr>
            <a:r>
              <a:rPr b="0" i="0" lang="en-US" sz="2200" u="none" cap="none" strike="noStrike">
                <a:solidFill>
                  <a:srgbClr val="333333"/>
                </a:solidFill>
                <a:latin typeface="Times"/>
                <a:ea typeface="Times"/>
                <a:cs typeface="Times"/>
                <a:sym typeface="Times"/>
              </a:rPr>
              <a:t>It controls the data packets between the two devices where </a:t>
            </a:r>
            <a:r>
              <a:rPr b="1" i="0" lang="en-US" sz="2200" u="none" cap="none" strike="noStrike">
                <a:solidFill>
                  <a:srgbClr val="C00000"/>
                </a:solidFill>
                <a:latin typeface="Times"/>
                <a:ea typeface="Times"/>
                <a:cs typeface="Times"/>
                <a:sym typeface="Times"/>
              </a:rPr>
              <a:t>reliable and gradual delivery</a:t>
            </a:r>
            <a:r>
              <a:rPr b="0" i="0" lang="en-US" sz="2200" u="none" cap="none" strike="noStrike">
                <a:solidFill>
                  <a:srgbClr val="333333"/>
                </a:solidFill>
                <a:latin typeface="Times"/>
                <a:ea typeface="Times"/>
                <a:cs typeface="Times"/>
                <a:sym typeface="Times"/>
              </a:rPr>
              <a:t> of data frames is needed</a:t>
            </a:r>
            <a:endParaRPr/>
          </a:p>
          <a:p>
            <a:pPr indent="-139700" lvl="0" marL="0" marR="0" rtl="0" algn="just">
              <a:lnSpc>
                <a:spcPct val="100000"/>
              </a:lnSpc>
              <a:spcBef>
                <a:spcPts val="1200"/>
              </a:spcBef>
              <a:spcAft>
                <a:spcPts val="0"/>
              </a:spcAft>
              <a:buClr>
                <a:srgbClr val="000000"/>
              </a:buClr>
              <a:buSzPts val="2200"/>
              <a:buFont typeface="Noto Sans Symbols"/>
              <a:buChar char="⮚"/>
            </a:pPr>
            <a:r>
              <a:rPr b="0" i="0" lang="en-US" sz="2200" u="none" cap="none" strike="noStrike">
                <a:solidFill>
                  <a:srgbClr val="000000"/>
                </a:solidFill>
                <a:latin typeface="Times"/>
                <a:ea typeface="Times"/>
                <a:cs typeface="Times"/>
                <a:sym typeface="Times"/>
              </a:rPr>
              <a:t>In this technique, </a:t>
            </a:r>
            <a:r>
              <a:rPr b="1" i="0" lang="en-US" sz="2200" u="none" cap="none" strike="noStrike">
                <a:solidFill>
                  <a:srgbClr val="C00000"/>
                </a:solidFill>
                <a:latin typeface="Times"/>
                <a:ea typeface="Times"/>
                <a:cs typeface="Times"/>
                <a:sym typeface="Times"/>
              </a:rPr>
              <a:t>each frame has sent from the sequence number. </a:t>
            </a:r>
            <a:endParaRPr b="1" i="0" sz="2200" u="none" cap="none" strike="noStrike">
              <a:solidFill>
                <a:srgbClr val="C00000"/>
              </a:solidFill>
              <a:latin typeface="Times"/>
              <a:ea typeface="Times"/>
              <a:cs typeface="Times"/>
              <a:sym typeface="Times"/>
            </a:endParaRPr>
          </a:p>
          <a:p>
            <a:pPr indent="-139700" lvl="0" marL="0" marR="0" rtl="0" algn="just">
              <a:lnSpc>
                <a:spcPct val="100000"/>
              </a:lnSpc>
              <a:spcBef>
                <a:spcPts val="1200"/>
              </a:spcBef>
              <a:spcAft>
                <a:spcPts val="0"/>
              </a:spcAft>
              <a:buClr>
                <a:srgbClr val="000000"/>
              </a:buClr>
              <a:buSzPts val="2200"/>
              <a:buFont typeface="Noto Sans Symbols"/>
              <a:buChar char="⮚"/>
            </a:pPr>
            <a:r>
              <a:rPr b="0" i="0" lang="en-US" sz="2200" u="none" cap="none" strike="noStrike">
                <a:solidFill>
                  <a:srgbClr val="000000"/>
                </a:solidFill>
                <a:latin typeface="Times"/>
                <a:ea typeface="Times"/>
                <a:cs typeface="Times"/>
                <a:sym typeface="Times"/>
              </a:rPr>
              <a:t>The </a:t>
            </a:r>
            <a:r>
              <a:rPr b="1" i="0" lang="en-US" sz="2200" u="none" cap="none" strike="noStrike">
                <a:solidFill>
                  <a:srgbClr val="000000"/>
                </a:solidFill>
                <a:latin typeface="Times"/>
                <a:ea typeface="Times"/>
                <a:cs typeface="Times"/>
                <a:sym typeface="Times"/>
              </a:rPr>
              <a:t>sequence numbers are used </a:t>
            </a:r>
            <a:r>
              <a:rPr b="0" i="0" lang="en-US" sz="2200" u="none" cap="none" strike="noStrike">
                <a:solidFill>
                  <a:srgbClr val="000000"/>
                </a:solidFill>
                <a:latin typeface="Times"/>
                <a:ea typeface="Times"/>
                <a:cs typeface="Times"/>
                <a:sym typeface="Times"/>
              </a:rPr>
              <a:t>to </a:t>
            </a:r>
            <a:r>
              <a:rPr b="1" i="0" lang="en-US" sz="2200" u="none" cap="none" strike="noStrike">
                <a:solidFill>
                  <a:srgbClr val="002060"/>
                </a:solidFill>
                <a:latin typeface="Times"/>
                <a:ea typeface="Times"/>
                <a:cs typeface="Times"/>
                <a:sym typeface="Times"/>
              </a:rPr>
              <a:t>find the missing data </a:t>
            </a:r>
            <a:r>
              <a:rPr b="0" i="0" lang="en-US" sz="2200" u="none" cap="none" strike="noStrike">
                <a:solidFill>
                  <a:srgbClr val="000000"/>
                </a:solidFill>
                <a:latin typeface="Times"/>
                <a:ea typeface="Times"/>
                <a:cs typeface="Times"/>
                <a:sym typeface="Times"/>
              </a:rPr>
              <a:t>in the receiver end. </a:t>
            </a:r>
            <a:endParaRPr b="0" i="0" sz="2200" u="none" cap="none" strike="noStrike">
              <a:solidFill>
                <a:srgbClr val="000000"/>
              </a:solidFill>
              <a:latin typeface="Times"/>
              <a:ea typeface="Times"/>
              <a:cs typeface="Times"/>
              <a:sym typeface="Times"/>
            </a:endParaRPr>
          </a:p>
          <a:p>
            <a:pPr indent="-139700" lvl="0" marL="0" marR="0" rtl="0" algn="just">
              <a:lnSpc>
                <a:spcPct val="100000"/>
              </a:lnSpc>
              <a:spcBef>
                <a:spcPts val="1200"/>
              </a:spcBef>
              <a:spcAft>
                <a:spcPts val="0"/>
              </a:spcAft>
              <a:buClr>
                <a:srgbClr val="000000"/>
              </a:buClr>
              <a:buSzPts val="2200"/>
              <a:buFont typeface="Noto Sans Symbols"/>
              <a:buChar char="⮚"/>
            </a:pPr>
            <a:r>
              <a:rPr b="0" i="0" lang="en-US" sz="2200" u="none" cap="none" strike="noStrike">
                <a:solidFill>
                  <a:srgbClr val="000000"/>
                </a:solidFill>
                <a:latin typeface="Times"/>
                <a:ea typeface="Times"/>
                <a:cs typeface="Times"/>
                <a:sym typeface="Times"/>
              </a:rPr>
              <a:t>The </a:t>
            </a:r>
            <a:r>
              <a:rPr b="1" i="0" lang="en-US" sz="2200" u="none" cap="none" strike="noStrike">
                <a:solidFill>
                  <a:srgbClr val="000000"/>
                </a:solidFill>
                <a:latin typeface="Times"/>
                <a:ea typeface="Times"/>
                <a:cs typeface="Times"/>
                <a:sym typeface="Times"/>
              </a:rPr>
              <a:t>purpose </a:t>
            </a:r>
            <a:r>
              <a:rPr b="0" i="0" lang="en-US" sz="2200" u="none" cap="none" strike="noStrike">
                <a:solidFill>
                  <a:srgbClr val="000000"/>
                </a:solidFill>
                <a:latin typeface="Times"/>
                <a:ea typeface="Times"/>
                <a:cs typeface="Times"/>
                <a:sym typeface="Times"/>
              </a:rPr>
              <a:t>of the sliding window technique is to </a:t>
            </a:r>
            <a:r>
              <a:rPr b="1" i="0" lang="en-US" sz="2200" u="none" cap="none" strike="noStrike">
                <a:solidFill>
                  <a:srgbClr val="C00000"/>
                </a:solidFill>
                <a:latin typeface="Times"/>
                <a:ea typeface="Times"/>
                <a:cs typeface="Times"/>
                <a:sym typeface="Times"/>
              </a:rPr>
              <a:t>avoid duplicate data, so it uses the sequence number.</a:t>
            </a:r>
            <a:endParaRPr/>
          </a:p>
        </p:txBody>
      </p:sp>
      <p:sp>
        <p:nvSpPr>
          <p:cNvPr id="1602" name="Google Shape;1602;p90"/>
          <p:cNvSpPr/>
          <p:nvPr/>
        </p:nvSpPr>
        <p:spPr>
          <a:xfrm>
            <a:off x="41077" y="36119"/>
            <a:ext cx="490538" cy="589736"/>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3300"/>
              <a:buFont typeface="Arial"/>
              <a:buNone/>
            </a:pPr>
            <a:r>
              <a:t/>
            </a:r>
            <a:endParaRPr b="0" i="0" sz="3300" u="none" cap="none" strike="noStrike">
              <a:solidFill>
                <a:schemeClr val="dk1"/>
              </a:solidFill>
              <a:latin typeface="Times"/>
              <a:ea typeface="Times"/>
              <a:cs typeface="Times"/>
              <a:sym typeface="Times"/>
            </a:endParaRPr>
          </a:p>
        </p:txBody>
      </p:sp>
      <p:cxnSp>
        <p:nvCxnSpPr>
          <p:cNvPr id="1603" name="Google Shape;1603;p90"/>
          <p:cNvCxnSpPr/>
          <p:nvPr/>
        </p:nvCxnSpPr>
        <p:spPr>
          <a:xfrm flipH="1" rot="10800000">
            <a:off x="-7737" y="611782"/>
            <a:ext cx="9144000" cy="20782"/>
          </a:xfrm>
          <a:prstGeom prst="straightConnector1">
            <a:avLst/>
          </a:prstGeom>
          <a:noFill/>
          <a:ln cap="flat" cmpd="sng" w="9525">
            <a:solidFill>
              <a:srgbClr val="00B050"/>
            </a:solidFill>
            <a:prstDash val="solid"/>
            <a:round/>
            <a:headEnd len="sm" w="sm" type="none"/>
            <a:tailEnd len="sm" w="sm" type="none"/>
          </a:ln>
        </p:spPr>
      </p:cxnSp>
      <p:sp>
        <p:nvSpPr>
          <p:cNvPr id="1604" name="Google Shape;1604;p90"/>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Times"/>
              <a:ea typeface="Times"/>
              <a:cs typeface="Times"/>
              <a:sym typeface="Times"/>
            </a:endParaRPr>
          </a:p>
        </p:txBody>
      </p:sp>
      <p:cxnSp>
        <p:nvCxnSpPr>
          <p:cNvPr id="1605" name="Google Shape;1605;p90"/>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1606" name="Google Shape;1606;p90"/>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01">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01">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01">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01">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01">
                                            <p:txEl>
                                              <p:pRg end="4" st="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2" name="Shape 1612"/>
        <p:cNvGrpSpPr/>
        <p:nvPr/>
      </p:nvGrpSpPr>
      <p:grpSpPr>
        <a:xfrm>
          <a:off x="0" y="0"/>
          <a:ext cx="0" cy="0"/>
          <a:chOff x="0" y="0"/>
          <a:chExt cx="0" cy="0"/>
        </a:xfrm>
      </p:grpSpPr>
      <p:sp>
        <p:nvSpPr>
          <p:cNvPr id="1613" name="Google Shape;1613;p91"/>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Feb.-2022</a:t>
            </a:r>
            <a:endParaRPr b="1" sz="800">
              <a:solidFill>
                <a:schemeClr val="dk1"/>
              </a:solidFill>
              <a:latin typeface="Times New Roman"/>
              <a:ea typeface="Times New Roman"/>
              <a:cs typeface="Times New Roman"/>
              <a:sym typeface="Times New Roman"/>
            </a:endParaRPr>
          </a:p>
        </p:txBody>
      </p:sp>
      <p:sp>
        <p:nvSpPr>
          <p:cNvPr id="1614" name="Google Shape;1614;p91"/>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Computer Networks</a:t>
            </a:r>
            <a:endParaRPr b="1" sz="800">
              <a:solidFill>
                <a:schemeClr val="dk1"/>
              </a:solidFill>
              <a:latin typeface="Times New Roman"/>
              <a:ea typeface="Times New Roman"/>
              <a:cs typeface="Times New Roman"/>
              <a:sym typeface="Times New Roman"/>
            </a:endParaRPr>
          </a:p>
        </p:txBody>
      </p:sp>
      <p:sp>
        <p:nvSpPr>
          <p:cNvPr id="1615" name="Google Shape;1615;p91"/>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US" sz="900">
                <a:solidFill>
                  <a:schemeClr val="dk1"/>
                </a:solidFill>
                <a:latin typeface="Times New Roman"/>
                <a:ea typeface="Times New Roman"/>
                <a:cs typeface="Times New Roman"/>
                <a:sym typeface="Times New Roman"/>
              </a:rPr>
              <a:t>‹#›</a:t>
            </a:fld>
            <a:endParaRPr sz="900">
              <a:solidFill>
                <a:schemeClr val="dk1"/>
              </a:solidFill>
              <a:latin typeface="Times New Roman"/>
              <a:ea typeface="Times New Roman"/>
              <a:cs typeface="Times New Roman"/>
              <a:sym typeface="Times New Roman"/>
            </a:endParaRPr>
          </a:p>
        </p:txBody>
      </p:sp>
      <p:sp>
        <p:nvSpPr>
          <p:cNvPr id="1616" name="Google Shape;1616;p91"/>
          <p:cNvSpPr txBox="1"/>
          <p:nvPr>
            <p:ph idx="4294967295" type="title"/>
          </p:nvPr>
        </p:nvSpPr>
        <p:spPr>
          <a:xfrm>
            <a:off x="1295400" y="88900"/>
            <a:ext cx="7848600" cy="4699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Clr>
                <a:srgbClr val="002060"/>
              </a:buClr>
              <a:buSzPts val="3200"/>
              <a:buNone/>
            </a:pPr>
            <a:br>
              <a:rPr lang="en-US">
                <a:latin typeface="Times"/>
                <a:ea typeface="Times"/>
                <a:cs typeface="Times"/>
                <a:sym typeface="Times"/>
              </a:rPr>
            </a:br>
            <a:r>
              <a:rPr b="1" lang="en-US" sz="3200">
                <a:solidFill>
                  <a:srgbClr val="002060"/>
                </a:solidFill>
                <a:latin typeface="Times"/>
                <a:ea typeface="Times"/>
                <a:cs typeface="Times"/>
                <a:sym typeface="Times"/>
              </a:rPr>
              <a:t>Types of Sliding Window Protocol</a:t>
            </a:r>
            <a:endParaRPr sz="2800">
              <a:latin typeface="Times"/>
              <a:ea typeface="Times"/>
              <a:cs typeface="Times"/>
              <a:sym typeface="Times"/>
            </a:endParaRPr>
          </a:p>
        </p:txBody>
      </p:sp>
      <p:pic>
        <p:nvPicPr>
          <p:cNvPr descr="https://www.tutorialspoint.com/assets/questions/media/18099/sliding_window.jpg" id="1617" name="Google Shape;1617;p91"/>
          <p:cNvPicPr preferRelativeResize="0"/>
          <p:nvPr/>
        </p:nvPicPr>
        <p:blipFill rotWithShape="1">
          <a:blip r:embed="rId3">
            <a:alphaModFix/>
          </a:blip>
          <a:srcRect b="0" l="0" r="0" t="0"/>
          <a:stretch/>
        </p:blipFill>
        <p:spPr>
          <a:xfrm>
            <a:off x="580429" y="705533"/>
            <a:ext cx="8387952" cy="3719322"/>
          </a:xfrm>
          <a:prstGeom prst="rect">
            <a:avLst/>
          </a:prstGeom>
          <a:noFill/>
          <a:ln>
            <a:noFill/>
          </a:ln>
        </p:spPr>
      </p:pic>
      <p:sp>
        <p:nvSpPr>
          <p:cNvPr id="1618" name="Google Shape;1618;p91"/>
          <p:cNvSpPr/>
          <p:nvPr/>
        </p:nvSpPr>
        <p:spPr>
          <a:xfrm>
            <a:off x="41077" y="36119"/>
            <a:ext cx="490538" cy="589736"/>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3300"/>
              <a:buFont typeface="Arial"/>
              <a:buNone/>
            </a:pPr>
            <a:r>
              <a:t/>
            </a:r>
            <a:endParaRPr b="0" i="0" sz="3300" u="none" cap="none" strike="noStrike">
              <a:solidFill>
                <a:schemeClr val="dk1"/>
              </a:solidFill>
              <a:latin typeface="Times New Roman"/>
              <a:ea typeface="Times New Roman"/>
              <a:cs typeface="Times New Roman"/>
              <a:sym typeface="Times New Roman"/>
            </a:endParaRPr>
          </a:p>
        </p:txBody>
      </p:sp>
      <p:cxnSp>
        <p:nvCxnSpPr>
          <p:cNvPr id="1619" name="Google Shape;1619;p91"/>
          <p:cNvCxnSpPr/>
          <p:nvPr/>
        </p:nvCxnSpPr>
        <p:spPr>
          <a:xfrm flipH="1" rot="10800000">
            <a:off x="-7737" y="611782"/>
            <a:ext cx="9144000" cy="20782"/>
          </a:xfrm>
          <a:prstGeom prst="straightConnector1">
            <a:avLst/>
          </a:prstGeom>
          <a:noFill/>
          <a:ln cap="flat" cmpd="sng" w="9525">
            <a:solidFill>
              <a:srgbClr val="00B050"/>
            </a:solidFill>
            <a:prstDash val="solid"/>
            <a:round/>
            <a:headEnd len="sm" w="sm" type="none"/>
            <a:tailEnd len="sm" w="sm" type="none"/>
          </a:ln>
        </p:spPr>
      </p:cxnSp>
      <p:sp>
        <p:nvSpPr>
          <p:cNvPr id="1620" name="Google Shape;1620;p91"/>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Times New Roman"/>
              <a:ea typeface="Times New Roman"/>
              <a:cs typeface="Times New Roman"/>
              <a:sym typeface="Times New Roman"/>
            </a:endParaRPr>
          </a:p>
        </p:txBody>
      </p:sp>
      <p:cxnSp>
        <p:nvCxnSpPr>
          <p:cNvPr id="1621" name="Google Shape;1621;p91"/>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1622" name="Google Shape;1622;p91"/>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8" name="Shape 1628"/>
        <p:cNvGrpSpPr/>
        <p:nvPr/>
      </p:nvGrpSpPr>
      <p:grpSpPr>
        <a:xfrm>
          <a:off x="0" y="0"/>
          <a:ext cx="0" cy="0"/>
          <a:chOff x="0" y="0"/>
          <a:chExt cx="0" cy="0"/>
        </a:xfrm>
      </p:grpSpPr>
      <p:sp>
        <p:nvSpPr>
          <p:cNvPr id="1629" name="Google Shape;1629;p92"/>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Feb.-2022</a:t>
            </a:r>
            <a:endParaRPr b="1" sz="800">
              <a:solidFill>
                <a:schemeClr val="dk1"/>
              </a:solidFill>
              <a:latin typeface="Times New Roman"/>
              <a:ea typeface="Times New Roman"/>
              <a:cs typeface="Times New Roman"/>
              <a:sym typeface="Times New Roman"/>
            </a:endParaRPr>
          </a:p>
        </p:txBody>
      </p:sp>
      <p:sp>
        <p:nvSpPr>
          <p:cNvPr id="1630" name="Google Shape;1630;p92"/>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Computer Networks</a:t>
            </a:r>
            <a:endParaRPr b="1" sz="800">
              <a:solidFill>
                <a:schemeClr val="dk1"/>
              </a:solidFill>
              <a:latin typeface="Times New Roman"/>
              <a:ea typeface="Times New Roman"/>
              <a:cs typeface="Times New Roman"/>
              <a:sym typeface="Times New Roman"/>
            </a:endParaRPr>
          </a:p>
        </p:txBody>
      </p:sp>
      <p:sp>
        <p:nvSpPr>
          <p:cNvPr id="1631" name="Google Shape;1631;p92"/>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US" sz="900">
                <a:solidFill>
                  <a:schemeClr val="dk1"/>
                </a:solidFill>
                <a:latin typeface="Times New Roman"/>
                <a:ea typeface="Times New Roman"/>
                <a:cs typeface="Times New Roman"/>
                <a:sym typeface="Times New Roman"/>
              </a:rPr>
              <a:t>‹#›</a:t>
            </a:fld>
            <a:endParaRPr sz="900">
              <a:solidFill>
                <a:schemeClr val="dk1"/>
              </a:solidFill>
              <a:latin typeface="Times New Roman"/>
              <a:ea typeface="Times New Roman"/>
              <a:cs typeface="Times New Roman"/>
              <a:sym typeface="Times New Roman"/>
            </a:endParaRPr>
          </a:p>
        </p:txBody>
      </p:sp>
      <p:sp>
        <p:nvSpPr>
          <p:cNvPr id="1632" name="Google Shape;1632;p92"/>
          <p:cNvSpPr txBox="1"/>
          <p:nvPr>
            <p:ph idx="4294967295" type="title"/>
          </p:nvPr>
        </p:nvSpPr>
        <p:spPr>
          <a:xfrm>
            <a:off x="741169" y="152077"/>
            <a:ext cx="3267075" cy="4699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Clr>
                <a:srgbClr val="002060"/>
              </a:buClr>
              <a:buSzPts val="3200"/>
              <a:buNone/>
            </a:pPr>
            <a:br>
              <a:rPr lang="en-US">
                <a:solidFill>
                  <a:srgbClr val="C00000"/>
                </a:solidFill>
                <a:latin typeface="Times"/>
                <a:ea typeface="Times"/>
                <a:cs typeface="Times"/>
                <a:sym typeface="Times"/>
              </a:rPr>
            </a:br>
            <a:r>
              <a:rPr b="1" lang="en-US" sz="3200">
                <a:solidFill>
                  <a:srgbClr val="C00000"/>
                </a:solidFill>
                <a:latin typeface="Times"/>
                <a:ea typeface="Times"/>
                <a:cs typeface="Times"/>
                <a:sym typeface="Times"/>
              </a:rPr>
              <a:t>Go-Back-N ARQ</a:t>
            </a:r>
            <a:endParaRPr sz="2800">
              <a:solidFill>
                <a:srgbClr val="C00000"/>
              </a:solidFill>
              <a:latin typeface="Times"/>
              <a:ea typeface="Times"/>
              <a:cs typeface="Times"/>
              <a:sym typeface="Times"/>
            </a:endParaRPr>
          </a:p>
        </p:txBody>
      </p:sp>
      <p:pic>
        <p:nvPicPr>
          <p:cNvPr id="1633" name="Google Shape;1633;p92"/>
          <p:cNvPicPr preferRelativeResize="0"/>
          <p:nvPr/>
        </p:nvPicPr>
        <p:blipFill rotWithShape="1">
          <a:blip r:embed="rId3">
            <a:alphaModFix/>
          </a:blip>
          <a:srcRect b="0" l="0" r="0" t="0"/>
          <a:stretch/>
        </p:blipFill>
        <p:spPr>
          <a:xfrm>
            <a:off x="41822" y="47020"/>
            <a:ext cx="538608" cy="575272"/>
          </a:xfrm>
          <a:prstGeom prst="rect">
            <a:avLst/>
          </a:prstGeom>
          <a:noFill/>
          <a:ln>
            <a:noFill/>
          </a:ln>
        </p:spPr>
      </p:pic>
      <p:pic>
        <p:nvPicPr>
          <p:cNvPr descr="Sliding Window Protocol" id="1634" name="Google Shape;1634;p92"/>
          <p:cNvPicPr preferRelativeResize="0"/>
          <p:nvPr/>
        </p:nvPicPr>
        <p:blipFill rotWithShape="1">
          <a:blip r:embed="rId4">
            <a:alphaModFix/>
          </a:blip>
          <a:srcRect b="0" l="0" r="0" t="0"/>
          <a:stretch/>
        </p:blipFill>
        <p:spPr>
          <a:xfrm>
            <a:off x="809475" y="779196"/>
            <a:ext cx="3899159" cy="3860464"/>
          </a:xfrm>
          <a:prstGeom prst="rect">
            <a:avLst/>
          </a:prstGeom>
          <a:noFill/>
          <a:ln>
            <a:noFill/>
          </a:ln>
        </p:spPr>
      </p:pic>
      <p:cxnSp>
        <p:nvCxnSpPr>
          <p:cNvPr id="1635" name="Google Shape;1635;p92"/>
          <p:cNvCxnSpPr/>
          <p:nvPr/>
        </p:nvCxnSpPr>
        <p:spPr>
          <a:xfrm flipH="1" rot="10800000">
            <a:off x="-7737" y="622292"/>
            <a:ext cx="9144000" cy="20782"/>
          </a:xfrm>
          <a:prstGeom prst="straightConnector1">
            <a:avLst/>
          </a:prstGeom>
          <a:noFill/>
          <a:ln cap="flat" cmpd="sng" w="9525">
            <a:solidFill>
              <a:srgbClr val="00B050"/>
            </a:solidFill>
            <a:prstDash val="solid"/>
            <a:round/>
            <a:headEnd len="sm" w="sm" type="none"/>
            <a:tailEnd len="sm" w="sm" type="none"/>
          </a:ln>
        </p:spPr>
      </p:cxnSp>
      <p:sp>
        <p:nvSpPr>
          <p:cNvPr id="1636" name="Google Shape;1636;p92"/>
          <p:cNvSpPr/>
          <p:nvPr/>
        </p:nvSpPr>
        <p:spPr>
          <a:xfrm>
            <a:off x="109539" y="477777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Times"/>
              <a:ea typeface="Times"/>
              <a:cs typeface="Times"/>
              <a:sym typeface="Times"/>
            </a:endParaRPr>
          </a:p>
        </p:txBody>
      </p:sp>
      <p:cxnSp>
        <p:nvCxnSpPr>
          <p:cNvPr id="1637" name="Google Shape;1637;p92"/>
          <p:cNvCxnSpPr/>
          <p:nvPr/>
        </p:nvCxnSpPr>
        <p:spPr>
          <a:xfrm flipH="1">
            <a:off x="580429" y="2030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1638" name="Google Shape;1638;p92"/>
          <p:cNvCxnSpPr/>
          <p:nvPr/>
        </p:nvCxnSpPr>
        <p:spPr>
          <a:xfrm>
            <a:off x="-7737" y="4708716"/>
            <a:ext cx="9144000" cy="0"/>
          </a:xfrm>
          <a:prstGeom prst="straightConnector1">
            <a:avLst/>
          </a:prstGeom>
          <a:noFill/>
          <a:ln cap="flat" cmpd="sng" w="15875">
            <a:solidFill>
              <a:srgbClr val="00B050"/>
            </a:solidFill>
            <a:prstDash val="solid"/>
            <a:round/>
            <a:headEnd len="sm" w="sm" type="none"/>
            <a:tailEnd len="sm" w="sm" type="none"/>
          </a:ln>
        </p:spPr>
      </p:cxnSp>
      <p:pic>
        <p:nvPicPr>
          <p:cNvPr descr="Sliding Window Protocol" id="1639" name="Google Shape;1639;p92"/>
          <p:cNvPicPr preferRelativeResize="0"/>
          <p:nvPr/>
        </p:nvPicPr>
        <p:blipFill rotWithShape="1">
          <a:blip r:embed="rId5">
            <a:alphaModFix/>
          </a:blip>
          <a:srcRect b="0" l="0" r="0" t="0"/>
          <a:stretch/>
        </p:blipFill>
        <p:spPr>
          <a:xfrm>
            <a:off x="4926964" y="548976"/>
            <a:ext cx="3954277" cy="4159740"/>
          </a:xfrm>
          <a:prstGeom prst="rect">
            <a:avLst/>
          </a:prstGeom>
          <a:noFill/>
          <a:ln>
            <a:noFill/>
          </a:ln>
        </p:spPr>
      </p:pic>
      <p:sp>
        <p:nvSpPr>
          <p:cNvPr id="1640" name="Google Shape;1640;p92"/>
          <p:cNvSpPr txBox="1"/>
          <p:nvPr/>
        </p:nvSpPr>
        <p:spPr>
          <a:xfrm>
            <a:off x="4671942" y="99706"/>
            <a:ext cx="4116062" cy="469900"/>
          </a:xfrm>
          <a:prstGeom prst="rect">
            <a:avLst/>
          </a:prstGeom>
          <a:noFill/>
          <a:ln>
            <a:noFill/>
          </a:ln>
        </p:spPr>
        <p:txBody>
          <a:bodyPr anchorCtr="0" anchor="b" bIns="34275" lIns="68575" spcFirstLastPara="1" rIns="68575" wrap="square" tIns="34275">
            <a:noAutofit/>
          </a:bodyPr>
          <a:lstStyle/>
          <a:p>
            <a:pPr indent="0" lvl="0" marL="0" marR="0" rtl="0" algn="l">
              <a:lnSpc>
                <a:spcPct val="85000"/>
              </a:lnSpc>
              <a:spcBef>
                <a:spcPts val="0"/>
              </a:spcBef>
              <a:spcAft>
                <a:spcPts val="0"/>
              </a:spcAft>
              <a:buClr>
                <a:srgbClr val="002060"/>
              </a:buClr>
              <a:buSzPts val="3200"/>
              <a:buFont typeface="Calibri"/>
              <a:buNone/>
            </a:pPr>
            <a:br>
              <a:rPr b="0" i="0" lang="en-US" sz="3600" u="none" cap="none" strike="noStrike">
                <a:solidFill>
                  <a:srgbClr val="3F3F3F"/>
                </a:solidFill>
                <a:latin typeface="Times"/>
                <a:ea typeface="Times"/>
                <a:cs typeface="Times"/>
                <a:sym typeface="Times"/>
              </a:rPr>
            </a:br>
            <a:r>
              <a:rPr b="1" i="0" lang="en-US" sz="3200" u="none" cap="none" strike="noStrike">
                <a:solidFill>
                  <a:srgbClr val="002060"/>
                </a:solidFill>
                <a:latin typeface="Times"/>
                <a:ea typeface="Times"/>
                <a:cs typeface="Times"/>
                <a:sym typeface="Times"/>
              </a:rPr>
              <a:t>Selective Repeat ARQ</a:t>
            </a:r>
            <a:endParaRPr b="0" i="0" sz="2800" u="none" cap="none" strike="noStrike">
              <a:solidFill>
                <a:srgbClr val="3F3F3F"/>
              </a:solidFill>
              <a:latin typeface="Times"/>
              <a:ea typeface="Times"/>
              <a:cs typeface="Times"/>
              <a:sym typeface="Times"/>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6" name="Shape 1646"/>
        <p:cNvGrpSpPr/>
        <p:nvPr/>
      </p:nvGrpSpPr>
      <p:grpSpPr>
        <a:xfrm>
          <a:off x="0" y="0"/>
          <a:ext cx="0" cy="0"/>
          <a:chOff x="0" y="0"/>
          <a:chExt cx="0" cy="0"/>
        </a:xfrm>
      </p:grpSpPr>
      <p:sp>
        <p:nvSpPr>
          <p:cNvPr id="1647" name="Google Shape;1647;p93"/>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b="1" lang="en-US" sz="800">
                <a:solidFill>
                  <a:schemeClr val="dk1"/>
                </a:solidFill>
                <a:latin typeface="Times"/>
                <a:ea typeface="Times"/>
                <a:cs typeface="Times"/>
                <a:sym typeface="Times"/>
              </a:rPr>
              <a:t>Feb.-2022</a:t>
            </a:r>
            <a:endParaRPr b="1" sz="800">
              <a:solidFill>
                <a:schemeClr val="dk1"/>
              </a:solidFill>
              <a:latin typeface="Times"/>
              <a:ea typeface="Times"/>
              <a:cs typeface="Times"/>
              <a:sym typeface="Times"/>
            </a:endParaRPr>
          </a:p>
        </p:txBody>
      </p:sp>
      <p:sp>
        <p:nvSpPr>
          <p:cNvPr id="1648" name="Google Shape;1648;p93"/>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b="1" lang="en-US" sz="800">
                <a:solidFill>
                  <a:schemeClr val="dk1"/>
                </a:solidFill>
                <a:latin typeface="Times"/>
                <a:ea typeface="Times"/>
                <a:cs typeface="Times"/>
                <a:sym typeface="Times"/>
              </a:rPr>
              <a:t>Computer Networks</a:t>
            </a:r>
            <a:endParaRPr b="1" sz="800">
              <a:solidFill>
                <a:schemeClr val="dk1"/>
              </a:solidFill>
              <a:latin typeface="Times"/>
              <a:ea typeface="Times"/>
              <a:cs typeface="Times"/>
              <a:sym typeface="Times"/>
            </a:endParaRPr>
          </a:p>
        </p:txBody>
      </p:sp>
      <p:sp>
        <p:nvSpPr>
          <p:cNvPr id="1649" name="Google Shape;1649;p93"/>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US" sz="900">
                <a:solidFill>
                  <a:schemeClr val="dk1"/>
                </a:solidFill>
                <a:latin typeface="Times"/>
                <a:ea typeface="Times"/>
                <a:cs typeface="Times"/>
                <a:sym typeface="Times"/>
              </a:rPr>
              <a:t>‹#›</a:t>
            </a:fld>
            <a:endParaRPr sz="900">
              <a:solidFill>
                <a:schemeClr val="dk1"/>
              </a:solidFill>
              <a:latin typeface="Times"/>
              <a:ea typeface="Times"/>
              <a:cs typeface="Times"/>
              <a:sym typeface="Times"/>
            </a:endParaRPr>
          </a:p>
        </p:txBody>
      </p:sp>
      <p:sp>
        <p:nvSpPr>
          <p:cNvPr id="1650" name="Google Shape;1650;p93"/>
          <p:cNvSpPr txBox="1"/>
          <p:nvPr>
            <p:ph idx="4294967295" type="title"/>
          </p:nvPr>
        </p:nvSpPr>
        <p:spPr>
          <a:xfrm>
            <a:off x="959069" y="96037"/>
            <a:ext cx="3171497" cy="4699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Clr>
                <a:srgbClr val="002060"/>
              </a:buClr>
              <a:buSzPts val="3200"/>
              <a:buNone/>
            </a:pPr>
            <a:br>
              <a:rPr lang="en-US">
                <a:latin typeface="Times"/>
                <a:ea typeface="Times"/>
                <a:cs typeface="Times"/>
                <a:sym typeface="Times"/>
              </a:rPr>
            </a:br>
            <a:r>
              <a:rPr b="1" lang="en-US" sz="3200">
                <a:solidFill>
                  <a:srgbClr val="002060"/>
                </a:solidFill>
                <a:latin typeface="Times"/>
                <a:ea typeface="Times"/>
                <a:cs typeface="Times"/>
                <a:sym typeface="Times"/>
              </a:rPr>
              <a:t>Go-Back-N ARQ</a:t>
            </a:r>
            <a:endParaRPr sz="2800">
              <a:latin typeface="Times"/>
              <a:ea typeface="Times"/>
              <a:cs typeface="Times"/>
              <a:sym typeface="Times"/>
            </a:endParaRPr>
          </a:p>
        </p:txBody>
      </p:sp>
      <p:sp>
        <p:nvSpPr>
          <p:cNvPr id="1651" name="Google Shape;1651;p93"/>
          <p:cNvSpPr/>
          <p:nvPr/>
        </p:nvSpPr>
        <p:spPr>
          <a:xfrm>
            <a:off x="540266" y="585762"/>
            <a:ext cx="4448746" cy="4185761"/>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rgbClr val="000000"/>
              </a:buClr>
              <a:buSzPts val="1900"/>
              <a:buFont typeface="Noto Sans Symbols"/>
              <a:buChar char="⮚"/>
            </a:pPr>
            <a:r>
              <a:rPr b="0" i="0" lang="en-US" sz="1900" u="none" cap="none" strike="noStrike">
                <a:solidFill>
                  <a:srgbClr val="333333"/>
                </a:solidFill>
                <a:latin typeface="Times"/>
                <a:ea typeface="Times"/>
                <a:cs typeface="Times"/>
                <a:sym typeface="Times"/>
              </a:rPr>
              <a:t>Go-Back-N ARQ protocol is also known as Go-Back-N Automatic Repeat Request. </a:t>
            </a:r>
            <a:endParaRPr b="0" i="0" sz="1900" u="none" cap="none" strike="noStrike">
              <a:solidFill>
                <a:srgbClr val="333333"/>
              </a:solidFill>
              <a:latin typeface="Times"/>
              <a:ea typeface="Times"/>
              <a:cs typeface="Times"/>
              <a:sym typeface="Times"/>
            </a:endParaRPr>
          </a:p>
          <a:p>
            <a:pPr indent="-285750" lvl="0" marL="285750" marR="0" rtl="0" algn="l">
              <a:lnSpc>
                <a:spcPct val="100000"/>
              </a:lnSpc>
              <a:spcBef>
                <a:spcPts val="0"/>
              </a:spcBef>
              <a:spcAft>
                <a:spcPts val="0"/>
              </a:spcAft>
              <a:buClr>
                <a:srgbClr val="000000"/>
              </a:buClr>
              <a:buSzPts val="1900"/>
              <a:buFont typeface="Noto Sans Symbols"/>
              <a:buChar char="⮚"/>
            </a:pPr>
            <a:r>
              <a:rPr b="0" i="0" lang="en-US" sz="1900" u="none" cap="none" strike="noStrike">
                <a:solidFill>
                  <a:srgbClr val="333333"/>
                </a:solidFill>
                <a:latin typeface="Times"/>
                <a:ea typeface="Times"/>
                <a:cs typeface="Times"/>
                <a:sym typeface="Times"/>
              </a:rPr>
              <a:t>It is a data link layer protocol that uses a sliding window method.</a:t>
            </a:r>
            <a:endParaRPr/>
          </a:p>
          <a:p>
            <a:pPr indent="-285750" lvl="0" marL="285750" marR="0" rtl="0" algn="l">
              <a:lnSpc>
                <a:spcPct val="100000"/>
              </a:lnSpc>
              <a:spcBef>
                <a:spcPts val="0"/>
              </a:spcBef>
              <a:spcAft>
                <a:spcPts val="0"/>
              </a:spcAft>
              <a:buClr>
                <a:srgbClr val="000000"/>
              </a:buClr>
              <a:buSzPts val="1900"/>
              <a:buFont typeface="Noto Sans Symbols"/>
              <a:buChar char="⮚"/>
            </a:pPr>
            <a:r>
              <a:rPr b="0" i="0" lang="en-US" sz="1900" u="none" cap="none" strike="noStrike">
                <a:solidFill>
                  <a:srgbClr val="333333"/>
                </a:solidFill>
                <a:latin typeface="Times"/>
                <a:ea typeface="Times"/>
                <a:cs typeface="Times"/>
                <a:sym typeface="Times"/>
              </a:rPr>
              <a:t>In this, if any frame is corrupted or lost, </a:t>
            </a:r>
            <a:r>
              <a:rPr b="1" i="0" lang="en-US" sz="1900" u="none" cap="none" strike="noStrike">
                <a:solidFill>
                  <a:srgbClr val="333333"/>
                </a:solidFill>
                <a:latin typeface="Times"/>
                <a:ea typeface="Times"/>
                <a:cs typeface="Times"/>
                <a:sym typeface="Times"/>
              </a:rPr>
              <a:t>all subsequent frames have to be sent again.</a:t>
            </a:r>
            <a:endParaRPr/>
          </a:p>
          <a:p>
            <a:pPr indent="-285750" lvl="0" marL="285750" marR="0" rtl="0" algn="just">
              <a:lnSpc>
                <a:spcPct val="100000"/>
              </a:lnSpc>
              <a:spcBef>
                <a:spcPts val="0"/>
              </a:spcBef>
              <a:spcAft>
                <a:spcPts val="0"/>
              </a:spcAft>
              <a:buClr>
                <a:srgbClr val="000000"/>
              </a:buClr>
              <a:buSzPts val="1900"/>
              <a:buFont typeface="Noto Sans Symbols"/>
              <a:buChar char="⮚"/>
            </a:pPr>
            <a:r>
              <a:rPr b="0" i="0" lang="en-US" sz="1900" u="none" cap="none" strike="noStrike">
                <a:solidFill>
                  <a:srgbClr val="000000"/>
                </a:solidFill>
                <a:latin typeface="Times"/>
                <a:ea typeface="Times"/>
                <a:cs typeface="Times"/>
                <a:sym typeface="Times"/>
              </a:rPr>
              <a:t>The frames are sequentially numbered and a finite number of frames are sent. </a:t>
            </a:r>
            <a:endParaRPr b="0" i="0" sz="1900" u="none" cap="none" strike="noStrike">
              <a:solidFill>
                <a:srgbClr val="000000"/>
              </a:solidFill>
              <a:latin typeface="Times"/>
              <a:ea typeface="Times"/>
              <a:cs typeface="Times"/>
              <a:sym typeface="Times"/>
            </a:endParaRPr>
          </a:p>
          <a:p>
            <a:pPr indent="-285750" lvl="0" marL="285750" marR="0" rtl="0" algn="just">
              <a:lnSpc>
                <a:spcPct val="100000"/>
              </a:lnSpc>
              <a:spcBef>
                <a:spcPts val="0"/>
              </a:spcBef>
              <a:spcAft>
                <a:spcPts val="0"/>
              </a:spcAft>
              <a:buClr>
                <a:srgbClr val="000000"/>
              </a:buClr>
              <a:buSzPts val="1900"/>
              <a:buFont typeface="Noto Sans Symbols"/>
              <a:buChar char="⮚"/>
            </a:pPr>
            <a:r>
              <a:rPr b="0" i="0" lang="en-US" sz="1900" u="none" cap="none" strike="noStrike">
                <a:solidFill>
                  <a:srgbClr val="000000"/>
                </a:solidFill>
                <a:latin typeface="Times"/>
                <a:ea typeface="Times"/>
                <a:cs typeface="Times"/>
                <a:sym typeface="Times"/>
              </a:rPr>
              <a:t>If the </a:t>
            </a:r>
            <a:r>
              <a:rPr b="1" i="0" lang="en-US" sz="1900" u="none" cap="none" strike="noStrike">
                <a:solidFill>
                  <a:srgbClr val="C00000"/>
                </a:solidFill>
                <a:latin typeface="Times"/>
                <a:ea typeface="Times"/>
                <a:cs typeface="Times"/>
                <a:sym typeface="Times"/>
              </a:rPr>
              <a:t>acknowledgment of a frame is not received within the time period, </a:t>
            </a:r>
            <a:r>
              <a:rPr b="0" i="0" lang="en-US" sz="1900" u="none" cap="none" strike="noStrike">
                <a:solidFill>
                  <a:srgbClr val="000000"/>
                </a:solidFill>
                <a:latin typeface="Times"/>
                <a:ea typeface="Times"/>
                <a:cs typeface="Times"/>
                <a:sym typeface="Times"/>
              </a:rPr>
              <a:t>all frames starting from that frame are </a:t>
            </a:r>
            <a:r>
              <a:rPr b="1" i="0" lang="en-US" sz="1900" u="none" cap="none" strike="noStrike">
                <a:solidFill>
                  <a:srgbClr val="002060"/>
                </a:solidFill>
                <a:latin typeface="Times"/>
                <a:ea typeface="Times"/>
                <a:cs typeface="Times"/>
                <a:sym typeface="Times"/>
              </a:rPr>
              <a:t>retransmitted.</a:t>
            </a:r>
            <a:endParaRPr/>
          </a:p>
        </p:txBody>
      </p:sp>
      <p:sp>
        <p:nvSpPr>
          <p:cNvPr id="1652" name="Google Shape;1652;p93"/>
          <p:cNvSpPr/>
          <p:nvPr/>
        </p:nvSpPr>
        <p:spPr>
          <a:xfrm>
            <a:off x="41077" y="36119"/>
            <a:ext cx="490538" cy="589736"/>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3300"/>
              <a:buFont typeface="Arial"/>
              <a:buNone/>
            </a:pPr>
            <a:r>
              <a:t/>
            </a:r>
            <a:endParaRPr b="0" i="0" sz="3300" u="none" cap="none" strike="noStrike">
              <a:solidFill>
                <a:schemeClr val="dk1"/>
              </a:solidFill>
              <a:latin typeface="Times"/>
              <a:ea typeface="Times"/>
              <a:cs typeface="Times"/>
              <a:sym typeface="Times"/>
            </a:endParaRPr>
          </a:p>
        </p:txBody>
      </p:sp>
      <p:cxnSp>
        <p:nvCxnSpPr>
          <p:cNvPr id="1653" name="Google Shape;1653;p93"/>
          <p:cNvCxnSpPr/>
          <p:nvPr/>
        </p:nvCxnSpPr>
        <p:spPr>
          <a:xfrm flipH="1" rot="10800000">
            <a:off x="-7737" y="611782"/>
            <a:ext cx="9144000" cy="20782"/>
          </a:xfrm>
          <a:prstGeom prst="straightConnector1">
            <a:avLst/>
          </a:prstGeom>
          <a:noFill/>
          <a:ln cap="flat" cmpd="sng" w="9525">
            <a:solidFill>
              <a:srgbClr val="00B050"/>
            </a:solidFill>
            <a:prstDash val="solid"/>
            <a:round/>
            <a:headEnd len="sm" w="sm" type="none"/>
            <a:tailEnd len="sm" w="sm" type="none"/>
          </a:ln>
        </p:spPr>
      </p:cxnSp>
      <p:sp>
        <p:nvSpPr>
          <p:cNvPr id="1654" name="Google Shape;1654;p93"/>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Times"/>
              <a:ea typeface="Times"/>
              <a:cs typeface="Times"/>
              <a:sym typeface="Times"/>
            </a:endParaRPr>
          </a:p>
        </p:txBody>
      </p:sp>
      <p:cxnSp>
        <p:nvCxnSpPr>
          <p:cNvPr id="1655" name="Google Shape;1655;p93"/>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1656" name="Google Shape;1656;p93"/>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pic>
        <p:nvPicPr>
          <p:cNvPr descr="Sliding Window Protocol" id="1657" name="Google Shape;1657;p93"/>
          <p:cNvPicPr preferRelativeResize="0"/>
          <p:nvPr/>
        </p:nvPicPr>
        <p:blipFill rotWithShape="1">
          <a:blip r:embed="rId4">
            <a:alphaModFix/>
          </a:blip>
          <a:srcRect b="0" l="0" r="0" t="0"/>
          <a:stretch/>
        </p:blipFill>
        <p:spPr>
          <a:xfrm>
            <a:off x="5077868" y="667739"/>
            <a:ext cx="3969539" cy="386046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51">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51">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51">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51">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51">
                                            <p:txEl>
                                              <p:pRg end="4" st="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3" name="Shape 1663"/>
        <p:cNvGrpSpPr/>
        <p:nvPr/>
      </p:nvGrpSpPr>
      <p:grpSpPr>
        <a:xfrm>
          <a:off x="0" y="0"/>
          <a:ext cx="0" cy="0"/>
          <a:chOff x="0" y="0"/>
          <a:chExt cx="0" cy="0"/>
        </a:xfrm>
      </p:grpSpPr>
      <p:sp>
        <p:nvSpPr>
          <p:cNvPr id="1664" name="Google Shape;1664;p94"/>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Feb.-2022</a:t>
            </a:r>
            <a:endParaRPr b="1" sz="800">
              <a:solidFill>
                <a:schemeClr val="dk1"/>
              </a:solidFill>
              <a:latin typeface="Times New Roman"/>
              <a:ea typeface="Times New Roman"/>
              <a:cs typeface="Times New Roman"/>
              <a:sym typeface="Times New Roman"/>
            </a:endParaRPr>
          </a:p>
        </p:txBody>
      </p:sp>
      <p:sp>
        <p:nvSpPr>
          <p:cNvPr id="1665" name="Google Shape;1665;p94"/>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Computer Networks</a:t>
            </a:r>
            <a:endParaRPr b="1" sz="800">
              <a:solidFill>
                <a:schemeClr val="dk1"/>
              </a:solidFill>
              <a:latin typeface="Times New Roman"/>
              <a:ea typeface="Times New Roman"/>
              <a:cs typeface="Times New Roman"/>
              <a:sym typeface="Times New Roman"/>
            </a:endParaRPr>
          </a:p>
        </p:txBody>
      </p:sp>
      <p:sp>
        <p:nvSpPr>
          <p:cNvPr id="1666" name="Google Shape;1666;p94"/>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US" sz="900">
                <a:solidFill>
                  <a:schemeClr val="dk1"/>
                </a:solidFill>
                <a:latin typeface="Times New Roman"/>
                <a:ea typeface="Times New Roman"/>
                <a:cs typeface="Times New Roman"/>
                <a:sym typeface="Times New Roman"/>
              </a:rPr>
              <a:t>‹#›</a:t>
            </a:fld>
            <a:endParaRPr sz="900">
              <a:solidFill>
                <a:schemeClr val="dk1"/>
              </a:solidFill>
              <a:latin typeface="Times New Roman"/>
              <a:ea typeface="Times New Roman"/>
              <a:cs typeface="Times New Roman"/>
              <a:sym typeface="Times New Roman"/>
            </a:endParaRPr>
          </a:p>
        </p:txBody>
      </p:sp>
      <p:sp>
        <p:nvSpPr>
          <p:cNvPr id="1667" name="Google Shape;1667;p94"/>
          <p:cNvSpPr txBox="1"/>
          <p:nvPr>
            <p:ph idx="4294967295" type="title"/>
          </p:nvPr>
        </p:nvSpPr>
        <p:spPr>
          <a:xfrm>
            <a:off x="1295400" y="241300"/>
            <a:ext cx="7848600" cy="4699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Clr>
                <a:srgbClr val="002060"/>
              </a:buClr>
              <a:buSzPts val="3200"/>
              <a:buNone/>
            </a:pPr>
            <a:br>
              <a:rPr lang="en-US" sz="6000">
                <a:solidFill>
                  <a:srgbClr val="C00000"/>
                </a:solidFill>
                <a:latin typeface="Times"/>
                <a:ea typeface="Times"/>
                <a:cs typeface="Times"/>
                <a:sym typeface="Times"/>
              </a:rPr>
            </a:br>
            <a:r>
              <a:rPr b="1" lang="en-US" sz="5400">
                <a:solidFill>
                  <a:srgbClr val="C00000"/>
                </a:solidFill>
                <a:latin typeface="Times"/>
                <a:ea typeface="Times"/>
                <a:cs typeface="Times"/>
                <a:sym typeface="Times"/>
              </a:rPr>
              <a:t>Go-Back-N ARQ</a:t>
            </a:r>
            <a:endParaRPr sz="4800">
              <a:solidFill>
                <a:srgbClr val="C00000"/>
              </a:solidFill>
              <a:latin typeface="Times"/>
              <a:ea typeface="Times"/>
              <a:cs typeface="Times"/>
              <a:sym typeface="Times"/>
            </a:endParaRPr>
          </a:p>
        </p:txBody>
      </p:sp>
      <p:pic>
        <p:nvPicPr>
          <p:cNvPr id="1668" name="Google Shape;1668;p94"/>
          <p:cNvPicPr preferRelativeResize="0"/>
          <p:nvPr/>
        </p:nvPicPr>
        <p:blipFill rotWithShape="1">
          <a:blip r:embed="rId3">
            <a:alphaModFix/>
          </a:blip>
          <a:srcRect b="0" l="0" r="0" t="0"/>
          <a:stretch/>
        </p:blipFill>
        <p:spPr>
          <a:xfrm>
            <a:off x="41822" y="47020"/>
            <a:ext cx="538608" cy="575272"/>
          </a:xfrm>
          <a:prstGeom prst="rect">
            <a:avLst/>
          </a:prstGeom>
          <a:noFill/>
          <a:ln>
            <a:noFill/>
          </a:ln>
        </p:spPr>
      </p:pic>
      <p:pic>
        <p:nvPicPr>
          <p:cNvPr descr="Sliding Window Protocol" id="1669" name="Google Shape;1669;p94"/>
          <p:cNvPicPr preferRelativeResize="0"/>
          <p:nvPr/>
        </p:nvPicPr>
        <p:blipFill rotWithShape="1">
          <a:blip r:embed="rId4">
            <a:alphaModFix/>
          </a:blip>
          <a:srcRect b="0" l="0" r="0" t="0"/>
          <a:stretch/>
        </p:blipFill>
        <p:spPr>
          <a:xfrm>
            <a:off x="809475" y="779196"/>
            <a:ext cx="7429405" cy="3860464"/>
          </a:xfrm>
          <a:prstGeom prst="rect">
            <a:avLst/>
          </a:prstGeom>
          <a:noFill/>
          <a:ln>
            <a:noFill/>
          </a:ln>
        </p:spPr>
      </p:pic>
      <p:cxnSp>
        <p:nvCxnSpPr>
          <p:cNvPr id="1670" name="Google Shape;1670;p94"/>
          <p:cNvCxnSpPr/>
          <p:nvPr/>
        </p:nvCxnSpPr>
        <p:spPr>
          <a:xfrm flipH="1" rot="10800000">
            <a:off x="-7737" y="622292"/>
            <a:ext cx="9144000" cy="20782"/>
          </a:xfrm>
          <a:prstGeom prst="straightConnector1">
            <a:avLst/>
          </a:prstGeom>
          <a:noFill/>
          <a:ln cap="flat" cmpd="sng" w="9525">
            <a:solidFill>
              <a:srgbClr val="00B050"/>
            </a:solidFill>
            <a:prstDash val="solid"/>
            <a:round/>
            <a:headEnd len="sm" w="sm" type="none"/>
            <a:tailEnd len="sm" w="sm" type="none"/>
          </a:ln>
        </p:spPr>
      </p:cxnSp>
      <p:sp>
        <p:nvSpPr>
          <p:cNvPr id="1671" name="Google Shape;1671;p94"/>
          <p:cNvSpPr/>
          <p:nvPr/>
        </p:nvSpPr>
        <p:spPr>
          <a:xfrm>
            <a:off x="109539" y="477777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Times"/>
              <a:ea typeface="Times"/>
              <a:cs typeface="Times"/>
              <a:sym typeface="Times"/>
            </a:endParaRPr>
          </a:p>
        </p:txBody>
      </p:sp>
      <p:cxnSp>
        <p:nvCxnSpPr>
          <p:cNvPr id="1672" name="Google Shape;1672;p94"/>
          <p:cNvCxnSpPr/>
          <p:nvPr/>
        </p:nvCxnSpPr>
        <p:spPr>
          <a:xfrm flipH="1">
            <a:off x="580429" y="2030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1673" name="Google Shape;1673;p94"/>
          <p:cNvCxnSpPr/>
          <p:nvPr/>
        </p:nvCxnSpPr>
        <p:spPr>
          <a:xfrm>
            <a:off x="-7737" y="4708716"/>
            <a:ext cx="9144000" cy="0"/>
          </a:xfrm>
          <a:prstGeom prst="straightConnector1">
            <a:avLst/>
          </a:prstGeom>
          <a:noFill/>
          <a:ln cap="flat" cmpd="sng" w="15875">
            <a:solidFill>
              <a:srgbClr val="00B050"/>
            </a:solidFill>
            <a:prstDash val="solid"/>
            <a:round/>
            <a:headEnd len="sm" w="sm" type="none"/>
            <a:tailEnd len="sm" w="sm" type="none"/>
          </a:ln>
        </p:spPr>
      </p:cxn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9" name="Shape 1679"/>
        <p:cNvGrpSpPr/>
        <p:nvPr/>
      </p:nvGrpSpPr>
      <p:grpSpPr>
        <a:xfrm>
          <a:off x="0" y="0"/>
          <a:ext cx="0" cy="0"/>
          <a:chOff x="0" y="0"/>
          <a:chExt cx="0" cy="0"/>
        </a:xfrm>
      </p:grpSpPr>
      <p:sp>
        <p:nvSpPr>
          <p:cNvPr id="1680" name="Google Shape;1680;p95"/>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b="1" lang="en-US" sz="800">
                <a:solidFill>
                  <a:schemeClr val="dk1"/>
                </a:solidFill>
                <a:latin typeface="Times"/>
                <a:ea typeface="Times"/>
                <a:cs typeface="Times"/>
                <a:sym typeface="Times"/>
              </a:rPr>
              <a:t>Feb.-2022</a:t>
            </a:r>
            <a:endParaRPr b="1" sz="800">
              <a:solidFill>
                <a:schemeClr val="dk1"/>
              </a:solidFill>
              <a:latin typeface="Times"/>
              <a:ea typeface="Times"/>
              <a:cs typeface="Times"/>
              <a:sym typeface="Times"/>
            </a:endParaRPr>
          </a:p>
        </p:txBody>
      </p:sp>
      <p:sp>
        <p:nvSpPr>
          <p:cNvPr id="1681" name="Google Shape;1681;p95"/>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b="1" lang="en-US" sz="800">
                <a:solidFill>
                  <a:schemeClr val="dk1"/>
                </a:solidFill>
                <a:latin typeface="Times"/>
                <a:ea typeface="Times"/>
                <a:cs typeface="Times"/>
                <a:sym typeface="Times"/>
              </a:rPr>
              <a:t>Computer Networks</a:t>
            </a:r>
            <a:endParaRPr b="1" sz="800">
              <a:solidFill>
                <a:schemeClr val="dk1"/>
              </a:solidFill>
              <a:latin typeface="Times"/>
              <a:ea typeface="Times"/>
              <a:cs typeface="Times"/>
              <a:sym typeface="Times"/>
            </a:endParaRPr>
          </a:p>
        </p:txBody>
      </p:sp>
      <p:sp>
        <p:nvSpPr>
          <p:cNvPr id="1682" name="Google Shape;1682;p95"/>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US" sz="900">
                <a:solidFill>
                  <a:schemeClr val="dk1"/>
                </a:solidFill>
                <a:latin typeface="Times"/>
                <a:ea typeface="Times"/>
                <a:cs typeface="Times"/>
                <a:sym typeface="Times"/>
              </a:rPr>
              <a:t>‹#›</a:t>
            </a:fld>
            <a:endParaRPr sz="900">
              <a:solidFill>
                <a:schemeClr val="dk1"/>
              </a:solidFill>
              <a:latin typeface="Times"/>
              <a:ea typeface="Times"/>
              <a:cs typeface="Times"/>
              <a:sym typeface="Times"/>
            </a:endParaRPr>
          </a:p>
        </p:txBody>
      </p:sp>
      <p:sp>
        <p:nvSpPr>
          <p:cNvPr id="1683" name="Google Shape;1683;p95"/>
          <p:cNvSpPr txBox="1"/>
          <p:nvPr>
            <p:ph idx="4294967295" type="title"/>
          </p:nvPr>
        </p:nvSpPr>
        <p:spPr>
          <a:xfrm>
            <a:off x="1295400" y="80963"/>
            <a:ext cx="7848600" cy="4699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Clr>
                <a:srgbClr val="002060"/>
              </a:buClr>
              <a:buSzPts val="3200"/>
              <a:buNone/>
            </a:pPr>
            <a:br>
              <a:rPr lang="en-US">
                <a:latin typeface="Times"/>
                <a:ea typeface="Times"/>
                <a:cs typeface="Times"/>
                <a:sym typeface="Times"/>
              </a:rPr>
            </a:br>
            <a:r>
              <a:rPr b="1" lang="en-US" sz="3200">
                <a:solidFill>
                  <a:srgbClr val="002060"/>
                </a:solidFill>
                <a:latin typeface="Times"/>
                <a:ea typeface="Times"/>
                <a:cs typeface="Times"/>
                <a:sym typeface="Times"/>
              </a:rPr>
              <a:t>Go-Back-N ARQ</a:t>
            </a:r>
            <a:endParaRPr sz="2800">
              <a:latin typeface="Times"/>
              <a:ea typeface="Times"/>
              <a:cs typeface="Times"/>
              <a:sym typeface="Times"/>
            </a:endParaRPr>
          </a:p>
        </p:txBody>
      </p:sp>
      <p:sp>
        <p:nvSpPr>
          <p:cNvPr id="1684" name="Google Shape;1684;p95"/>
          <p:cNvSpPr/>
          <p:nvPr/>
        </p:nvSpPr>
        <p:spPr>
          <a:xfrm>
            <a:off x="580429" y="622292"/>
            <a:ext cx="8414371" cy="3785652"/>
          </a:xfrm>
          <a:prstGeom prst="rect">
            <a:avLst/>
          </a:prstGeom>
          <a:noFill/>
          <a:ln>
            <a:noFill/>
          </a:ln>
        </p:spPr>
        <p:txBody>
          <a:bodyPr anchorCtr="0" anchor="t" bIns="45700" lIns="91425" spcFirstLastPara="1" rIns="91425" wrap="square" tIns="45700">
            <a:spAutoFit/>
          </a:bodyPr>
          <a:lstStyle/>
          <a:p>
            <a:pPr indent="-285750" lvl="0" marL="285750" marR="0" rtl="0" algn="just">
              <a:lnSpc>
                <a:spcPct val="100000"/>
              </a:lnSpc>
              <a:spcBef>
                <a:spcPts val="0"/>
              </a:spcBef>
              <a:spcAft>
                <a:spcPts val="0"/>
              </a:spcAft>
              <a:buClr>
                <a:srgbClr val="000000"/>
              </a:buClr>
              <a:buSzPts val="1600"/>
              <a:buFont typeface="Noto Sans Symbols"/>
              <a:buChar char="⮚"/>
            </a:pPr>
            <a:r>
              <a:rPr b="0" i="0" lang="en-US" sz="1600" u="none" cap="none" strike="noStrike">
                <a:solidFill>
                  <a:srgbClr val="000000"/>
                </a:solidFill>
                <a:latin typeface="Times"/>
                <a:ea typeface="Times"/>
                <a:cs typeface="Times"/>
                <a:sym typeface="Times"/>
              </a:rPr>
              <a:t>In these protocols, the sender has a buffer called the sending window and the receiver has buffer called the receiving window.</a:t>
            </a:r>
            <a:endParaRPr/>
          </a:p>
          <a:p>
            <a:pPr indent="-285750" lvl="0" marL="285750" marR="0" rtl="0" algn="just">
              <a:lnSpc>
                <a:spcPct val="100000"/>
              </a:lnSpc>
              <a:spcBef>
                <a:spcPts val="0"/>
              </a:spcBef>
              <a:spcAft>
                <a:spcPts val="0"/>
              </a:spcAft>
              <a:buClr>
                <a:srgbClr val="000000"/>
              </a:buClr>
              <a:buSzPts val="1600"/>
              <a:buFont typeface="Noto Sans Symbols"/>
              <a:buChar char="⮚"/>
            </a:pPr>
            <a:r>
              <a:rPr b="0" i="0" lang="en-US" sz="1600" u="none" cap="none" strike="noStrike">
                <a:solidFill>
                  <a:srgbClr val="000000"/>
                </a:solidFill>
                <a:latin typeface="Times"/>
                <a:ea typeface="Times"/>
                <a:cs typeface="Times"/>
                <a:sym typeface="Times"/>
              </a:rPr>
              <a:t>The size of the sending window determines the sequence number of the outbound frames.</a:t>
            </a:r>
            <a:endParaRPr/>
          </a:p>
          <a:p>
            <a:pPr indent="-285750" lvl="0" marL="285750" marR="0" rtl="0" algn="just">
              <a:lnSpc>
                <a:spcPct val="100000"/>
              </a:lnSpc>
              <a:spcBef>
                <a:spcPts val="0"/>
              </a:spcBef>
              <a:spcAft>
                <a:spcPts val="0"/>
              </a:spcAft>
              <a:buClr>
                <a:srgbClr val="000000"/>
              </a:buClr>
              <a:buSzPts val="1600"/>
              <a:buFont typeface="Noto Sans Symbols"/>
              <a:buChar char="⮚"/>
            </a:pPr>
            <a:r>
              <a:rPr b="0" i="0" lang="en-US" sz="1600" u="none" cap="none" strike="noStrike">
                <a:solidFill>
                  <a:srgbClr val="000000"/>
                </a:solidFill>
                <a:latin typeface="Times"/>
                <a:ea typeface="Times"/>
                <a:cs typeface="Times"/>
                <a:sym typeface="Times"/>
              </a:rPr>
              <a:t>If the sequence number of the frames is an n-bit field, then the range of sequence numbers that can be assigned is 0 to 2</a:t>
            </a:r>
            <a:r>
              <a:rPr b="0" baseline="30000" i="0" lang="en-US" sz="1600" u="none" cap="none" strike="noStrike">
                <a:solidFill>
                  <a:srgbClr val="000000"/>
                </a:solidFill>
                <a:latin typeface="Times"/>
                <a:ea typeface="Times"/>
                <a:cs typeface="Times"/>
                <a:sym typeface="Times"/>
              </a:rPr>
              <a:t>𝑛</a:t>
            </a:r>
            <a:r>
              <a:rPr b="0" i="0" lang="en-US" sz="1600" u="none" cap="none" strike="noStrike">
                <a:solidFill>
                  <a:srgbClr val="000000"/>
                </a:solidFill>
                <a:latin typeface="Times"/>
                <a:ea typeface="Times"/>
                <a:cs typeface="Times"/>
                <a:sym typeface="Times"/>
              </a:rPr>
              <a:t>−1. </a:t>
            </a:r>
            <a:endParaRPr b="0" i="0" sz="1600" u="none" cap="none" strike="noStrike">
              <a:solidFill>
                <a:srgbClr val="000000"/>
              </a:solidFill>
              <a:latin typeface="Times"/>
              <a:ea typeface="Times"/>
              <a:cs typeface="Times"/>
              <a:sym typeface="Times"/>
            </a:endParaRPr>
          </a:p>
          <a:p>
            <a:pPr indent="-285750" lvl="0" marL="285750" marR="0" rtl="0" algn="just">
              <a:lnSpc>
                <a:spcPct val="100000"/>
              </a:lnSpc>
              <a:spcBef>
                <a:spcPts val="0"/>
              </a:spcBef>
              <a:spcAft>
                <a:spcPts val="0"/>
              </a:spcAft>
              <a:buClr>
                <a:srgbClr val="000000"/>
              </a:buClr>
              <a:buSzPts val="1600"/>
              <a:buFont typeface="Noto Sans Symbols"/>
              <a:buChar char="⮚"/>
            </a:pPr>
            <a:r>
              <a:rPr b="0" i="0" lang="en-US" sz="1600" u="none" cap="none" strike="noStrike">
                <a:solidFill>
                  <a:srgbClr val="000000"/>
                </a:solidFill>
                <a:latin typeface="Times"/>
                <a:ea typeface="Times"/>
                <a:cs typeface="Times"/>
                <a:sym typeface="Times"/>
              </a:rPr>
              <a:t>Consequently, the size of the sending window is 2</a:t>
            </a:r>
            <a:r>
              <a:rPr b="0" baseline="30000" i="0" lang="en-US" sz="1600" u="none" cap="none" strike="noStrike">
                <a:solidFill>
                  <a:srgbClr val="000000"/>
                </a:solidFill>
                <a:latin typeface="Times"/>
                <a:ea typeface="Times"/>
                <a:cs typeface="Times"/>
                <a:sym typeface="Times"/>
              </a:rPr>
              <a:t>𝑛</a:t>
            </a:r>
            <a:r>
              <a:rPr b="0" i="0" lang="en-US" sz="1600" u="none" cap="none" strike="noStrike">
                <a:solidFill>
                  <a:srgbClr val="000000"/>
                </a:solidFill>
                <a:latin typeface="Times"/>
                <a:ea typeface="Times"/>
                <a:cs typeface="Times"/>
                <a:sym typeface="Times"/>
              </a:rPr>
              <a:t>−1. Thus in order to accommodate a sending window size of 2</a:t>
            </a:r>
            <a:r>
              <a:rPr b="0" baseline="30000" i="0" lang="en-US" sz="1600" u="none" cap="none" strike="noStrike">
                <a:solidFill>
                  <a:srgbClr val="000000"/>
                </a:solidFill>
                <a:latin typeface="Times"/>
                <a:ea typeface="Times"/>
                <a:cs typeface="Times"/>
                <a:sym typeface="Times"/>
              </a:rPr>
              <a:t>𝑛</a:t>
            </a:r>
            <a:r>
              <a:rPr b="0" i="0" lang="en-US" sz="1600" u="none" cap="none" strike="noStrike">
                <a:solidFill>
                  <a:srgbClr val="000000"/>
                </a:solidFill>
                <a:latin typeface="Times"/>
                <a:ea typeface="Times"/>
                <a:cs typeface="Times"/>
                <a:sym typeface="Times"/>
              </a:rPr>
              <a:t>−1, a n-bit sequence number is chosen.</a:t>
            </a:r>
            <a:endParaRPr/>
          </a:p>
          <a:p>
            <a:pPr indent="-285750" lvl="0" marL="285750" marR="0" rtl="0" algn="just">
              <a:lnSpc>
                <a:spcPct val="100000"/>
              </a:lnSpc>
              <a:spcBef>
                <a:spcPts val="0"/>
              </a:spcBef>
              <a:spcAft>
                <a:spcPts val="0"/>
              </a:spcAft>
              <a:buClr>
                <a:srgbClr val="000000"/>
              </a:buClr>
              <a:buSzPts val="1600"/>
              <a:buFont typeface="Noto Sans Symbols"/>
              <a:buChar char="⮚"/>
            </a:pPr>
            <a:r>
              <a:rPr b="0" i="0" lang="en-US" sz="1600" u="none" cap="none" strike="noStrike">
                <a:solidFill>
                  <a:srgbClr val="000000"/>
                </a:solidFill>
                <a:latin typeface="Times"/>
                <a:ea typeface="Times"/>
                <a:cs typeface="Times"/>
                <a:sym typeface="Times"/>
              </a:rPr>
              <a:t>The sequence numbers are numbered as </a:t>
            </a:r>
            <a:r>
              <a:rPr b="1" i="0" lang="en-US" sz="1600" u="none" cap="none" strike="noStrike">
                <a:solidFill>
                  <a:srgbClr val="C00000"/>
                </a:solidFill>
                <a:latin typeface="Times"/>
                <a:ea typeface="Times"/>
                <a:cs typeface="Times"/>
                <a:sym typeface="Times"/>
              </a:rPr>
              <a:t>modulo-n. </a:t>
            </a:r>
            <a:endParaRPr b="1" i="0" sz="1600" u="none" cap="none" strike="noStrike">
              <a:solidFill>
                <a:srgbClr val="C00000"/>
              </a:solidFill>
              <a:latin typeface="Times"/>
              <a:ea typeface="Times"/>
              <a:cs typeface="Times"/>
              <a:sym typeface="Times"/>
            </a:endParaRPr>
          </a:p>
          <a:p>
            <a:pPr indent="-285750" lvl="0" marL="285750" marR="0" rtl="0" algn="just">
              <a:lnSpc>
                <a:spcPct val="100000"/>
              </a:lnSpc>
              <a:spcBef>
                <a:spcPts val="0"/>
              </a:spcBef>
              <a:spcAft>
                <a:spcPts val="0"/>
              </a:spcAft>
              <a:buClr>
                <a:srgbClr val="000000"/>
              </a:buClr>
              <a:buSzPts val="1600"/>
              <a:buFont typeface="Noto Sans Symbols"/>
              <a:buChar char="⮚"/>
            </a:pPr>
            <a:r>
              <a:rPr b="0" i="0" lang="en-US" sz="1600" u="none" cap="none" strike="noStrike">
                <a:solidFill>
                  <a:srgbClr val="000000"/>
                </a:solidFill>
                <a:latin typeface="Times"/>
                <a:ea typeface="Times"/>
                <a:cs typeface="Times"/>
                <a:sym typeface="Times"/>
              </a:rPr>
              <a:t>For example, if the sending window size is 4, then the sequence numbers will be 0, 1, 2, 3, 0, 1, 2, 3, 0, 1, and so on. The number of bits in the sequence number is 2 to generate the binary sequence 00, 01, 10, 11.</a:t>
            </a:r>
            <a:endParaRPr/>
          </a:p>
          <a:p>
            <a:pPr indent="-285750" lvl="0" marL="285750" marR="0" rtl="0" algn="just">
              <a:lnSpc>
                <a:spcPct val="100000"/>
              </a:lnSpc>
              <a:spcBef>
                <a:spcPts val="0"/>
              </a:spcBef>
              <a:spcAft>
                <a:spcPts val="0"/>
              </a:spcAft>
              <a:buClr>
                <a:srgbClr val="000000"/>
              </a:buClr>
              <a:buSzPts val="1600"/>
              <a:buFont typeface="Noto Sans Symbols"/>
              <a:buChar char="⮚"/>
            </a:pPr>
            <a:r>
              <a:rPr b="0" i="0" lang="en-US" sz="1600" u="none" cap="none" strike="noStrike">
                <a:solidFill>
                  <a:srgbClr val="000000"/>
                </a:solidFill>
                <a:latin typeface="Times"/>
                <a:ea typeface="Times"/>
                <a:cs typeface="Times"/>
                <a:sym typeface="Times"/>
              </a:rPr>
              <a:t>The size of the receiving window is the maximum number of frames that the receiver can accept at a time. </a:t>
            </a:r>
            <a:endParaRPr b="0" i="0" sz="1600" u="none" cap="none" strike="noStrike">
              <a:solidFill>
                <a:srgbClr val="000000"/>
              </a:solidFill>
              <a:latin typeface="Times"/>
              <a:ea typeface="Times"/>
              <a:cs typeface="Times"/>
              <a:sym typeface="Times"/>
            </a:endParaRPr>
          </a:p>
          <a:p>
            <a:pPr indent="-285750" lvl="0" marL="285750" marR="0" rtl="0" algn="just">
              <a:lnSpc>
                <a:spcPct val="100000"/>
              </a:lnSpc>
              <a:spcBef>
                <a:spcPts val="0"/>
              </a:spcBef>
              <a:spcAft>
                <a:spcPts val="0"/>
              </a:spcAft>
              <a:buClr>
                <a:srgbClr val="000000"/>
              </a:buClr>
              <a:buSzPts val="1600"/>
              <a:buFont typeface="Noto Sans Symbols"/>
              <a:buChar char="⮚"/>
            </a:pPr>
            <a:r>
              <a:rPr b="0" i="0" lang="en-US" sz="1600" u="none" cap="none" strike="noStrike">
                <a:solidFill>
                  <a:srgbClr val="000000"/>
                </a:solidFill>
                <a:latin typeface="Times"/>
                <a:ea typeface="Times"/>
                <a:cs typeface="Times"/>
                <a:sym typeface="Times"/>
              </a:rPr>
              <a:t>It determines the maximum number of frames that the sender can send before receiving acknowledgment.</a:t>
            </a:r>
            <a:endParaRPr/>
          </a:p>
        </p:txBody>
      </p:sp>
      <p:sp>
        <p:nvSpPr>
          <p:cNvPr id="1685" name="Google Shape;1685;p95"/>
          <p:cNvSpPr/>
          <p:nvPr/>
        </p:nvSpPr>
        <p:spPr>
          <a:xfrm>
            <a:off x="41077" y="46629"/>
            <a:ext cx="490538" cy="589736"/>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3300"/>
              <a:buFont typeface="Arial"/>
              <a:buNone/>
            </a:pPr>
            <a:r>
              <a:t/>
            </a:r>
            <a:endParaRPr b="0" i="0" sz="3300" u="none" cap="none" strike="noStrike">
              <a:solidFill>
                <a:schemeClr val="dk1"/>
              </a:solidFill>
              <a:latin typeface="Times"/>
              <a:ea typeface="Times"/>
              <a:cs typeface="Times"/>
              <a:sym typeface="Times"/>
            </a:endParaRPr>
          </a:p>
        </p:txBody>
      </p:sp>
      <p:cxnSp>
        <p:nvCxnSpPr>
          <p:cNvPr id="1686" name="Google Shape;1686;p95"/>
          <p:cNvCxnSpPr/>
          <p:nvPr/>
        </p:nvCxnSpPr>
        <p:spPr>
          <a:xfrm flipH="1" rot="10800000">
            <a:off x="-7737" y="622292"/>
            <a:ext cx="9144000" cy="20782"/>
          </a:xfrm>
          <a:prstGeom prst="straightConnector1">
            <a:avLst/>
          </a:prstGeom>
          <a:noFill/>
          <a:ln cap="flat" cmpd="sng" w="9525">
            <a:solidFill>
              <a:srgbClr val="00B050"/>
            </a:solidFill>
            <a:prstDash val="solid"/>
            <a:round/>
            <a:headEnd len="sm" w="sm" type="none"/>
            <a:tailEnd len="sm" w="sm" type="none"/>
          </a:ln>
        </p:spPr>
      </p:cxnSp>
      <p:sp>
        <p:nvSpPr>
          <p:cNvPr id="1687" name="Google Shape;1687;p95"/>
          <p:cNvSpPr/>
          <p:nvPr/>
        </p:nvSpPr>
        <p:spPr>
          <a:xfrm>
            <a:off x="109539" y="477777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Times"/>
              <a:ea typeface="Times"/>
              <a:cs typeface="Times"/>
              <a:sym typeface="Times"/>
            </a:endParaRPr>
          </a:p>
        </p:txBody>
      </p:sp>
      <p:cxnSp>
        <p:nvCxnSpPr>
          <p:cNvPr id="1688" name="Google Shape;1688;p95"/>
          <p:cNvCxnSpPr/>
          <p:nvPr/>
        </p:nvCxnSpPr>
        <p:spPr>
          <a:xfrm flipH="1">
            <a:off x="580429" y="2030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1689" name="Google Shape;1689;p95"/>
          <p:cNvCxnSpPr/>
          <p:nvPr/>
        </p:nvCxnSpPr>
        <p:spPr>
          <a:xfrm>
            <a:off x="-7737" y="4708716"/>
            <a:ext cx="9144000" cy="0"/>
          </a:xfrm>
          <a:prstGeom prst="straightConnector1">
            <a:avLst/>
          </a:prstGeom>
          <a:noFill/>
          <a:ln cap="flat" cmpd="sng" w="15875">
            <a:solidFill>
              <a:srgbClr val="00B050"/>
            </a:solidFill>
            <a:prstDash val="solid"/>
            <a:round/>
            <a:headEnd len="sm" w="sm" type="none"/>
            <a:tailEnd len="sm" w="sm" type="none"/>
          </a:ln>
        </p:spPr>
      </p:cxn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5" name="Shape 1695"/>
        <p:cNvGrpSpPr/>
        <p:nvPr/>
      </p:nvGrpSpPr>
      <p:grpSpPr>
        <a:xfrm>
          <a:off x="0" y="0"/>
          <a:ext cx="0" cy="0"/>
          <a:chOff x="0" y="0"/>
          <a:chExt cx="0" cy="0"/>
        </a:xfrm>
      </p:grpSpPr>
      <p:sp>
        <p:nvSpPr>
          <p:cNvPr id="1696" name="Google Shape;1696;p96"/>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b="1" lang="en-US" sz="800">
                <a:solidFill>
                  <a:schemeClr val="dk1"/>
                </a:solidFill>
                <a:latin typeface="Times"/>
                <a:ea typeface="Times"/>
                <a:cs typeface="Times"/>
                <a:sym typeface="Times"/>
              </a:rPr>
              <a:t>Feb.-2022</a:t>
            </a:r>
            <a:endParaRPr b="1" sz="800">
              <a:solidFill>
                <a:schemeClr val="dk1"/>
              </a:solidFill>
              <a:latin typeface="Times"/>
              <a:ea typeface="Times"/>
              <a:cs typeface="Times"/>
              <a:sym typeface="Times"/>
            </a:endParaRPr>
          </a:p>
        </p:txBody>
      </p:sp>
      <p:sp>
        <p:nvSpPr>
          <p:cNvPr id="1697" name="Google Shape;1697;p96"/>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b="1" lang="en-US" sz="800">
                <a:solidFill>
                  <a:schemeClr val="dk1"/>
                </a:solidFill>
                <a:latin typeface="Times"/>
                <a:ea typeface="Times"/>
                <a:cs typeface="Times"/>
                <a:sym typeface="Times"/>
              </a:rPr>
              <a:t>Computer Networks</a:t>
            </a:r>
            <a:endParaRPr b="1" sz="800">
              <a:solidFill>
                <a:schemeClr val="dk1"/>
              </a:solidFill>
              <a:latin typeface="Times"/>
              <a:ea typeface="Times"/>
              <a:cs typeface="Times"/>
              <a:sym typeface="Times"/>
            </a:endParaRPr>
          </a:p>
        </p:txBody>
      </p:sp>
      <p:sp>
        <p:nvSpPr>
          <p:cNvPr id="1698" name="Google Shape;1698;p96"/>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US" sz="900">
                <a:solidFill>
                  <a:schemeClr val="dk1"/>
                </a:solidFill>
                <a:latin typeface="Times"/>
                <a:ea typeface="Times"/>
                <a:cs typeface="Times"/>
                <a:sym typeface="Times"/>
              </a:rPr>
              <a:t>‹#›</a:t>
            </a:fld>
            <a:endParaRPr sz="900">
              <a:solidFill>
                <a:schemeClr val="dk1"/>
              </a:solidFill>
              <a:latin typeface="Times"/>
              <a:ea typeface="Times"/>
              <a:cs typeface="Times"/>
              <a:sym typeface="Times"/>
            </a:endParaRPr>
          </a:p>
        </p:txBody>
      </p:sp>
      <p:sp>
        <p:nvSpPr>
          <p:cNvPr id="1699" name="Google Shape;1699;p96"/>
          <p:cNvSpPr txBox="1"/>
          <p:nvPr>
            <p:ph idx="4294967295" type="title"/>
          </p:nvPr>
        </p:nvSpPr>
        <p:spPr>
          <a:xfrm>
            <a:off x="1295400" y="42863"/>
            <a:ext cx="7848600" cy="4699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Clr>
                <a:srgbClr val="002060"/>
              </a:buClr>
              <a:buSzPts val="3200"/>
              <a:buNone/>
            </a:pPr>
            <a:br>
              <a:rPr lang="en-US">
                <a:latin typeface="Times"/>
                <a:ea typeface="Times"/>
                <a:cs typeface="Times"/>
                <a:sym typeface="Times"/>
              </a:rPr>
            </a:br>
            <a:r>
              <a:rPr b="1" lang="en-US" sz="3200">
                <a:solidFill>
                  <a:srgbClr val="002060"/>
                </a:solidFill>
                <a:latin typeface="Times"/>
                <a:ea typeface="Times"/>
                <a:cs typeface="Times"/>
                <a:sym typeface="Times"/>
              </a:rPr>
              <a:t>Selective Repeat ARQ</a:t>
            </a:r>
            <a:endParaRPr sz="2800">
              <a:latin typeface="Times"/>
              <a:ea typeface="Times"/>
              <a:cs typeface="Times"/>
              <a:sym typeface="Times"/>
            </a:endParaRPr>
          </a:p>
        </p:txBody>
      </p:sp>
      <p:sp>
        <p:nvSpPr>
          <p:cNvPr id="1700" name="Google Shape;1700;p96"/>
          <p:cNvSpPr/>
          <p:nvPr/>
        </p:nvSpPr>
        <p:spPr>
          <a:xfrm>
            <a:off x="527218" y="675028"/>
            <a:ext cx="4538767" cy="4016484"/>
          </a:xfrm>
          <a:prstGeom prst="rect">
            <a:avLst/>
          </a:prstGeom>
          <a:noFill/>
          <a:ln>
            <a:noFill/>
          </a:ln>
        </p:spPr>
        <p:txBody>
          <a:bodyPr anchorCtr="0" anchor="t" bIns="45700" lIns="91425" spcFirstLastPara="1" rIns="91425" wrap="square" tIns="45700">
            <a:spAutoFit/>
          </a:bodyPr>
          <a:lstStyle/>
          <a:p>
            <a:pPr indent="-285750" lvl="0" marL="285750" marR="0" rtl="0" algn="just">
              <a:lnSpc>
                <a:spcPct val="100000"/>
              </a:lnSpc>
              <a:spcBef>
                <a:spcPts val="0"/>
              </a:spcBef>
              <a:spcAft>
                <a:spcPts val="0"/>
              </a:spcAft>
              <a:buClr>
                <a:srgbClr val="000000"/>
              </a:buClr>
              <a:buSzPts val="1500"/>
              <a:buFont typeface="Noto Sans Symbols"/>
              <a:buChar char="⮚"/>
            </a:pPr>
            <a:r>
              <a:rPr b="0" i="0" lang="en-US" sz="1500" u="none" cap="none" strike="noStrike">
                <a:solidFill>
                  <a:srgbClr val="333333"/>
                </a:solidFill>
                <a:latin typeface="Times"/>
                <a:ea typeface="Times"/>
                <a:cs typeface="Times"/>
                <a:sym typeface="Times"/>
              </a:rPr>
              <a:t>The Go-back-N ARQ protocol works well if it has fewer errors. </a:t>
            </a:r>
            <a:endParaRPr b="0" i="0" sz="1500" u="none" cap="none" strike="noStrike">
              <a:solidFill>
                <a:srgbClr val="333333"/>
              </a:solidFill>
              <a:latin typeface="Times"/>
              <a:ea typeface="Times"/>
              <a:cs typeface="Times"/>
              <a:sym typeface="Times"/>
            </a:endParaRPr>
          </a:p>
          <a:p>
            <a:pPr indent="-285750" lvl="0" marL="285750" marR="0" rtl="0" algn="just">
              <a:lnSpc>
                <a:spcPct val="100000"/>
              </a:lnSpc>
              <a:spcBef>
                <a:spcPts val="600"/>
              </a:spcBef>
              <a:spcAft>
                <a:spcPts val="0"/>
              </a:spcAft>
              <a:buClr>
                <a:srgbClr val="000000"/>
              </a:buClr>
              <a:buSzPts val="1500"/>
              <a:buFont typeface="Noto Sans Symbols"/>
              <a:buChar char="⮚"/>
            </a:pPr>
            <a:r>
              <a:rPr b="0" i="0" lang="en-US" sz="1500" u="none" cap="none" strike="noStrike">
                <a:solidFill>
                  <a:srgbClr val="333333"/>
                </a:solidFill>
                <a:latin typeface="Times"/>
                <a:ea typeface="Times"/>
                <a:cs typeface="Times"/>
                <a:sym typeface="Times"/>
              </a:rPr>
              <a:t>But if there is a lot of error in the frame, lots of bandwidth loss in sending the </a:t>
            </a:r>
            <a:r>
              <a:rPr b="1" i="0" lang="en-US" sz="1500" u="none" cap="none" strike="noStrike">
                <a:solidFill>
                  <a:srgbClr val="C00000"/>
                </a:solidFill>
                <a:latin typeface="Times"/>
                <a:ea typeface="Times"/>
                <a:cs typeface="Times"/>
                <a:sym typeface="Times"/>
              </a:rPr>
              <a:t>frames again. </a:t>
            </a:r>
            <a:endParaRPr b="1" i="0" sz="1500" u="none" cap="none" strike="noStrike">
              <a:solidFill>
                <a:srgbClr val="C00000"/>
              </a:solidFill>
              <a:latin typeface="Times"/>
              <a:ea typeface="Times"/>
              <a:cs typeface="Times"/>
              <a:sym typeface="Times"/>
            </a:endParaRPr>
          </a:p>
          <a:p>
            <a:pPr indent="-285750" lvl="0" marL="285750" marR="0" rtl="0" algn="just">
              <a:lnSpc>
                <a:spcPct val="100000"/>
              </a:lnSpc>
              <a:spcBef>
                <a:spcPts val="600"/>
              </a:spcBef>
              <a:spcAft>
                <a:spcPts val="0"/>
              </a:spcAft>
              <a:buClr>
                <a:srgbClr val="000000"/>
              </a:buClr>
              <a:buSzPts val="1500"/>
              <a:buFont typeface="Noto Sans Symbols"/>
              <a:buChar char="⮚"/>
            </a:pPr>
            <a:r>
              <a:rPr b="0" i="0" lang="en-US" sz="1500" u="none" cap="none" strike="noStrike">
                <a:solidFill>
                  <a:srgbClr val="333333"/>
                </a:solidFill>
                <a:latin typeface="Times"/>
                <a:ea typeface="Times"/>
                <a:cs typeface="Times"/>
                <a:sym typeface="Times"/>
              </a:rPr>
              <a:t>In the Selective Repeat ARQ protocol, </a:t>
            </a:r>
            <a:r>
              <a:rPr b="1" i="0" lang="en-US" sz="1500" u="none" cap="none" strike="noStrike">
                <a:solidFill>
                  <a:srgbClr val="333333"/>
                </a:solidFill>
                <a:latin typeface="Times"/>
                <a:ea typeface="Times"/>
                <a:cs typeface="Times"/>
                <a:sym typeface="Times"/>
              </a:rPr>
              <a:t>the size of the sender window is always equal to the size of the receiver window.</a:t>
            </a:r>
            <a:r>
              <a:rPr b="0" i="0" lang="en-US" sz="1500" u="none" cap="none" strike="noStrike">
                <a:solidFill>
                  <a:srgbClr val="333333"/>
                </a:solidFill>
                <a:latin typeface="Times"/>
                <a:ea typeface="Times"/>
                <a:cs typeface="Times"/>
                <a:sym typeface="Times"/>
              </a:rPr>
              <a:t> </a:t>
            </a:r>
            <a:r>
              <a:rPr b="0" i="0" lang="en-US" sz="1500" u="none" cap="none" strike="noStrike">
                <a:solidFill>
                  <a:srgbClr val="C00000"/>
                </a:solidFill>
                <a:latin typeface="Times"/>
                <a:ea typeface="Times"/>
                <a:cs typeface="Times"/>
                <a:sym typeface="Times"/>
              </a:rPr>
              <a:t>The size of the sliding window is always greater than 1.</a:t>
            </a:r>
            <a:endParaRPr/>
          </a:p>
          <a:p>
            <a:pPr indent="-285750" lvl="0" marL="285750" marR="0" rtl="0" algn="just">
              <a:lnSpc>
                <a:spcPct val="100000"/>
              </a:lnSpc>
              <a:spcBef>
                <a:spcPts val="600"/>
              </a:spcBef>
              <a:spcAft>
                <a:spcPts val="0"/>
              </a:spcAft>
              <a:buClr>
                <a:srgbClr val="000000"/>
              </a:buClr>
              <a:buSzPts val="1500"/>
              <a:buFont typeface="Noto Sans Symbols"/>
              <a:buChar char="⮚"/>
            </a:pPr>
            <a:r>
              <a:rPr b="0" i="0" lang="en-US" sz="1500" u="none" cap="none" strike="noStrike">
                <a:solidFill>
                  <a:srgbClr val="333333"/>
                </a:solidFill>
                <a:latin typeface="Times"/>
                <a:ea typeface="Times"/>
                <a:cs typeface="Times"/>
                <a:sym typeface="Times"/>
              </a:rPr>
              <a:t>If the receiver receives a corrupt frame, it does not directly discard it. </a:t>
            </a:r>
            <a:endParaRPr b="0" i="0" sz="1500" u="none" cap="none" strike="noStrike">
              <a:solidFill>
                <a:srgbClr val="333333"/>
              </a:solidFill>
              <a:latin typeface="Times"/>
              <a:ea typeface="Times"/>
              <a:cs typeface="Times"/>
              <a:sym typeface="Times"/>
            </a:endParaRPr>
          </a:p>
          <a:p>
            <a:pPr indent="-285750" lvl="0" marL="285750" marR="0" rtl="0" algn="just">
              <a:lnSpc>
                <a:spcPct val="100000"/>
              </a:lnSpc>
              <a:spcBef>
                <a:spcPts val="600"/>
              </a:spcBef>
              <a:spcAft>
                <a:spcPts val="0"/>
              </a:spcAft>
              <a:buClr>
                <a:srgbClr val="000000"/>
              </a:buClr>
              <a:buSzPts val="1500"/>
              <a:buFont typeface="Noto Sans Symbols"/>
              <a:buChar char="⮚"/>
            </a:pPr>
            <a:r>
              <a:rPr b="0" i="0" lang="en-US" sz="1500" u="none" cap="none" strike="noStrike">
                <a:solidFill>
                  <a:srgbClr val="333333"/>
                </a:solidFill>
                <a:latin typeface="Times"/>
                <a:ea typeface="Times"/>
                <a:cs typeface="Times"/>
                <a:sym typeface="Times"/>
              </a:rPr>
              <a:t>It sends a </a:t>
            </a:r>
            <a:r>
              <a:rPr b="1" i="0" lang="en-US" sz="1500" u="none" cap="none" strike="noStrike">
                <a:solidFill>
                  <a:srgbClr val="C00000"/>
                </a:solidFill>
                <a:latin typeface="Times"/>
                <a:ea typeface="Times"/>
                <a:cs typeface="Times"/>
                <a:sym typeface="Times"/>
              </a:rPr>
              <a:t>negative acknowledgment </a:t>
            </a:r>
            <a:r>
              <a:rPr b="0" i="0" lang="en-US" sz="1500" u="none" cap="none" strike="noStrike">
                <a:solidFill>
                  <a:srgbClr val="333333"/>
                </a:solidFill>
                <a:latin typeface="Times"/>
                <a:ea typeface="Times"/>
                <a:cs typeface="Times"/>
                <a:sym typeface="Times"/>
              </a:rPr>
              <a:t>to the sender.</a:t>
            </a:r>
            <a:endParaRPr/>
          </a:p>
          <a:p>
            <a:pPr indent="-285750" lvl="0" marL="285750" marR="0" rtl="0" algn="just">
              <a:lnSpc>
                <a:spcPct val="100000"/>
              </a:lnSpc>
              <a:spcBef>
                <a:spcPts val="600"/>
              </a:spcBef>
              <a:spcAft>
                <a:spcPts val="0"/>
              </a:spcAft>
              <a:buClr>
                <a:srgbClr val="000000"/>
              </a:buClr>
              <a:buSzPts val="1500"/>
              <a:buFont typeface="Noto Sans Symbols"/>
              <a:buChar char="⮚"/>
            </a:pPr>
            <a:r>
              <a:rPr b="0" i="0" lang="en-US" sz="1500" u="none" cap="none" strike="noStrike">
                <a:solidFill>
                  <a:srgbClr val="333333"/>
                </a:solidFill>
                <a:latin typeface="Times"/>
                <a:ea typeface="Times"/>
                <a:cs typeface="Times"/>
                <a:sym typeface="Times"/>
              </a:rPr>
              <a:t>The sender sends that frame again as soon as on the receiving negative acknowledgment. </a:t>
            </a:r>
            <a:endParaRPr b="0" i="0" sz="1500" u="none" cap="none" strike="noStrike">
              <a:solidFill>
                <a:srgbClr val="333333"/>
              </a:solidFill>
              <a:latin typeface="Times"/>
              <a:ea typeface="Times"/>
              <a:cs typeface="Times"/>
              <a:sym typeface="Times"/>
            </a:endParaRPr>
          </a:p>
          <a:p>
            <a:pPr indent="-285750" lvl="0" marL="285750" marR="0" rtl="0" algn="just">
              <a:lnSpc>
                <a:spcPct val="100000"/>
              </a:lnSpc>
              <a:spcBef>
                <a:spcPts val="600"/>
              </a:spcBef>
              <a:spcAft>
                <a:spcPts val="0"/>
              </a:spcAft>
              <a:buClr>
                <a:srgbClr val="000000"/>
              </a:buClr>
              <a:buSzPts val="1500"/>
              <a:buFont typeface="Noto Sans Symbols"/>
              <a:buChar char="⮚"/>
            </a:pPr>
            <a:r>
              <a:rPr b="0" i="0" lang="en-US" sz="1500" u="none" cap="none" strike="noStrike">
                <a:solidFill>
                  <a:srgbClr val="333333"/>
                </a:solidFill>
                <a:latin typeface="Times"/>
                <a:ea typeface="Times"/>
                <a:cs typeface="Times"/>
                <a:sym typeface="Times"/>
              </a:rPr>
              <a:t>There is </a:t>
            </a:r>
            <a:r>
              <a:rPr b="1" i="0" lang="en-US" sz="1500" u="none" cap="none" strike="noStrike">
                <a:solidFill>
                  <a:srgbClr val="C00000"/>
                </a:solidFill>
                <a:latin typeface="Times"/>
                <a:ea typeface="Times"/>
                <a:cs typeface="Times"/>
                <a:sym typeface="Times"/>
              </a:rPr>
              <a:t>no waiting</a:t>
            </a:r>
            <a:r>
              <a:rPr b="0" i="0" lang="en-US" sz="1500" u="none" cap="none" strike="noStrike">
                <a:solidFill>
                  <a:srgbClr val="333333"/>
                </a:solidFill>
                <a:latin typeface="Times"/>
                <a:ea typeface="Times"/>
                <a:cs typeface="Times"/>
                <a:sym typeface="Times"/>
              </a:rPr>
              <a:t> for any time-out to send that frame. </a:t>
            </a:r>
            <a:endParaRPr/>
          </a:p>
        </p:txBody>
      </p:sp>
      <p:sp>
        <p:nvSpPr>
          <p:cNvPr id="1701" name="Google Shape;1701;p96"/>
          <p:cNvSpPr/>
          <p:nvPr/>
        </p:nvSpPr>
        <p:spPr>
          <a:xfrm>
            <a:off x="41077" y="36119"/>
            <a:ext cx="490538" cy="589736"/>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3300"/>
              <a:buFont typeface="Arial"/>
              <a:buNone/>
            </a:pPr>
            <a:r>
              <a:t/>
            </a:r>
            <a:endParaRPr b="0" i="0" sz="3300" u="none" cap="none" strike="noStrike">
              <a:solidFill>
                <a:schemeClr val="dk1"/>
              </a:solidFill>
              <a:latin typeface="Times"/>
              <a:ea typeface="Times"/>
              <a:cs typeface="Times"/>
              <a:sym typeface="Times"/>
            </a:endParaRPr>
          </a:p>
        </p:txBody>
      </p:sp>
      <p:cxnSp>
        <p:nvCxnSpPr>
          <p:cNvPr id="1702" name="Google Shape;1702;p96"/>
          <p:cNvCxnSpPr/>
          <p:nvPr/>
        </p:nvCxnSpPr>
        <p:spPr>
          <a:xfrm flipH="1" rot="10800000">
            <a:off x="-7737" y="611782"/>
            <a:ext cx="9144000" cy="20782"/>
          </a:xfrm>
          <a:prstGeom prst="straightConnector1">
            <a:avLst/>
          </a:prstGeom>
          <a:noFill/>
          <a:ln cap="flat" cmpd="sng" w="9525">
            <a:solidFill>
              <a:srgbClr val="00B050"/>
            </a:solidFill>
            <a:prstDash val="solid"/>
            <a:round/>
            <a:headEnd len="sm" w="sm" type="none"/>
            <a:tailEnd len="sm" w="sm" type="none"/>
          </a:ln>
        </p:spPr>
      </p:cxnSp>
      <p:sp>
        <p:nvSpPr>
          <p:cNvPr id="1703" name="Google Shape;1703;p96"/>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Times"/>
              <a:ea typeface="Times"/>
              <a:cs typeface="Times"/>
              <a:sym typeface="Times"/>
            </a:endParaRPr>
          </a:p>
        </p:txBody>
      </p:sp>
      <p:cxnSp>
        <p:nvCxnSpPr>
          <p:cNvPr id="1704" name="Google Shape;1704;p96"/>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1705" name="Google Shape;1705;p96"/>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pic>
        <p:nvPicPr>
          <p:cNvPr descr="Sliding Window Protocol" id="1706" name="Google Shape;1706;p96"/>
          <p:cNvPicPr preferRelativeResize="0"/>
          <p:nvPr/>
        </p:nvPicPr>
        <p:blipFill rotWithShape="1">
          <a:blip r:embed="rId4">
            <a:alphaModFix/>
          </a:blip>
          <a:srcRect b="0" l="0" r="0" t="0"/>
          <a:stretch/>
        </p:blipFill>
        <p:spPr>
          <a:xfrm>
            <a:off x="5065985" y="675028"/>
            <a:ext cx="3867808" cy="4023177"/>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00">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00">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00">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00">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00">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00">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00">
                                            <p:txEl>
                                              <p:pRg end="6" st="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2" name="Shape 1712"/>
        <p:cNvGrpSpPr/>
        <p:nvPr/>
      </p:nvGrpSpPr>
      <p:grpSpPr>
        <a:xfrm>
          <a:off x="0" y="0"/>
          <a:ext cx="0" cy="0"/>
          <a:chOff x="0" y="0"/>
          <a:chExt cx="0" cy="0"/>
        </a:xfrm>
      </p:grpSpPr>
      <p:sp>
        <p:nvSpPr>
          <p:cNvPr id="1713" name="Google Shape;1713;p97"/>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Feb.-2022</a:t>
            </a:r>
            <a:endParaRPr b="1" sz="800">
              <a:solidFill>
                <a:schemeClr val="dk1"/>
              </a:solidFill>
              <a:latin typeface="Times New Roman"/>
              <a:ea typeface="Times New Roman"/>
              <a:cs typeface="Times New Roman"/>
              <a:sym typeface="Times New Roman"/>
            </a:endParaRPr>
          </a:p>
        </p:txBody>
      </p:sp>
      <p:sp>
        <p:nvSpPr>
          <p:cNvPr id="1714" name="Google Shape;1714;p97"/>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Computer Networks</a:t>
            </a:r>
            <a:endParaRPr b="1" sz="800">
              <a:solidFill>
                <a:schemeClr val="dk1"/>
              </a:solidFill>
              <a:latin typeface="Times New Roman"/>
              <a:ea typeface="Times New Roman"/>
              <a:cs typeface="Times New Roman"/>
              <a:sym typeface="Times New Roman"/>
            </a:endParaRPr>
          </a:p>
        </p:txBody>
      </p:sp>
      <p:sp>
        <p:nvSpPr>
          <p:cNvPr id="1715" name="Google Shape;1715;p97"/>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US" sz="900">
                <a:solidFill>
                  <a:schemeClr val="dk1"/>
                </a:solidFill>
                <a:latin typeface="Times New Roman"/>
                <a:ea typeface="Times New Roman"/>
                <a:cs typeface="Times New Roman"/>
                <a:sym typeface="Times New Roman"/>
              </a:rPr>
              <a:t>‹#›</a:t>
            </a:fld>
            <a:endParaRPr sz="900">
              <a:solidFill>
                <a:schemeClr val="dk1"/>
              </a:solidFill>
              <a:latin typeface="Times New Roman"/>
              <a:ea typeface="Times New Roman"/>
              <a:cs typeface="Times New Roman"/>
              <a:sym typeface="Times New Roman"/>
            </a:endParaRPr>
          </a:p>
        </p:txBody>
      </p:sp>
      <p:sp>
        <p:nvSpPr>
          <p:cNvPr id="1716" name="Google Shape;1716;p97"/>
          <p:cNvSpPr txBox="1"/>
          <p:nvPr>
            <p:ph idx="4294967295" type="title"/>
          </p:nvPr>
        </p:nvSpPr>
        <p:spPr>
          <a:xfrm>
            <a:off x="1295400" y="68263"/>
            <a:ext cx="7848600" cy="4699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Clr>
                <a:srgbClr val="002060"/>
              </a:buClr>
              <a:buSzPts val="3200"/>
              <a:buNone/>
            </a:pPr>
            <a:br>
              <a:rPr lang="en-US"/>
            </a:br>
            <a:r>
              <a:rPr b="1" lang="en-US" sz="3200">
                <a:solidFill>
                  <a:srgbClr val="002060"/>
                </a:solidFill>
              </a:rPr>
              <a:t>Selective Repeat ARQ</a:t>
            </a:r>
            <a:endParaRPr sz="2800">
              <a:latin typeface="Times New Roman"/>
              <a:ea typeface="Times New Roman"/>
              <a:cs typeface="Times New Roman"/>
              <a:sym typeface="Times New Roman"/>
            </a:endParaRPr>
          </a:p>
        </p:txBody>
      </p:sp>
      <p:pic>
        <p:nvPicPr>
          <p:cNvPr descr="Sliding Window Protocol" id="1717" name="Google Shape;1717;p97"/>
          <p:cNvPicPr preferRelativeResize="0"/>
          <p:nvPr/>
        </p:nvPicPr>
        <p:blipFill rotWithShape="1">
          <a:blip r:embed="rId3">
            <a:alphaModFix/>
          </a:blip>
          <a:srcRect b="0" l="0" r="0" t="0"/>
          <a:stretch/>
        </p:blipFill>
        <p:spPr>
          <a:xfrm>
            <a:off x="377883" y="538466"/>
            <a:ext cx="8031480" cy="4159740"/>
          </a:xfrm>
          <a:prstGeom prst="rect">
            <a:avLst/>
          </a:prstGeom>
          <a:noFill/>
          <a:ln>
            <a:noFill/>
          </a:ln>
        </p:spPr>
      </p:pic>
      <p:sp>
        <p:nvSpPr>
          <p:cNvPr id="1718" name="Google Shape;1718;p97"/>
          <p:cNvSpPr/>
          <p:nvPr/>
        </p:nvSpPr>
        <p:spPr>
          <a:xfrm>
            <a:off x="41077" y="36119"/>
            <a:ext cx="490538" cy="589736"/>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3300"/>
              <a:buFont typeface="Arial"/>
              <a:buNone/>
            </a:pPr>
            <a:r>
              <a:t/>
            </a:r>
            <a:endParaRPr b="0" i="0" sz="3300" u="none" cap="none" strike="noStrike">
              <a:solidFill>
                <a:schemeClr val="dk1"/>
              </a:solidFill>
              <a:latin typeface="Times New Roman"/>
              <a:ea typeface="Times New Roman"/>
              <a:cs typeface="Times New Roman"/>
              <a:sym typeface="Times New Roman"/>
            </a:endParaRPr>
          </a:p>
        </p:txBody>
      </p:sp>
      <p:cxnSp>
        <p:nvCxnSpPr>
          <p:cNvPr id="1719" name="Google Shape;1719;p97"/>
          <p:cNvCxnSpPr/>
          <p:nvPr/>
        </p:nvCxnSpPr>
        <p:spPr>
          <a:xfrm flipH="1" rot="10800000">
            <a:off x="-7737" y="611782"/>
            <a:ext cx="9144000" cy="20782"/>
          </a:xfrm>
          <a:prstGeom prst="straightConnector1">
            <a:avLst/>
          </a:prstGeom>
          <a:noFill/>
          <a:ln cap="flat" cmpd="sng" w="9525">
            <a:solidFill>
              <a:srgbClr val="00B050"/>
            </a:solidFill>
            <a:prstDash val="solid"/>
            <a:round/>
            <a:headEnd len="sm" w="sm" type="none"/>
            <a:tailEnd len="sm" w="sm" type="none"/>
          </a:ln>
        </p:spPr>
      </p:cxnSp>
      <p:sp>
        <p:nvSpPr>
          <p:cNvPr id="1720" name="Google Shape;1720;p97"/>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Times New Roman"/>
              <a:ea typeface="Times New Roman"/>
              <a:cs typeface="Times New Roman"/>
              <a:sym typeface="Times New Roman"/>
            </a:endParaRPr>
          </a:p>
        </p:txBody>
      </p:sp>
      <p:cxnSp>
        <p:nvCxnSpPr>
          <p:cNvPr id="1721" name="Google Shape;1721;p97"/>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1722" name="Google Shape;1722;p97"/>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8" name="Shape 1728"/>
        <p:cNvGrpSpPr/>
        <p:nvPr/>
      </p:nvGrpSpPr>
      <p:grpSpPr>
        <a:xfrm>
          <a:off x="0" y="0"/>
          <a:ext cx="0" cy="0"/>
          <a:chOff x="0" y="0"/>
          <a:chExt cx="0" cy="0"/>
        </a:xfrm>
      </p:grpSpPr>
      <p:sp>
        <p:nvSpPr>
          <p:cNvPr id="1729" name="Google Shape;1729;p98"/>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Feb.-2022</a:t>
            </a:r>
            <a:endParaRPr b="1" sz="800">
              <a:solidFill>
                <a:schemeClr val="dk1"/>
              </a:solidFill>
              <a:latin typeface="Times New Roman"/>
              <a:ea typeface="Times New Roman"/>
              <a:cs typeface="Times New Roman"/>
              <a:sym typeface="Times New Roman"/>
            </a:endParaRPr>
          </a:p>
        </p:txBody>
      </p:sp>
      <p:sp>
        <p:nvSpPr>
          <p:cNvPr id="1730" name="Google Shape;1730;p98"/>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Computer Networks</a:t>
            </a:r>
            <a:endParaRPr b="1" sz="800">
              <a:solidFill>
                <a:schemeClr val="dk1"/>
              </a:solidFill>
              <a:latin typeface="Times New Roman"/>
              <a:ea typeface="Times New Roman"/>
              <a:cs typeface="Times New Roman"/>
              <a:sym typeface="Times New Roman"/>
            </a:endParaRPr>
          </a:p>
        </p:txBody>
      </p:sp>
      <p:sp>
        <p:nvSpPr>
          <p:cNvPr id="1731" name="Google Shape;1731;p98"/>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US" sz="900">
                <a:solidFill>
                  <a:schemeClr val="dk1"/>
                </a:solidFill>
                <a:latin typeface="Times New Roman"/>
                <a:ea typeface="Times New Roman"/>
                <a:cs typeface="Times New Roman"/>
                <a:sym typeface="Times New Roman"/>
              </a:rPr>
              <a:t>‹#›</a:t>
            </a:fld>
            <a:endParaRPr sz="900">
              <a:solidFill>
                <a:schemeClr val="dk1"/>
              </a:solidFill>
              <a:latin typeface="Times New Roman"/>
              <a:ea typeface="Times New Roman"/>
              <a:cs typeface="Times New Roman"/>
              <a:sym typeface="Times New Roman"/>
            </a:endParaRPr>
          </a:p>
        </p:txBody>
      </p:sp>
      <p:pic>
        <p:nvPicPr>
          <p:cNvPr id="1732" name="Google Shape;1732;p98"/>
          <p:cNvPicPr preferRelativeResize="0"/>
          <p:nvPr/>
        </p:nvPicPr>
        <p:blipFill rotWithShape="1">
          <a:blip r:embed="rId3">
            <a:alphaModFix/>
          </a:blip>
          <a:srcRect b="0" l="0" r="0" t="0"/>
          <a:stretch/>
        </p:blipFill>
        <p:spPr>
          <a:xfrm>
            <a:off x="822960" y="47020"/>
            <a:ext cx="8240639" cy="4692620"/>
          </a:xfrm>
          <a:prstGeom prst="rect">
            <a:avLst/>
          </a:prstGeom>
          <a:noFill/>
          <a:ln>
            <a:noFill/>
          </a:ln>
        </p:spPr>
      </p:pic>
      <p:sp>
        <p:nvSpPr>
          <p:cNvPr id="1733" name="Google Shape;1733;p98"/>
          <p:cNvSpPr/>
          <p:nvPr/>
        </p:nvSpPr>
        <p:spPr>
          <a:xfrm>
            <a:off x="41077" y="36119"/>
            <a:ext cx="490538" cy="589736"/>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3300"/>
              <a:buFont typeface="Arial"/>
              <a:buNone/>
            </a:pPr>
            <a:r>
              <a:t/>
            </a:r>
            <a:endParaRPr b="0" i="0" sz="3300" u="none" cap="none" strike="noStrike">
              <a:solidFill>
                <a:schemeClr val="dk1"/>
              </a:solidFill>
              <a:latin typeface="Times New Roman"/>
              <a:ea typeface="Times New Roman"/>
              <a:cs typeface="Times New Roman"/>
              <a:sym typeface="Times New Roman"/>
            </a:endParaRPr>
          </a:p>
        </p:txBody>
      </p:sp>
      <p:cxnSp>
        <p:nvCxnSpPr>
          <p:cNvPr id="1734" name="Google Shape;1734;p98"/>
          <p:cNvCxnSpPr/>
          <p:nvPr/>
        </p:nvCxnSpPr>
        <p:spPr>
          <a:xfrm flipH="1" rot="10800000">
            <a:off x="-7737" y="611782"/>
            <a:ext cx="9144000" cy="20782"/>
          </a:xfrm>
          <a:prstGeom prst="straightConnector1">
            <a:avLst/>
          </a:prstGeom>
          <a:noFill/>
          <a:ln cap="flat" cmpd="sng" w="9525">
            <a:solidFill>
              <a:srgbClr val="00B050"/>
            </a:solidFill>
            <a:prstDash val="solid"/>
            <a:round/>
            <a:headEnd len="sm" w="sm" type="none"/>
            <a:tailEnd len="sm" w="sm" type="none"/>
          </a:ln>
        </p:spPr>
      </p:cxnSp>
      <p:sp>
        <p:nvSpPr>
          <p:cNvPr id="1735" name="Google Shape;1735;p98"/>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Times New Roman"/>
              <a:ea typeface="Times New Roman"/>
              <a:cs typeface="Times New Roman"/>
              <a:sym typeface="Times New Roman"/>
            </a:endParaRPr>
          </a:p>
        </p:txBody>
      </p:sp>
      <p:cxnSp>
        <p:nvCxnSpPr>
          <p:cNvPr id="1736" name="Google Shape;1736;p98"/>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1737" name="Google Shape;1737;p98"/>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3" name="Shape 1743"/>
        <p:cNvGrpSpPr/>
        <p:nvPr/>
      </p:nvGrpSpPr>
      <p:grpSpPr>
        <a:xfrm>
          <a:off x="0" y="0"/>
          <a:ext cx="0" cy="0"/>
          <a:chOff x="0" y="0"/>
          <a:chExt cx="0" cy="0"/>
        </a:xfrm>
      </p:grpSpPr>
      <p:sp>
        <p:nvSpPr>
          <p:cNvPr id="1744" name="Google Shape;1744;p99"/>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9/19/2022</a:t>
            </a:r>
            <a:endParaRPr b="1" sz="800">
              <a:solidFill>
                <a:schemeClr val="dk1"/>
              </a:solidFill>
              <a:latin typeface="Times New Roman"/>
              <a:ea typeface="Times New Roman"/>
              <a:cs typeface="Times New Roman"/>
              <a:sym typeface="Times New Roman"/>
            </a:endParaRPr>
          </a:p>
        </p:txBody>
      </p:sp>
      <p:sp>
        <p:nvSpPr>
          <p:cNvPr id="1745" name="Google Shape;1745;p99"/>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SY BTech         Computer Networks     Module 2    Sem 3     2022-23</a:t>
            </a:r>
            <a:endParaRPr b="1" sz="800">
              <a:solidFill>
                <a:schemeClr val="dk1"/>
              </a:solidFill>
              <a:latin typeface="Times New Roman"/>
              <a:ea typeface="Times New Roman"/>
              <a:cs typeface="Times New Roman"/>
              <a:sym typeface="Times New Roman"/>
            </a:endParaRPr>
          </a:p>
        </p:txBody>
      </p:sp>
      <p:sp>
        <p:nvSpPr>
          <p:cNvPr id="1746" name="Google Shape;1746;p99"/>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US" sz="900">
                <a:solidFill>
                  <a:schemeClr val="dk1"/>
                </a:solidFill>
                <a:latin typeface="Times New Roman"/>
                <a:ea typeface="Times New Roman"/>
                <a:cs typeface="Times New Roman"/>
                <a:sym typeface="Times New Roman"/>
              </a:rPr>
              <a:t>‹#›</a:t>
            </a:fld>
            <a:endParaRPr sz="900">
              <a:solidFill>
                <a:schemeClr val="dk1"/>
              </a:solidFill>
              <a:latin typeface="Times New Roman"/>
              <a:ea typeface="Times New Roman"/>
              <a:cs typeface="Times New Roman"/>
              <a:sym typeface="Times New Roman"/>
            </a:endParaRPr>
          </a:p>
        </p:txBody>
      </p:sp>
      <p:sp>
        <p:nvSpPr>
          <p:cNvPr id="1747" name="Google Shape;1747;p99"/>
          <p:cNvSpPr/>
          <p:nvPr/>
        </p:nvSpPr>
        <p:spPr>
          <a:xfrm>
            <a:off x="41077" y="36119"/>
            <a:ext cx="490538" cy="589736"/>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3300"/>
              <a:buFont typeface="Arial"/>
              <a:buNone/>
            </a:pPr>
            <a:r>
              <a:t/>
            </a:r>
            <a:endParaRPr b="0" i="0" sz="3300" u="none" cap="none" strike="noStrike">
              <a:solidFill>
                <a:schemeClr val="dk1"/>
              </a:solidFill>
              <a:latin typeface="Times New Roman"/>
              <a:ea typeface="Times New Roman"/>
              <a:cs typeface="Times New Roman"/>
              <a:sym typeface="Times New Roman"/>
            </a:endParaRPr>
          </a:p>
        </p:txBody>
      </p:sp>
      <p:cxnSp>
        <p:nvCxnSpPr>
          <p:cNvPr id="1748" name="Google Shape;1748;p99"/>
          <p:cNvCxnSpPr/>
          <p:nvPr/>
        </p:nvCxnSpPr>
        <p:spPr>
          <a:xfrm flipH="1" rot="10800000">
            <a:off x="-7737" y="611782"/>
            <a:ext cx="9144000" cy="20782"/>
          </a:xfrm>
          <a:prstGeom prst="straightConnector1">
            <a:avLst/>
          </a:prstGeom>
          <a:noFill/>
          <a:ln cap="flat" cmpd="sng" w="9525">
            <a:solidFill>
              <a:srgbClr val="00B050"/>
            </a:solidFill>
            <a:prstDash val="solid"/>
            <a:round/>
            <a:headEnd len="sm" w="sm" type="none"/>
            <a:tailEnd len="sm" w="sm" type="none"/>
          </a:ln>
        </p:spPr>
      </p:cxnSp>
      <p:sp>
        <p:nvSpPr>
          <p:cNvPr id="1749" name="Google Shape;1749;p99"/>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Times New Roman"/>
              <a:ea typeface="Times New Roman"/>
              <a:cs typeface="Times New Roman"/>
              <a:sym typeface="Times New Roman"/>
            </a:endParaRPr>
          </a:p>
        </p:txBody>
      </p:sp>
      <p:cxnSp>
        <p:nvCxnSpPr>
          <p:cNvPr id="1750" name="Google Shape;1750;p99"/>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1751" name="Google Shape;1751;p99"/>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sp>
        <p:nvSpPr>
          <p:cNvPr id="1752" name="Google Shape;1752;p99"/>
          <p:cNvSpPr txBox="1"/>
          <p:nvPr/>
        </p:nvSpPr>
        <p:spPr>
          <a:xfrm>
            <a:off x="2526009" y="89051"/>
            <a:ext cx="4694597" cy="469800"/>
          </a:xfrm>
          <a:prstGeom prst="rect">
            <a:avLst/>
          </a:prstGeom>
          <a:noFill/>
          <a:ln>
            <a:noFill/>
          </a:ln>
        </p:spPr>
        <p:txBody>
          <a:bodyPr anchorCtr="0" anchor="b" bIns="34275" lIns="68575" spcFirstLastPara="1" rIns="68575" wrap="square" tIns="34275">
            <a:noAutofit/>
          </a:bodyPr>
          <a:lstStyle/>
          <a:p>
            <a:pPr indent="0" lvl="0" marL="0" marR="0" rtl="0" algn="l">
              <a:lnSpc>
                <a:spcPct val="100000"/>
              </a:lnSpc>
              <a:spcBef>
                <a:spcPts val="0"/>
              </a:spcBef>
              <a:spcAft>
                <a:spcPts val="0"/>
              </a:spcAft>
              <a:buNone/>
            </a:pPr>
            <a:r>
              <a:rPr b="1" i="0" lang="en-US" sz="3600" u="none" cap="none" strike="noStrike">
                <a:solidFill>
                  <a:srgbClr val="C00000"/>
                </a:solidFill>
                <a:latin typeface="Times New Roman"/>
                <a:ea typeface="Times New Roman"/>
                <a:cs typeface="Times New Roman"/>
                <a:sym typeface="Times New Roman"/>
              </a:rPr>
              <a:t>Channel Allocation</a:t>
            </a:r>
            <a:endParaRPr b="0" i="0" sz="1600" u="none" cap="none" strike="noStrike">
              <a:solidFill>
                <a:srgbClr val="C00000"/>
              </a:solidFill>
              <a:latin typeface="Times New Roman"/>
              <a:ea typeface="Times New Roman"/>
              <a:cs typeface="Times New Roman"/>
              <a:sym typeface="Times New Roman"/>
            </a:endParaRPr>
          </a:p>
        </p:txBody>
      </p:sp>
      <p:pic>
        <p:nvPicPr>
          <p:cNvPr descr="https://media.geeksforgeeks.org/wp-content/uploads/20190509143959/Untitled-Diagram24.png" id="1753" name="Google Shape;1753;p99"/>
          <p:cNvPicPr preferRelativeResize="0"/>
          <p:nvPr/>
        </p:nvPicPr>
        <p:blipFill rotWithShape="1">
          <a:blip r:embed="rId4">
            <a:alphaModFix/>
          </a:blip>
          <a:srcRect b="0" l="0" r="0" t="0"/>
          <a:stretch/>
        </p:blipFill>
        <p:spPr>
          <a:xfrm>
            <a:off x="1088967" y="779196"/>
            <a:ext cx="7755212" cy="1932473"/>
          </a:xfrm>
          <a:prstGeom prst="rect">
            <a:avLst/>
          </a:prstGeom>
          <a:noFill/>
          <a:ln>
            <a:noFill/>
          </a:ln>
        </p:spPr>
      </p:pic>
      <p:sp>
        <p:nvSpPr>
          <p:cNvPr id="1754" name="Google Shape;1754;p99"/>
          <p:cNvSpPr/>
          <p:nvPr/>
        </p:nvSpPr>
        <p:spPr>
          <a:xfrm>
            <a:off x="708420" y="2858301"/>
            <a:ext cx="8194916" cy="1477328"/>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None/>
            </a:pPr>
            <a:r>
              <a:rPr b="1" i="0" lang="en-US" sz="3000" u="none" cap="none" strike="noStrike">
                <a:solidFill>
                  <a:srgbClr val="273239"/>
                </a:solidFill>
                <a:latin typeface="Times"/>
                <a:ea typeface="Times"/>
                <a:cs typeface="Times"/>
                <a:sym typeface="Times"/>
              </a:rPr>
              <a:t>Channel allocation</a:t>
            </a:r>
            <a:r>
              <a:rPr b="0" i="0" lang="en-US" sz="3000" u="none" cap="none" strike="noStrike">
                <a:solidFill>
                  <a:srgbClr val="273239"/>
                </a:solidFill>
                <a:latin typeface="Times"/>
                <a:ea typeface="Times"/>
                <a:cs typeface="Times"/>
                <a:sym typeface="Times"/>
              </a:rPr>
              <a:t> is </a:t>
            </a:r>
            <a:r>
              <a:rPr b="1" i="0" lang="en-US" sz="3000" u="none" cap="none" strike="noStrike">
                <a:solidFill>
                  <a:srgbClr val="273239"/>
                </a:solidFill>
                <a:latin typeface="Times"/>
                <a:ea typeface="Times"/>
                <a:cs typeface="Times"/>
                <a:sym typeface="Times"/>
              </a:rPr>
              <a:t>a process </a:t>
            </a:r>
            <a:r>
              <a:rPr b="0" i="0" lang="en-US" sz="3000" u="none" cap="none" strike="noStrike">
                <a:solidFill>
                  <a:srgbClr val="273239"/>
                </a:solidFill>
                <a:latin typeface="Times"/>
                <a:ea typeface="Times"/>
                <a:cs typeface="Times"/>
                <a:sym typeface="Times"/>
              </a:rPr>
              <a:t>in which </a:t>
            </a:r>
            <a:r>
              <a:rPr b="1" i="0" lang="en-US" sz="3000" u="none" cap="none" strike="noStrike">
                <a:solidFill>
                  <a:srgbClr val="C00000"/>
                </a:solidFill>
                <a:latin typeface="Times"/>
                <a:ea typeface="Times"/>
                <a:cs typeface="Times"/>
                <a:sym typeface="Times"/>
              </a:rPr>
              <a:t>a single channel is divided</a:t>
            </a:r>
            <a:r>
              <a:rPr b="0" i="0" lang="en-US" sz="3000" u="none" cap="none" strike="noStrike">
                <a:solidFill>
                  <a:srgbClr val="273239"/>
                </a:solidFill>
                <a:latin typeface="Times"/>
                <a:ea typeface="Times"/>
                <a:cs typeface="Times"/>
                <a:sym typeface="Times"/>
              </a:rPr>
              <a:t> and </a:t>
            </a:r>
            <a:r>
              <a:rPr b="1" i="0" lang="en-US" sz="3000" u="none" cap="none" strike="noStrike">
                <a:solidFill>
                  <a:srgbClr val="273239"/>
                </a:solidFill>
                <a:latin typeface="Times"/>
                <a:ea typeface="Times"/>
                <a:cs typeface="Times"/>
                <a:sym typeface="Times"/>
              </a:rPr>
              <a:t>allotted to multiple users </a:t>
            </a:r>
            <a:r>
              <a:rPr b="0" i="0" lang="en-US" sz="3000" u="none" cap="none" strike="noStrike">
                <a:solidFill>
                  <a:srgbClr val="273239"/>
                </a:solidFill>
                <a:latin typeface="Times"/>
                <a:ea typeface="Times"/>
                <a:cs typeface="Times"/>
                <a:sym typeface="Times"/>
              </a:rPr>
              <a:t>in order to carry user specific tasks. </a:t>
            </a:r>
            <a:endParaRPr b="0" i="0" sz="3000" u="none" cap="none" strike="noStrike">
              <a:solidFill>
                <a:srgbClr val="000000"/>
              </a:solidFill>
              <a:latin typeface="Times"/>
              <a:ea typeface="Times"/>
              <a:cs typeface="Times"/>
              <a:sym typeface="Times"/>
            </a:endParaRPr>
          </a:p>
        </p:txBody>
      </p:sp>
    </p:spTree>
  </p:cSld>
  <p:clrMapOvr>
    <a:masterClrMapping/>
  </p:clrMapOvr>
</p:sld>
</file>

<file path=ppt/theme/theme1.xml><?xml version="1.0" encoding="utf-8"?>
<a:theme xmlns:a="http://schemas.openxmlformats.org/drawingml/2006/main" xmlns:r="http://schemas.openxmlformats.org/officeDocument/2006/relationships" name="Retrospect">
  <a:themeElements>
    <a:clrScheme name="Blue Warm">
      <a:dk1>
        <a:srgbClr val="000000"/>
      </a:dk1>
      <a:lt1>
        <a:srgbClr val="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file>